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notesSlides/notesSlide110.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notesSlides/notesSlide200.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tags/tag1.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20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122.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4"/>
  </p:notesMasterIdLst>
  <p:handoutMasterIdLst>
    <p:handoutMasterId r:id="rId265"/>
  </p:handoutMasterIdLst>
  <p:sldIdLst>
    <p:sldId id="256" r:id="rId2"/>
    <p:sldId id="1120" r:id="rId3"/>
    <p:sldId id="774" r:id="rId4"/>
    <p:sldId id="775" r:id="rId5"/>
    <p:sldId id="647" r:id="rId6"/>
    <p:sldId id="777" r:id="rId7"/>
    <p:sldId id="780" r:id="rId8"/>
    <p:sldId id="781" r:id="rId9"/>
    <p:sldId id="784" r:id="rId10"/>
    <p:sldId id="782" r:id="rId11"/>
    <p:sldId id="783" r:id="rId12"/>
    <p:sldId id="785" r:id="rId13"/>
    <p:sldId id="786" r:id="rId14"/>
    <p:sldId id="788" r:id="rId15"/>
    <p:sldId id="1021" r:id="rId16"/>
    <p:sldId id="1036" r:id="rId17"/>
    <p:sldId id="789" r:id="rId18"/>
    <p:sldId id="1025" r:id="rId19"/>
    <p:sldId id="1026" r:id="rId20"/>
    <p:sldId id="1027" r:id="rId21"/>
    <p:sldId id="1028" r:id="rId22"/>
    <p:sldId id="790" r:id="rId23"/>
    <p:sldId id="791" r:id="rId24"/>
    <p:sldId id="795" r:id="rId25"/>
    <p:sldId id="796" r:id="rId26"/>
    <p:sldId id="805" r:id="rId27"/>
    <p:sldId id="797" r:id="rId28"/>
    <p:sldId id="1121" r:id="rId29"/>
    <p:sldId id="1122" r:id="rId30"/>
    <p:sldId id="1123" r:id="rId31"/>
    <p:sldId id="1124" r:id="rId32"/>
    <p:sldId id="1125" r:id="rId33"/>
    <p:sldId id="800" r:id="rId34"/>
    <p:sldId id="988" r:id="rId35"/>
    <p:sldId id="1014" r:id="rId36"/>
    <p:sldId id="1038" r:id="rId37"/>
    <p:sldId id="961" r:id="rId38"/>
    <p:sldId id="1013" r:id="rId39"/>
    <p:sldId id="1132" r:id="rId40"/>
    <p:sldId id="963" r:id="rId41"/>
    <p:sldId id="964" r:id="rId42"/>
    <p:sldId id="965" r:id="rId43"/>
    <p:sldId id="966" r:id="rId44"/>
    <p:sldId id="967" r:id="rId45"/>
    <p:sldId id="968" r:id="rId46"/>
    <p:sldId id="812" r:id="rId47"/>
    <p:sldId id="813" r:id="rId48"/>
    <p:sldId id="1015" r:id="rId49"/>
    <p:sldId id="814" r:id="rId50"/>
    <p:sldId id="815" r:id="rId51"/>
    <p:sldId id="816" r:id="rId52"/>
    <p:sldId id="1040" r:id="rId53"/>
    <p:sldId id="818" r:id="rId54"/>
    <p:sldId id="817" r:id="rId55"/>
    <p:sldId id="819" r:id="rId56"/>
    <p:sldId id="876" r:id="rId57"/>
    <p:sldId id="877" r:id="rId58"/>
    <p:sldId id="878" r:id="rId59"/>
    <p:sldId id="879" r:id="rId60"/>
    <p:sldId id="888" r:id="rId61"/>
    <p:sldId id="890" r:id="rId62"/>
    <p:sldId id="891" r:id="rId63"/>
    <p:sldId id="837" r:id="rId64"/>
    <p:sldId id="842" r:id="rId65"/>
    <p:sldId id="1041" r:id="rId66"/>
    <p:sldId id="1042" r:id="rId67"/>
    <p:sldId id="1043" r:id="rId68"/>
    <p:sldId id="1044" r:id="rId69"/>
    <p:sldId id="1133" r:id="rId70"/>
    <p:sldId id="845" r:id="rId71"/>
    <p:sldId id="846" r:id="rId72"/>
    <p:sldId id="847" r:id="rId73"/>
    <p:sldId id="848" r:id="rId74"/>
    <p:sldId id="849" r:id="rId75"/>
    <p:sldId id="850" r:id="rId76"/>
    <p:sldId id="851" r:id="rId77"/>
    <p:sldId id="852" r:id="rId78"/>
    <p:sldId id="853" r:id="rId79"/>
    <p:sldId id="857" r:id="rId80"/>
    <p:sldId id="1046" r:id="rId81"/>
    <p:sldId id="1047" r:id="rId82"/>
    <p:sldId id="1134" r:id="rId83"/>
    <p:sldId id="854" r:id="rId84"/>
    <p:sldId id="1048" r:id="rId85"/>
    <p:sldId id="1049" r:id="rId86"/>
    <p:sldId id="855" r:id="rId87"/>
    <p:sldId id="1050" r:id="rId88"/>
    <p:sldId id="1051" r:id="rId89"/>
    <p:sldId id="1016" r:id="rId90"/>
    <p:sldId id="1052" r:id="rId91"/>
    <p:sldId id="1017" r:id="rId92"/>
    <p:sldId id="1053" r:id="rId93"/>
    <p:sldId id="1054" r:id="rId94"/>
    <p:sldId id="856" r:id="rId95"/>
    <p:sldId id="859" r:id="rId96"/>
    <p:sldId id="858" r:id="rId97"/>
    <p:sldId id="861" r:id="rId98"/>
    <p:sldId id="1055" r:id="rId99"/>
    <p:sldId id="862" r:id="rId100"/>
    <p:sldId id="1056" r:id="rId101"/>
    <p:sldId id="864" r:id="rId102"/>
    <p:sldId id="1057" r:id="rId103"/>
    <p:sldId id="865" r:id="rId104"/>
    <p:sldId id="1058" r:id="rId105"/>
    <p:sldId id="873" r:id="rId106"/>
    <p:sldId id="1059" r:id="rId107"/>
    <p:sldId id="1141" r:id="rId108"/>
    <p:sldId id="866" r:id="rId109"/>
    <p:sldId id="1060" r:id="rId110"/>
    <p:sldId id="1061" r:id="rId111"/>
    <p:sldId id="867" r:id="rId112"/>
    <p:sldId id="1062" r:id="rId113"/>
    <p:sldId id="1063" r:id="rId114"/>
    <p:sldId id="1064" r:id="rId115"/>
    <p:sldId id="1066" r:id="rId116"/>
    <p:sldId id="1140" r:id="rId117"/>
    <p:sldId id="868" r:id="rId118"/>
    <p:sldId id="1138" r:id="rId119"/>
    <p:sldId id="1067" r:id="rId120"/>
    <p:sldId id="1068" r:id="rId121"/>
    <p:sldId id="1071" r:id="rId122"/>
    <p:sldId id="1072" r:id="rId123"/>
    <p:sldId id="1069" r:id="rId124"/>
    <p:sldId id="869" r:id="rId125"/>
    <p:sldId id="1073" r:id="rId126"/>
    <p:sldId id="1075" r:id="rId127"/>
    <p:sldId id="1074" r:id="rId128"/>
    <p:sldId id="1076" r:id="rId129"/>
    <p:sldId id="894" r:id="rId130"/>
    <p:sldId id="895" r:id="rId131"/>
    <p:sldId id="872" r:id="rId132"/>
    <p:sldId id="874" r:id="rId133"/>
    <p:sldId id="880" r:id="rId134"/>
    <p:sldId id="1077" r:id="rId135"/>
    <p:sldId id="884" r:id="rId136"/>
    <p:sldId id="881" r:id="rId137"/>
    <p:sldId id="1078" r:id="rId138"/>
    <p:sldId id="1079" r:id="rId139"/>
    <p:sldId id="1080" r:id="rId140"/>
    <p:sldId id="883" r:id="rId141"/>
    <p:sldId id="1081" r:id="rId142"/>
    <p:sldId id="931" r:id="rId143"/>
    <p:sldId id="1039" r:id="rId144"/>
    <p:sldId id="892" r:id="rId145"/>
    <p:sldId id="893" r:id="rId146"/>
    <p:sldId id="922" r:id="rId147"/>
    <p:sldId id="885" r:id="rId148"/>
    <p:sldId id="886" r:id="rId149"/>
    <p:sldId id="902" r:id="rId150"/>
    <p:sldId id="903" r:id="rId151"/>
    <p:sldId id="904" r:id="rId152"/>
    <p:sldId id="1128" r:id="rId153"/>
    <p:sldId id="905" r:id="rId154"/>
    <p:sldId id="906" r:id="rId155"/>
    <p:sldId id="907" r:id="rId156"/>
    <p:sldId id="908" r:id="rId157"/>
    <p:sldId id="1129" r:id="rId158"/>
    <p:sldId id="913" r:id="rId159"/>
    <p:sldId id="914" r:id="rId160"/>
    <p:sldId id="1130" r:id="rId161"/>
    <p:sldId id="915" r:id="rId162"/>
    <p:sldId id="916" r:id="rId163"/>
    <p:sldId id="917" r:id="rId164"/>
    <p:sldId id="918" r:id="rId165"/>
    <p:sldId id="919" r:id="rId166"/>
    <p:sldId id="920" r:id="rId167"/>
    <p:sldId id="927" r:id="rId168"/>
    <p:sldId id="925" r:id="rId169"/>
    <p:sldId id="926" r:id="rId170"/>
    <p:sldId id="1083" r:id="rId171"/>
    <p:sldId id="1084" r:id="rId172"/>
    <p:sldId id="1085" r:id="rId173"/>
    <p:sldId id="928" r:id="rId174"/>
    <p:sldId id="1142" r:id="rId175"/>
    <p:sldId id="1087" r:id="rId176"/>
    <p:sldId id="929" r:id="rId177"/>
    <p:sldId id="1088" r:id="rId178"/>
    <p:sldId id="1086" r:id="rId179"/>
    <p:sldId id="1030" r:id="rId180"/>
    <p:sldId id="930" r:id="rId181"/>
    <p:sldId id="932" r:id="rId182"/>
    <p:sldId id="933" r:id="rId183"/>
    <p:sldId id="1089" r:id="rId184"/>
    <p:sldId id="1135" r:id="rId185"/>
    <p:sldId id="1090" r:id="rId186"/>
    <p:sldId id="1091" r:id="rId187"/>
    <p:sldId id="1092" r:id="rId188"/>
    <p:sldId id="1093" r:id="rId189"/>
    <p:sldId id="1094" r:id="rId190"/>
    <p:sldId id="1095" r:id="rId191"/>
    <p:sldId id="1096" r:id="rId192"/>
    <p:sldId id="935" r:id="rId193"/>
    <p:sldId id="936" r:id="rId194"/>
    <p:sldId id="937" r:id="rId195"/>
    <p:sldId id="938" r:id="rId196"/>
    <p:sldId id="939" r:id="rId197"/>
    <p:sldId id="940" r:id="rId198"/>
    <p:sldId id="941" r:id="rId199"/>
    <p:sldId id="1100" r:id="rId200"/>
    <p:sldId id="1097" r:id="rId201"/>
    <p:sldId id="1099" r:id="rId202"/>
    <p:sldId id="943" r:id="rId203"/>
    <p:sldId id="944" r:id="rId204"/>
    <p:sldId id="945" r:id="rId205"/>
    <p:sldId id="947" r:id="rId206"/>
    <p:sldId id="948" r:id="rId207"/>
    <p:sldId id="959" r:id="rId208"/>
    <p:sldId id="952" r:id="rId209"/>
    <p:sldId id="951" r:id="rId210"/>
    <p:sldId id="989" r:id="rId211"/>
    <p:sldId id="971" r:id="rId212"/>
    <p:sldId id="972" r:id="rId213"/>
    <p:sldId id="973" r:id="rId214"/>
    <p:sldId id="985" r:id="rId215"/>
    <p:sldId id="986" r:id="rId216"/>
    <p:sldId id="987" r:id="rId217"/>
    <p:sldId id="991" r:id="rId218"/>
    <p:sldId id="993" r:id="rId219"/>
    <p:sldId id="956" r:id="rId220"/>
    <p:sldId id="992" r:id="rId221"/>
    <p:sldId id="996" r:id="rId222"/>
    <p:sldId id="1101" r:id="rId223"/>
    <p:sldId id="1102" r:id="rId224"/>
    <p:sldId id="1103" r:id="rId225"/>
    <p:sldId id="1105" r:id="rId226"/>
    <p:sldId id="1104" r:id="rId227"/>
    <p:sldId id="994" r:id="rId228"/>
    <p:sldId id="997" r:id="rId229"/>
    <p:sldId id="998" r:id="rId230"/>
    <p:sldId id="999" r:id="rId231"/>
    <p:sldId id="1106" r:id="rId232"/>
    <p:sldId id="1000" r:id="rId233"/>
    <p:sldId id="1107" r:id="rId234"/>
    <p:sldId id="1108" r:id="rId235"/>
    <p:sldId id="1131" r:id="rId236"/>
    <p:sldId id="1002" r:id="rId237"/>
    <p:sldId id="1001" r:id="rId238"/>
    <p:sldId id="1109" r:id="rId239"/>
    <p:sldId id="1110" r:id="rId240"/>
    <p:sldId id="1111" r:id="rId241"/>
    <p:sldId id="1003" r:id="rId242"/>
    <p:sldId id="1004" r:id="rId243"/>
    <p:sldId id="1005" r:id="rId244"/>
    <p:sldId id="1011" r:id="rId245"/>
    <p:sldId id="1012" r:id="rId246"/>
    <p:sldId id="1008" r:id="rId247"/>
    <p:sldId id="1113" r:id="rId248"/>
    <p:sldId id="1114" r:id="rId249"/>
    <p:sldId id="1010" r:id="rId250"/>
    <p:sldId id="1115" r:id="rId251"/>
    <p:sldId id="1116" r:id="rId252"/>
    <p:sldId id="1031" r:id="rId253"/>
    <p:sldId id="1032" r:id="rId254"/>
    <p:sldId id="1033" r:id="rId255"/>
    <p:sldId id="1034" r:id="rId256"/>
    <p:sldId id="1035" r:id="rId257"/>
    <p:sldId id="1020" r:id="rId258"/>
    <p:sldId id="1007" r:id="rId259"/>
    <p:sldId id="1126" r:id="rId260"/>
    <p:sldId id="1136" r:id="rId261"/>
    <p:sldId id="1137" r:id="rId262"/>
    <p:sldId id="1127" r:id="rId263"/>
  </p:sldIdLst>
  <p:sldSz cx="9144000" cy="6858000" type="screen4x3"/>
  <p:notesSz cx="7772400" cy="10515600"/>
  <p:custDataLst>
    <p:tags r:id="rId2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E72825"/>
    <a:srgbClr val="E40021"/>
    <a:srgbClr val="EC282D"/>
    <a:srgbClr val="A8C6EA"/>
    <a:srgbClr val="FF7575"/>
    <a:srgbClr val="FF6600"/>
    <a:srgbClr val="EC7323"/>
    <a:srgbClr val="CC3300"/>
    <a:srgbClr val="804F1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56" autoAdjust="0"/>
    <p:restoredTop sz="97152" autoAdjust="0"/>
  </p:normalViewPr>
  <p:slideViewPr>
    <p:cSldViewPr snapToObjects="1">
      <p:cViewPr varScale="1">
        <p:scale>
          <a:sx n="75" d="100"/>
          <a:sy n="75" d="100"/>
        </p:scale>
        <p:origin x="-1152" y="-84"/>
      </p:cViewPr>
      <p:guideLst>
        <p:guide orient="horz" pos="2160"/>
        <p:guide pos="2880"/>
      </p:guideLst>
    </p:cSldViewPr>
  </p:slideViewPr>
  <p:outlineViewPr>
    <p:cViewPr>
      <p:scale>
        <a:sx n="33" d="100"/>
        <a:sy n="33" d="100"/>
      </p:scale>
      <p:origin x="0" y="229554"/>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49" d="100"/>
          <a:sy n="49" d="100"/>
        </p:scale>
        <p:origin x="-2580" y="-102"/>
      </p:cViewPr>
      <p:guideLst>
        <p:guide orient="horz" pos="3313"/>
        <p:guide pos="2448"/>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270"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tags" Target="tags/tag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254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25463"/>
          </a:xfrm>
          <a:prstGeom prst="rect">
            <a:avLst/>
          </a:prstGeom>
        </p:spPr>
        <p:txBody>
          <a:bodyPr vert="horz" lIns="91440" tIns="45720" rIns="91440" bIns="45720" rtlCol="0"/>
          <a:lstStyle>
            <a:lvl1pPr algn="r">
              <a:defRPr sz="1200"/>
            </a:lvl1pPr>
          </a:lstStyle>
          <a:p>
            <a:fld id="{A7376CB5-B24C-4900-AEA9-51943C52B4CC}" type="datetimeFigureOut">
              <a:rPr lang="en-US" smtClean="0"/>
              <a:pPr/>
              <a:t>11/18/2016</a:t>
            </a:fld>
            <a:endParaRPr lang="en-US"/>
          </a:p>
        </p:txBody>
      </p:sp>
      <p:sp>
        <p:nvSpPr>
          <p:cNvPr id="4" name="Footer Placeholder 3"/>
          <p:cNvSpPr>
            <a:spLocks noGrp="1"/>
          </p:cNvSpPr>
          <p:nvPr>
            <p:ph type="ftr" sz="quarter" idx="2"/>
          </p:nvPr>
        </p:nvSpPr>
        <p:spPr>
          <a:xfrm>
            <a:off x="0" y="9988550"/>
            <a:ext cx="3368675" cy="5254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988550"/>
            <a:ext cx="3368675" cy="525463"/>
          </a:xfrm>
          <a:prstGeom prst="rect">
            <a:avLst/>
          </a:prstGeom>
        </p:spPr>
        <p:txBody>
          <a:bodyPr vert="horz" lIns="91440" tIns="45720" rIns="91440" bIns="45720" rtlCol="0" anchor="b"/>
          <a:lstStyle>
            <a:lvl1pPr algn="r">
              <a:defRPr sz="1200"/>
            </a:lvl1pPr>
          </a:lstStyle>
          <a:p>
            <a:fld id="{04889528-F15D-4827-80D7-A534F140351B}"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Image Placeholder 7"/>
          <p:cNvSpPr>
            <a:spLocks noGrp="1" noRot="1" noChangeAspect="1"/>
          </p:cNvSpPr>
          <p:nvPr>
            <p:ph type="sldImg" idx="2"/>
          </p:nvPr>
        </p:nvSpPr>
        <p:spPr>
          <a:xfrm>
            <a:off x="1257300" y="788988"/>
            <a:ext cx="5257800" cy="3943350"/>
          </a:xfrm>
          <a:prstGeom prst="rect">
            <a:avLst/>
          </a:prstGeom>
          <a:noFill/>
          <a:ln w="12700">
            <a:solidFill>
              <a:prstClr val="black"/>
            </a:solidFill>
          </a:ln>
        </p:spPr>
        <p:txBody>
          <a:bodyPr vert="horz" lIns="105578" tIns="52789" rIns="105578" bIns="52789" rtlCol="0" anchor="ctr"/>
          <a:lstStyle/>
          <a:p>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Light"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88988"/>
            <a:ext cx="5257800" cy="3943350"/>
          </a:xfrm>
          <a:prstGeom prst="rect">
            <a:avLst/>
          </a:prstGeom>
        </p:spPr>
      </p:sp>
      <p:sp>
        <p:nvSpPr>
          <p:cNvPr id="3" name="Notes Placeholder 2"/>
          <p:cNvSpPr>
            <a:spLocks noGrp="1"/>
          </p:cNvSpPr>
          <p:nvPr>
            <p:ph type="body" idx="1"/>
          </p:nvPr>
        </p:nvSpPr>
        <p:spPr>
          <a:xfrm>
            <a:off x="777240" y="4994910"/>
            <a:ext cx="6217920" cy="4732020"/>
          </a:xfrm>
          <a:prstGeom prst="rect">
            <a:avLst/>
          </a:prstGeom>
        </p:spPr>
        <p:txBody>
          <a:bodyPr lIns="105578" tIns="52789" rIns="105578" bIns="52789">
            <a:normAutofit/>
          </a:bodyPr>
          <a:lstStyle/>
          <a:p>
            <a:r>
              <a:rPr lang="en-US" dirty="0" smtClean="0"/>
              <a:t>Thank you and welcome.</a:t>
            </a:r>
            <a:r>
              <a:rPr lang="en-US" baseline="0" dirty="0" smtClean="0"/>
              <a:t> I am going to present the work done as a part of the thesis titled, which has been carried out under the supervision of Prof. Xavier Serra</a:t>
            </a:r>
            <a:endParaRPr lang="en-US" dirty="0" smtClean="0"/>
          </a:p>
        </p:txBody>
      </p:sp>
      <p:sp>
        <p:nvSpPr>
          <p:cNvPr id="4" name="Slide Number Placeholder 3"/>
          <p:cNvSpPr>
            <a:spLocks noGrp="1"/>
          </p:cNvSpPr>
          <p:nvPr>
            <p:ph type="sldNum" sz="quarter" idx="10"/>
          </p:nvPr>
        </p:nvSpPr>
        <p:spPr>
          <a:xfrm>
            <a:off x="4402563" y="9987997"/>
            <a:ext cx="3368040" cy="525780"/>
          </a:xfrm>
          <a:prstGeom prst="rect">
            <a:avLst/>
          </a:prstGeom>
        </p:spPr>
        <p:txBody>
          <a:bodyPr lIns="105578" tIns="52789" rIns="105578" bIns="52789"/>
          <a:lstStyle/>
          <a:p>
            <a:fld id="{E381EDD2-F0BE-4AA5-B338-8BCBD47B7490}" type="slidenum">
              <a:rPr lang="en-US" smtClean="0">
                <a:latin typeface="Calibri Light" pitchFamily="34" charset="0"/>
              </a:rPr>
              <a:pPr/>
              <a:t>1</a:t>
            </a:fld>
            <a:endParaRPr lang="en-US" dirty="0">
              <a:latin typeface="Calibri Light"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a:t>
            </a:r>
            <a:r>
              <a:rPr lang="en-US" baseline="0" dirty="0" smtClean="0"/>
              <a:t> core object of analysis is an audio recording from collections of music, while we use additional metadata from different sources to complement the methods. </a:t>
            </a:r>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goal is to align different levels of metrical</a:t>
            </a:r>
            <a:r>
              <a:rPr lang="en-US" baseline="0" dirty="0" smtClean="0"/>
              <a:t> events</a:t>
            </a:r>
            <a:r>
              <a:rPr lang="en-US" dirty="0" smtClean="0"/>
              <a:t> given an audio recording, this figure shows the</a:t>
            </a:r>
            <a:r>
              <a:rPr lang="en-US" baseline="0" dirty="0" smtClean="0"/>
              <a:t> relevant non-isochronous sections of </a:t>
            </a:r>
            <a:r>
              <a:rPr lang="en-US" baseline="0" dirty="0" err="1" smtClean="0"/>
              <a:t>khanda</a:t>
            </a:r>
            <a:r>
              <a:rPr lang="en-US" baseline="0" dirty="0" smtClean="0"/>
              <a:t> </a:t>
            </a:r>
            <a:r>
              <a:rPr lang="en-US" baseline="0" dirty="0" err="1" smtClean="0"/>
              <a:t>chapu</a:t>
            </a:r>
            <a:r>
              <a:rPr lang="en-US" baseline="0" dirty="0" smtClean="0"/>
              <a:t> </a:t>
            </a:r>
            <a:r>
              <a:rPr lang="en-US" baseline="0" dirty="0" err="1" smtClean="0"/>
              <a:t>tala</a:t>
            </a:r>
            <a:r>
              <a:rPr lang="en-US" baseline="0" dirty="0" smtClean="0"/>
              <a:t>. </a:t>
            </a:r>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With the goal</a:t>
            </a:r>
            <a:r>
              <a:rPr lang="en-US" baseline="0" dirty="0" smtClean="0"/>
              <a:t> </a:t>
            </a:r>
            <a:r>
              <a:rPr lang="en-US" dirty="0" smtClean="0"/>
              <a:t>of infusing different levels of music knowledge into the task, we define different meter analysis tasks.</a:t>
            </a:r>
            <a:r>
              <a:rPr lang="en-US" baseline="0" dirty="0" smtClean="0"/>
              <a:t> Meter inference, which is the most uninformed has no prior information. </a:t>
            </a:r>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Meter tracking is</a:t>
            </a:r>
            <a:r>
              <a:rPr lang="en-US" baseline="0" dirty="0" smtClean="0"/>
              <a:t> when we know the </a:t>
            </a:r>
            <a:r>
              <a:rPr lang="en-US" baseline="0" dirty="0" err="1" smtClean="0"/>
              <a:t>tala</a:t>
            </a:r>
            <a:r>
              <a:rPr lang="en-US" baseline="0" dirty="0" smtClean="0"/>
              <a:t> or rhythm class and we estimate the tempo, beats and downbeats. This is a fair assumption since </a:t>
            </a:r>
            <a:r>
              <a:rPr lang="en-US" baseline="0" dirty="0" err="1" smtClean="0"/>
              <a:t>tala</a:t>
            </a:r>
            <a:r>
              <a:rPr lang="en-US" baseline="0" dirty="0" smtClean="0"/>
              <a:t> is a part of editorial metadata in most recordings. </a:t>
            </a:r>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Tempo-informed</a:t>
            </a:r>
            <a:r>
              <a:rPr lang="en-US" baseline="0" dirty="0" smtClean="0"/>
              <a:t> meter tracking is when we have tight range of tempo given. This assumes tempo is estimated independently. </a:t>
            </a:r>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most informed task is tempo-sama-informed</a:t>
            </a:r>
            <a:r>
              <a:rPr lang="en-US" baseline="0" dirty="0" smtClean="0"/>
              <a:t> tracking, where the tempo and a few instances of sama are given. Informed tracking has practical applications in supervised annotation, where a listener or musician marks the first few </a:t>
            </a:r>
            <a:r>
              <a:rPr lang="en-US" baseline="0" dirty="0" err="1" smtClean="0"/>
              <a:t>samas</a:t>
            </a:r>
            <a:r>
              <a:rPr lang="en-US" baseline="0" dirty="0" smtClean="0"/>
              <a:t> – from which an estimate of tempo and the beginning of cycle can be obtained and the meter tracker can track the rest of the piece. </a:t>
            </a:r>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When we look at the state of the art</a:t>
            </a:r>
            <a:r>
              <a:rPr lang="en-US" baseline="0" dirty="0" smtClean="0"/>
              <a:t> in automatic meter analysis, we see that each of the tasks of tempo estimation, beat tracking, time signature estimation and recently downbeat tracking have been addressed separately. </a:t>
            </a:r>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Only recently have we seen integrated approaches, which form the base for our approaches in the thesis.</a:t>
            </a:r>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Before we proceed further, we first understand</a:t>
            </a:r>
            <a:r>
              <a:rPr lang="en-US" baseline="0" dirty="0" smtClean="0"/>
              <a:t> how evaluate meter analysis algorithms. The performance measures have equivalent definitions for beats and downbeats and are standard in beat tracking evaluations. Given a sequence of ground truth beats and sequence from output of a meter tracker, we compute the measures of precision, recall, and their harmonic mean called f-measure, which are standard information retrieval measures. However, to handle metrical ambiguities and allow for continuity, we also compute the measures at correct metrical levels and allowed metrical levels (which don’t penalize tempo doubling or halving). Information gain is another measure that measures how closely related are the ground truth and output, using the entropy of the error. AMLt combines AML and continuity. </a:t>
            </a:r>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We first did a preliminary</a:t>
            </a:r>
            <a:r>
              <a:rPr lang="en-US" baseline="0" dirty="0" smtClean="0"/>
              <a:t> check with some state of the art algorithms with some of these meter analysis tasks in Indian art music in a paper. The methods were not made for Indian music and we had to adapt the tasks, but the key take </a:t>
            </a:r>
            <a:r>
              <a:rPr lang="en-US" baseline="0" dirty="0" err="1" smtClean="0"/>
              <a:t>aways</a:t>
            </a:r>
            <a:r>
              <a:rPr lang="en-US" baseline="0" dirty="0" smtClean="0"/>
              <a:t> from the results was that the performance of state of the art was poor and insufficient, lacked engineering definitions for our concepts and needed methods that explicitly used the knowledge of metrical structures. </a:t>
            </a:r>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another</a:t>
            </a:r>
            <a:r>
              <a:rPr lang="en-US" baseline="0" dirty="0" smtClean="0"/>
              <a:t> approach for sama and </a:t>
            </a:r>
            <a:r>
              <a:rPr lang="en-US" baseline="0" dirty="0" err="1" smtClean="0"/>
              <a:t>akshara</a:t>
            </a:r>
            <a:r>
              <a:rPr lang="en-US" baseline="0" dirty="0" smtClean="0"/>
              <a:t> tracking in </a:t>
            </a:r>
            <a:r>
              <a:rPr lang="en-US" baseline="0" dirty="0" err="1" smtClean="0"/>
              <a:t>Carnatic</a:t>
            </a:r>
            <a:r>
              <a:rPr lang="en-US" baseline="0" dirty="0" smtClean="0"/>
              <a:t> music, we used an </a:t>
            </a:r>
            <a:r>
              <a:rPr lang="en-US" baseline="0" dirty="0" err="1" smtClean="0"/>
              <a:t>adhoc</a:t>
            </a:r>
            <a:r>
              <a:rPr lang="en-US" baseline="0" dirty="0" smtClean="0"/>
              <a:t> method using a spectral flux based onset detection function to estimate candidates for </a:t>
            </a:r>
            <a:r>
              <a:rPr lang="en-US" baseline="0" dirty="0" err="1" smtClean="0"/>
              <a:t>akshara</a:t>
            </a:r>
            <a:r>
              <a:rPr lang="en-US" baseline="0" dirty="0" smtClean="0"/>
              <a:t> and sama and selected candidates from them based on a continuity based cost function in a dynamic programming approach. </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music culture of focus is</a:t>
            </a:r>
            <a:r>
              <a:rPr lang="en-US" baseline="0" dirty="0" smtClean="0"/>
              <a:t> Indian art music since it is well studied and has a significant musicological literature, a large audience and comes with unique challenges identifying which is one of the tasks of the thesis. Extensions to other music cultures is also explored to a limited extent. </a:t>
            </a:r>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Results from that paper showed some</a:t>
            </a:r>
            <a:r>
              <a:rPr lang="en-US" baseline="0" dirty="0" smtClean="0"/>
              <a:t> accurate tempo tracking, but very poor sama tracking. The </a:t>
            </a:r>
            <a:r>
              <a:rPr lang="en-US" baseline="0" dirty="0" err="1" smtClean="0"/>
              <a:t>adhoc</a:t>
            </a:r>
            <a:r>
              <a:rPr lang="en-US" baseline="0" dirty="0" smtClean="0"/>
              <a:t> nature of the approach provided for no way to further improve it, which brings us to . . . </a:t>
            </a:r>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Bayesian models for meter analysis, which can explicitly include these musical structures in their formulations. (25 min)</a:t>
            </a:r>
            <a:endParaRPr lang="en-US" dirty="0"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Bayesian models have been applied to jointly estimate components</a:t>
            </a:r>
            <a:r>
              <a:rPr lang="en-US" baseline="0" dirty="0" smtClean="0"/>
              <a:t> of meter from audio, of which the bar pointer model is the current state of the art. They use bar or even beat length rhythmic patterns that are learnt from data, like the rhythm patterns we saw a while ago. They have a limitation however, is that they are so far restricted to short bar durations. They are known to have problems with long metrical cycles. </a:t>
            </a:r>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idea behind the bar pointer model is</a:t>
            </a:r>
            <a:r>
              <a:rPr lang="en-US" baseline="0" dirty="0" smtClean="0"/>
              <a:t> to use two variables of position in cycle and instantaneous tempo to track our progression through a cycle, or more formally . . .</a:t>
            </a:r>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Bar pointer model is a Dynamic Bayesian network,</a:t>
            </a:r>
            <a:r>
              <a:rPr lang="en-US" baseline="0" dirty="0" smtClean="0"/>
              <a:t> which </a:t>
            </a:r>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Factorizes based on conditional</a:t>
            </a:r>
            <a:r>
              <a:rPr lang="en-US" baseline="0" dirty="0" smtClean="0"/>
              <a:t> dependence</a:t>
            </a:r>
            <a:r>
              <a:rPr lang="en-US" dirty="0" smtClean="0"/>
              <a:t> relationships</a:t>
            </a:r>
            <a:r>
              <a:rPr lang="en-US" baseline="0" dirty="0" smtClean="0"/>
              <a:t> between latent variable sequence x and observed sequence y from an audio recording, with K frames: It has an initial state distribution, a transition model and an observation model. </a:t>
            </a:r>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latent variables</a:t>
            </a:r>
            <a:r>
              <a:rPr lang="en-US" baseline="0" dirty="0" smtClean="0"/>
              <a:t> describe the state of a bar pointer – a position indicator phi progressing at the rate of the instantaneous tempo </a:t>
            </a:r>
            <a:r>
              <a:rPr lang="en-US" baseline="0" dirty="0" err="1" smtClean="0"/>
              <a:t>phi_dot</a:t>
            </a:r>
            <a:r>
              <a:rPr lang="en-US" baseline="0" dirty="0" smtClean="0"/>
              <a:t>. In addition, a rhythm pattern indicator choose the observation model at the bar position corresponding to one of the possibly many rhythm patterns. </a:t>
            </a:r>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observation model depends</a:t>
            </a:r>
            <a:r>
              <a:rPr lang="en-US" baseline="0" dirty="0" smtClean="0"/>
              <a:t> on the position and the pattern, and computed by modeling the spectral flux feature in two bands as a GMM. Since the position pointer is fine grained, and assuming not much changes over a short time, 64</a:t>
            </a:r>
            <a:r>
              <a:rPr lang="en-US" baseline="30000" dirty="0" smtClean="0"/>
              <a:t>th</a:t>
            </a:r>
            <a:r>
              <a:rPr lang="en-US" baseline="0" dirty="0" smtClean="0"/>
              <a:t> notes or half </a:t>
            </a:r>
            <a:r>
              <a:rPr lang="en-US" baseline="0" dirty="0" err="1" smtClean="0"/>
              <a:t>aksharas</a:t>
            </a:r>
            <a:r>
              <a:rPr lang="en-US" baseline="0" dirty="0" smtClean="0"/>
              <a:t> are tied and only one observation model is computed, which helps us to learn from limited training data. </a:t>
            </a:r>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transition model between</a:t>
            </a:r>
            <a:r>
              <a:rPr lang="en-US" baseline="0" dirty="0" smtClean="0"/>
              <a:t> the latent variables is shown there</a:t>
            </a:r>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position pointer moves at every time slice</a:t>
            </a:r>
            <a:r>
              <a:rPr lang="en-US" baseline="0" dirty="0" smtClean="0"/>
              <a:t> at the rate of tempo variable, and folds at the end of the cycle. While meter inference can have patterns of different lengths since there are many cycles, for tracking, all rhythm patterns are equal in length. </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Additionally, there</a:t>
            </a:r>
            <a:r>
              <a:rPr lang="en-US" baseline="0" dirty="0" smtClean="0"/>
              <a:t> is an emphasis on open research, with open code and when possible, easily accessible and open data. </a:t>
            </a:r>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Tempo changes</a:t>
            </a:r>
            <a:r>
              <a:rPr lang="en-US" baseline="0" dirty="0" smtClean="0"/>
              <a:t> are Gaussian distributed around the value of tempo in the previous frame, allowing only a small change in tempo over a short time – thus maintaining continuity. The range of the tempo variable is also fixed based on prior knowledge about the music. </a:t>
            </a:r>
            <a:endParaRPr 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patterns are cycle long and multiple</a:t>
            </a:r>
            <a:r>
              <a:rPr lang="en-US" baseline="0" dirty="0" smtClean="0"/>
              <a:t> patterns per cycle, hence pattern transitions are allowed only at the end of the cycle. We assume time-homogeneity in pattern transitions. </a:t>
            </a:r>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With that model structure, we</a:t>
            </a:r>
            <a:r>
              <a:rPr lang="en-US" baseline="0" dirty="0" smtClean="0"/>
              <a:t> can now do inference, which is the task of computing an x*(1:K) that minimizes the posterior probability P(x1:k|y1:k). With that, we can obtain the sama, beats or any other position in the cycle! We also get an instantaneous tempo track. We use two inference schemes in the thesis. </a:t>
            </a:r>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first scheme</a:t>
            </a:r>
            <a:r>
              <a:rPr lang="en-US" baseline="0" dirty="0" smtClean="0"/>
              <a:t> </a:t>
            </a:r>
            <a:r>
              <a:rPr lang="en-US" baseline="0" dirty="0" err="1" smtClean="0"/>
              <a:t>discretizes</a:t>
            </a:r>
            <a:r>
              <a:rPr lang="en-US" baseline="0" dirty="0" smtClean="0"/>
              <a:t> the state space of the latent variables which can be seen to form an HMM over the </a:t>
            </a:r>
            <a:r>
              <a:rPr lang="en-US" baseline="0" dirty="0" err="1" smtClean="0"/>
              <a:t>cartesian</a:t>
            </a:r>
            <a:r>
              <a:rPr lang="en-US" baseline="0" dirty="0" smtClean="0"/>
              <a:t> product space, in which we can use the </a:t>
            </a:r>
            <a:r>
              <a:rPr lang="en-US" baseline="0" dirty="0" err="1" smtClean="0"/>
              <a:t>Viterbi</a:t>
            </a:r>
            <a:r>
              <a:rPr lang="en-US" baseline="0" dirty="0" smtClean="0"/>
              <a:t> algorithm to obtain the most likely sequence of states. Phi and Phi dot can be </a:t>
            </a:r>
            <a:r>
              <a:rPr lang="en-US" baseline="0" dirty="0" err="1" smtClean="0"/>
              <a:t>discretized</a:t>
            </a:r>
            <a:r>
              <a:rPr lang="en-US" baseline="0" dirty="0" smtClean="0"/>
              <a:t>, however good performance needs a fine grid and state space size increases with that, leading to scaling issues. </a:t>
            </a:r>
            <a:endParaRPr 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endParaRPr 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 solution is to use approximate inference schemes called particle filters</a:t>
            </a:r>
            <a:r>
              <a:rPr lang="en-US" baseline="0" dirty="0" smtClean="0"/>
              <a:t>, which estimate the posterior point-wise using a set of </a:t>
            </a:r>
            <a:r>
              <a:rPr lang="en-US" baseline="0" dirty="0" err="1" smtClean="0"/>
              <a:t>Np</a:t>
            </a:r>
            <a:r>
              <a:rPr lang="en-US" baseline="0" dirty="0" smtClean="0"/>
              <a:t> points in the state space along with weights, called particles. Given an initial estimate </a:t>
            </a:r>
            <a:r>
              <a:rPr lang="en-US" baseline="0" dirty="0" err="1" smtClean="0"/>
              <a:t>xk</a:t>
            </a:r>
            <a:r>
              <a:rPr lang="en-US" baseline="0" dirty="0" smtClean="0"/>
              <a:t>, the online estimator samples from </a:t>
            </a:r>
            <a:r>
              <a:rPr lang="en-US" baseline="0" dirty="0" err="1" smtClean="0"/>
              <a:t>xk</a:t>
            </a:r>
            <a:r>
              <a:rPr lang="en-US" baseline="0" dirty="0" smtClean="0"/>
              <a:t> and computes weight wk for each time slice. There is a longer derivation in the thesis document, but we use a particle filter algorithm called the Auxiliary Mixture Particle Filter, which is capable of tracking multiple hypothesis over time, a feature that is essential in meter tracking due to metrical ambiguity inherent in the task. </a:t>
            </a:r>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BP-model</a:t>
            </a:r>
            <a:r>
              <a:rPr lang="en-US" baseline="0" dirty="0" smtClean="0"/>
              <a:t> is a state of the art model for meter analysis. In this thesis, the novel contributions build on it and extend it and evaluate it on Indian art music. In addition multiple rhythm patterns are evaluated. Further, extensions to the model by improving the model structure and also the inference algorithm is proposed. Let’s look at these extensions. </a:t>
            </a:r>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first model extension is the Mixture observation model. If the</a:t>
            </a:r>
            <a:r>
              <a:rPr lang="en-US" baseline="0" dirty="0" smtClean="0"/>
              <a:t> goal is make the inference faster but still capture the diversity of patterns, MO-model can be used. The idea is to remove the conditional dependence between position and patterns, and using a mixture model over patterns, for computing observation likelihoods. </a:t>
            </a:r>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a:t>
            </a:r>
            <a:r>
              <a:rPr lang="en-US" baseline="0" dirty="0" smtClean="0"/>
              <a:t> important extension is the Section Pointer Model, which is a generalization of the bar pointer model. While tracking long cycles, listeners tend to track shorter meaningful sections instead of the longer cycles. With this motivation, we can use section length patterns for tracking and formulate it as such. These sections are also meaningfully defined in Indian art music and can be used. BP-model is a special case of SP-model when we assume there is only one section in a cycle. </a:t>
            </a:r>
            <a:endParaRPr 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inference extensions aim</a:t>
            </a:r>
            <a:r>
              <a:rPr lang="en-US" baseline="0" dirty="0" smtClean="0"/>
              <a:t> to improve inference in the BP-model. The first enhancement is the end-of-bar pattern sampling. When we have multiple patterns per rhythm class, we can decide on which pattern occurred in the current bar only at the end of the cycle, not at the beginning. So, </a:t>
            </a:r>
            <a:r>
              <a:rPr lang="en-US" baseline="0" dirty="0" err="1" smtClean="0"/>
              <a:t>AMPFe</a:t>
            </a:r>
            <a:r>
              <a:rPr lang="en-US" baseline="0" dirty="0" smtClean="0"/>
              <a:t> defers the decision of sampling a rhythm pattern to the end of a cycle. In addition, we can achieve faster inference by doing inference only at frames that contain an onset, as in the peak hop inference, or update the weights only at an onset, in onset gated weight update. Both these methods make inference faster. </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We wish to broadly address two</a:t>
            </a:r>
            <a:r>
              <a:rPr lang="en-US" baseline="0" dirty="0" smtClean="0"/>
              <a:t> research questions: first on data, wherein we wish to see if any musically valid inferences can be drawn from computational analysis of data. </a:t>
            </a:r>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inference extensions aim</a:t>
            </a:r>
            <a:r>
              <a:rPr lang="en-US" baseline="0" dirty="0" smtClean="0"/>
              <a:t> to improve inference in the BP-model. The first enhancement is the end-of-bar pattern sampling. When we have multiple patterns per rhythm class, we can decide on which pattern occurred in the current bar only at the end of the cycle, not at the beginning. So, </a:t>
            </a:r>
            <a:r>
              <a:rPr lang="en-US" baseline="0" dirty="0" err="1" smtClean="0"/>
              <a:t>AMPFe</a:t>
            </a:r>
            <a:r>
              <a:rPr lang="en-US" baseline="0" dirty="0" smtClean="0"/>
              <a:t> defers the decision of sampling a rhythm pattern to the end of a cycle. In addition, we can achieve faster inference by doing inference only at frames that contain an onset, as in the peak hop inference, or update the weights only at an onset, in onset gated weight update. Both these methods make inference faster. </a:t>
            </a:r>
            <a:endParaRPr 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To summarize,</a:t>
            </a:r>
            <a:r>
              <a:rPr lang="en-US" baseline="0" dirty="0" smtClean="0"/>
              <a:t> this is a list of all the models we discussed so far. </a:t>
            </a:r>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BP model</a:t>
            </a:r>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mixture</a:t>
            </a:r>
            <a:r>
              <a:rPr lang="en-US" baseline="0" dirty="0" smtClean="0"/>
              <a:t> </a:t>
            </a:r>
            <a:r>
              <a:rPr lang="en-US" baseline="0" dirty="0" err="1" smtClean="0"/>
              <a:t>obs</a:t>
            </a:r>
            <a:r>
              <a:rPr lang="en-US" baseline="0" dirty="0" smtClean="0"/>
              <a:t> model, that can be used only for tracking</a:t>
            </a:r>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And the</a:t>
            </a:r>
            <a:r>
              <a:rPr lang="en-US" baseline="0" dirty="0" smtClean="0"/>
              <a:t> inference extensions </a:t>
            </a:r>
            <a:r>
              <a:rPr lang="en-US" dirty="0" smtClean="0"/>
              <a:t>(33 min) </a:t>
            </a:r>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Some</a:t>
            </a:r>
            <a:r>
              <a:rPr lang="en-US" baseline="0" dirty="0" smtClean="0"/>
              <a:t> experiment results with these models. I will emphasize on key results, while we have the entire set of results also present for further discussion if necessary. </a:t>
            </a:r>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goals of experiments</a:t>
            </a:r>
            <a:r>
              <a:rPr lang="en-US" baseline="0" dirty="0" smtClean="0"/>
              <a:t> is to evaluate the tasks of meter inference, tracking and informed tracking for Indian art music, comparing performance across models for Indian music datasets and finally to identify limitations of these models and challenges to meter analysis. </a:t>
            </a:r>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Experimental</a:t>
            </a:r>
            <a:r>
              <a:rPr lang="en-US" baseline="0" dirty="0" smtClean="0"/>
              <a:t> setup assumes that music culture is known. We report results on the smaller CMR dataset and the two subsets of Hindustani music. In essence thus, experiments with Hindustani music are also tempo class informed. We report f-measure, </a:t>
            </a:r>
            <a:r>
              <a:rPr lang="en-US" baseline="0" dirty="0" err="1" smtClean="0"/>
              <a:t>infoGain</a:t>
            </a:r>
            <a:r>
              <a:rPr lang="en-US" baseline="0" dirty="0" smtClean="0"/>
              <a:t> and AMLt for beats, and f-measure for sama/downbeats with a 70 ms error margin except when evaluating sama tracking in long cycle </a:t>
            </a:r>
            <a:r>
              <a:rPr lang="en-US" baseline="0" dirty="0" err="1" smtClean="0"/>
              <a:t>hindustani</a:t>
            </a:r>
            <a:r>
              <a:rPr lang="en-US" baseline="0" dirty="0" smtClean="0"/>
              <a:t> pieces, where use a more liberal 6% of median </a:t>
            </a:r>
            <a:r>
              <a:rPr lang="en-US" baseline="0" dirty="0" err="1" smtClean="0"/>
              <a:t>matra</a:t>
            </a:r>
            <a:r>
              <a:rPr lang="en-US" baseline="0" dirty="0" smtClean="0"/>
              <a:t> interval. This is a research question which we still need to answer – on how we evaluate downbeat tracking on such long cycles. For tempo estimation, we use 5% margin at both correct and allowed metrical levels. </a:t>
            </a:r>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Also, results are reported as average performance over three trials, and we show results only for single pattern per cycle/section case. The tempo range is fixed a priori.</a:t>
            </a:r>
            <a:r>
              <a:rPr lang="en-US" baseline="0" dirty="0" smtClean="0"/>
              <a:t> AMPF uses 1500 particles per rhythm pattern. </a:t>
            </a:r>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These are results from meter inference task. The datasets are on the left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Next on methods, where we wish to evaluate the utility</a:t>
            </a:r>
            <a:r>
              <a:rPr lang="en-US" baseline="0" dirty="0" smtClean="0"/>
              <a:t> of analysis methods that explicitly use music knowledge</a:t>
            </a:r>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a:t>
            </a:r>
            <a:r>
              <a:rPr lang="en-US" baseline="0" dirty="0" smtClean="0"/>
              <a:t> columns show beat f-measure</a:t>
            </a:r>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columns show beat AMLt</a:t>
            </a:r>
            <a:endParaRPr lang="en-US" dirty="0"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beat </a:t>
            </a:r>
            <a:r>
              <a:rPr lang="en-US" baseline="0" dirty="0" err="1" smtClean="0"/>
              <a:t>infoGain</a:t>
            </a:r>
            <a:endParaRPr lang="en-US" dirty="0" smtClean="0"/>
          </a:p>
          <a:p>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And downbeat f-measure</a:t>
            </a:r>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Some</a:t>
            </a:r>
            <a:r>
              <a:rPr lang="en-US" baseline="0" dirty="0" smtClean="0"/>
              <a:t> key results: We see that </a:t>
            </a:r>
            <a:r>
              <a:rPr lang="en-US" baseline="0" dirty="0" err="1" smtClean="0"/>
              <a:t>tala</a:t>
            </a:r>
            <a:r>
              <a:rPr lang="en-US" baseline="0" dirty="0" smtClean="0"/>
              <a:t> classification is better on short duration cycles.</a:t>
            </a:r>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And poorest inference performance is on Hindustani long cycle subset</a:t>
            </a:r>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ballroom dataset gives</a:t>
            </a:r>
            <a:r>
              <a:rPr lang="en-US" baseline="0" dirty="0" smtClean="0"/>
              <a:t> the best performance compared to Indian art music. </a:t>
            </a:r>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And that sama tracking</a:t>
            </a:r>
            <a:r>
              <a:rPr lang="en-US" baseline="0" dirty="0" smtClean="0"/>
              <a:t> is poorer than beat tracking</a:t>
            </a:r>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We can</a:t>
            </a:r>
            <a:r>
              <a:rPr lang="en-US" baseline="0" dirty="0" smtClean="0"/>
              <a:t> set another baseline with meter tracking with BP-model here, which shows improved performance over inference. HMM and AMPF show equivalent performance and hence we use AMPF for rest of experiments. </a:t>
            </a:r>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MO-model with one pattern per</a:t>
            </a:r>
            <a:r>
              <a:rPr lang="en-US" baseline="0" dirty="0" smtClean="0"/>
              <a:t> cycle is equivalent to BP-model and shows equivalent results too. </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Given</a:t>
            </a:r>
            <a:r>
              <a:rPr lang="en-US" baseline="0" dirty="0" smtClean="0"/>
              <a:t> this introduction, I will talk about these topics in this presentation. After a brief background, I will discuss the three main contributions of the thesis.  </a:t>
            </a:r>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Section pointer model is evaluated only on Indian music datasets, since Ballroom dataset</a:t>
            </a:r>
            <a:r>
              <a:rPr lang="en-US" baseline="0" dirty="0" smtClean="0"/>
              <a:t> has no well defined sections. Key results here being that sama tracking improves with SP model. </a:t>
            </a:r>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Inference extensions did not show any improvement</a:t>
            </a:r>
            <a:r>
              <a:rPr lang="en-US" baseline="0" dirty="0" smtClean="0"/>
              <a:t> over baseline BP-model</a:t>
            </a:r>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With informed tracking, both tempo-informed tracking and tempo-sama-informed</a:t>
            </a:r>
            <a:r>
              <a:rPr lang="en-US" baseline="0" dirty="0" smtClean="0"/>
              <a:t> tracking evaluated on Indian music datasets show successive improvements mainly in sama tracking. </a:t>
            </a:r>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To </a:t>
            </a:r>
            <a:r>
              <a:rPr lang="en-US" dirty="0" err="1" smtClean="0"/>
              <a:t>summarise</a:t>
            </a:r>
            <a:r>
              <a:rPr lang="en-US" dirty="0" smtClean="0"/>
              <a:t> all these results, this table shows a summary of all these models combining</a:t>
            </a:r>
            <a:r>
              <a:rPr lang="en-US" baseline="0" dirty="0" smtClean="0"/>
              <a:t> results from all Indian art music datasets for baseline and model extensions. </a:t>
            </a:r>
            <a:endParaRPr lang="en-US"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We see a gradual improvement in both beat</a:t>
            </a:r>
            <a:r>
              <a:rPr lang="en-US" baseline="0" dirty="0" smtClean="0"/>
              <a:t> and sama tracking as we use different proposed models and infuse additional information into the models. </a:t>
            </a:r>
            <a:endParaRPr lang="en-US"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Though</a:t>
            </a:r>
            <a:r>
              <a:rPr lang="en-US" baseline="0" dirty="0" smtClean="0"/>
              <a:t> the results were presented on 2 minute excerpts, the performance extends to full length pieces as well, when tested on </a:t>
            </a:r>
            <a:r>
              <a:rPr lang="en-US" baseline="0" dirty="0" err="1" smtClean="0"/>
              <a:t>CMRf</a:t>
            </a:r>
            <a:r>
              <a:rPr lang="en-US" baseline="0" dirty="0" smtClean="0"/>
              <a:t> dataset. Tracking </a:t>
            </a:r>
            <a:r>
              <a:rPr lang="en-US" baseline="0" dirty="0" err="1" smtClean="0"/>
              <a:t>vilambit</a:t>
            </a:r>
            <a:r>
              <a:rPr lang="en-US" baseline="0" dirty="0" smtClean="0"/>
              <a:t> pieces in Hindustani music continues to be challenge, where we need better formulations and evaluation metrics. Though the models allow the use of multiple rhythm patterns per </a:t>
            </a:r>
            <a:r>
              <a:rPr lang="en-US" baseline="0" dirty="0" err="1" smtClean="0"/>
              <a:t>tala</a:t>
            </a:r>
            <a:r>
              <a:rPr lang="en-US" baseline="0" dirty="0" smtClean="0"/>
              <a:t>, it did not show much improvement. The main reason we hypothesize is due to the simplistic spectral flux features used here. Richer features might improve performance better with models. Inference extensions, though were good ideas failed to produce any additional improvement. However, the section pointer model is the most promising generalization, but also needs further exploration to make concrete conclusions over large corpora. </a:t>
            </a:r>
            <a:endParaRPr 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Bayesian</a:t>
            </a:r>
            <a:r>
              <a:rPr lang="en-US" baseline="0" dirty="0" smtClean="0"/>
              <a:t> models </a:t>
            </a:r>
            <a:r>
              <a:rPr lang="en-US" baseline="0" dirty="0" err="1" smtClean="0"/>
              <a:t>explictly</a:t>
            </a:r>
            <a:r>
              <a:rPr lang="en-US" baseline="0" dirty="0" smtClean="0"/>
              <a:t> considered the metrical structures and achieved acceptable performance in Indian art music, while they can generalize to similar metrical structures in other music cultures with some training data available. These models can also be used to impose additional structures. A limitation however is that they assume a </a:t>
            </a:r>
            <a:r>
              <a:rPr lang="en-US" baseline="0" dirty="0" err="1" smtClean="0"/>
              <a:t>tala</a:t>
            </a:r>
            <a:r>
              <a:rPr lang="en-US" baseline="0" dirty="0" smtClean="0"/>
              <a:t> does not change over a piece, something that needs to be addressed, while the use of better features and richer data representations would also improve performance. </a:t>
            </a:r>
            <a:r>
              <a:rPr lang="en-US" dirty="0" smtClean="0"/>
              <a:t>(38 min) </a:t>
            </a:r>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final topic for today is percussion pattern discovery,</a:t>
            </a:r>
            <a:r>
              <a:rPr lang="en-US" baseline="0" dirty="0" smtClean="0"/>
              <a:t> where we discuss some preliminary experiments in the task. </a:t>
            </a:r>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We have been seeing rhythm patterns so far, while percussion pattern is a sequence</a:t>
            </a:r>
            <a:r>
              <a:rPr lang="en-US" baseline="0" dirty="0" smtClean="0"/>
              <a:t> of percussion strokes, in a solo. </a:t>
            </a:r>
            <a:r>
              <a:rPr lang="en-US" baseline="0" dirty="0" err="1" smtClean="0"/>
              <a:t>Perc</a:t>
            </a:r>
            <a:r>
              <a:rPr lang="en-US" baseline="0" dirty="0" smtClean="0"/>
              <a:t>. </a:t>
            </a:r>
            <a:r>
              <a:rPr lang="en-US" baseline="0" dirty="0" err="1" smtClean="0"/>
              <a:t>Patt</a:t>
            </a:r>
            <a:r>
              <a:rPr lang="en-US" baseline="0" dirty="0" smtClean="0"/>
              <a:t> discovery aims to discover percussion patterns in solo recordings. </a:t>
            </a:r>
            <a:endParaRPr 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Both</a:t>
            </a:r>
            <a:r>
              <a:rPr lang="en-US" baseline="0" dirty="0" smtClean="0"/>
              <a:t> within the piece and across solo recordings. </a:t>
            </a:r>
            <a:r>
              <a:rPr lang="en-US" dirty="0" smtClean="0"/>
              <a:t>The approach</a:t>
            </a:r>
            <a:r>
              <a:rPr lang="en-US" baseline="0" dirty="0" smtClean="0"/>
              <a:t> we take is to transcribe a solo recording into an intermediate representation and then use it to search for relevant patterns in the recording. </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Data</a:t>
            </a:r>
            <a:r>
              <a:rPr lang="en-US" baseline="0" dirty="0" smtClean="0"/>
              <a:t> corpora for rhythm related MIR</a:t>
            </a:r>
            <a:endParaRPr 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For Indian music, the task of transcription</a:t>
            </a:r>
            <a:r>
              <a:rPr lang="en-US" baseline="0" dirty="0" smtClean="0"/>
              <a:t> uses syllables, which provide sparse but rich representation. A percussion pattern in the thesis is defined as a sequence of syllables. This definition is however quite simplistic, but sufficient for preliminary exploration. The task was explored for both Beijing Opera and Indian art music, but lets just see how it applies to Indian art music. </a:t>
            </a:r>
            <a:endParaRPr lang="en-US"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Audio,</a:t>
            </a:r>
          </a:p>
          <a:p>
            <a:r>
              <a:rPr lang="en-US" dirty="0" smtClean="0"/>
              <a:t>Transcriptions</a:t>
            </a:r>
          </a:p>
          <a:p>
            <a:r>
              <a:rPr lang="en-US" dirty="0" smtClean="0"/>
              <a:t>Features</a:t>
            </a:r>
          </a:p>
          <a:p>
            <a:r>
              <a:rPr lang="en-US" dirty="0" smtClean="0"/>
              <a:t>Training</a:t>
            </a:r>
            <a:r>
              <a:rPr lang="en-US" baseline="0" dirty="0" smtClean="0"/>
              <a:t> </a:t>
            </a:r>
          </a:p>
          <a:p>
            <a:r>
              <a:rPr lang="en-US" baseline="0" dirty="0" smtClean="0"/>
              <a:t>Testing</a:t>
            </a:r>
          </a:p>
          <a:p>
            <a:endParaRPr lang="en-US" baseline="0" dirty="0" smtClean="0"/>
          </a:p>
          <a:p>
            <a:r>
              <a:rPr lang="en-US" baseline="0" dirty="0" smtClean="0"/>
              <a:t>Classification</a:t>
            </a:r>
            <a:endParaRPr lang="en-US" dirty="0" smtClean="0"/>
          </a:p>
          <a:p>
            <a:r>
              <a:rPr lang="en-US" dirty="0" smtClean="0"/>
              <a:t>Talk about training and testing, references</a:t>
            </a:r>
          </a:p>
          <a:p>
            <a:r>
              <a:rPr lang="en-US" dirty="0" smtClean="0"/>
              <a:t>Expand on this more</a:t>
            </a:r>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discovery</a:t>
            </a:r>
            <a:r>
              <a:rPr lang="en-US" baseline="0" dirty="0" smtClean="0"/>
              <a:t> problem in Indian art music has three components. We first build a library of characteristic percussion patterns from a score corpus. An automatic transcription algorithm outputs a sequence of syllables given an audio recording, in which we search for these characteristic patterns using approximate search methods so that we are robust to transcription errors.</a:t>
            </a:r>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Here is a block diagram of the approach from one of our papers. Let’s go through each step. </a:t>
            </a:r>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We first create a library of patterns</a:t>
            </a:r>
            <a:r>
              <a:rPr lang="en-US" baseline="0" dirty="0" smtClean="0"/>
              <a:t> from a score corpus, assuming that most occurring patterns are characteristic. </a:t>
            </a:r>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Transcription, we exploit</a:t>
            </a:r>
            <a:r>
              <a:rPr lang="en-US" baseline="0" dirty="0" smtClean="0"/>
              <a:t> the analogy to speech and formulate the problem as a limited vocabulary continuous speech recognition system with word models. We build syllable HMMs and use a simple language model to transcribe a test audio recording using </a:t>
            </a:r>
            <a:r>
              <a:rPr lang="en-US" baseline="0" dirty="0" err="1" smtClean="0"/>
              <a:t>Viterbi</a:t>
            </a:r>
            <a:r>
              <a:rPr lang="en-US" baseline="0" dirty="0" smtClean="0"/>
              <a:t> algorithm. </a:t>
            </a:r>
            <a:endParaRPr lang="en-US" dirty="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specific, we use training data which has audio and ground truth syllable transcriptions. </a:t>
            </a:r>
            <a:endParaRPr lang="en-US" dirty="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Using different MFCC features . . .</a:t>
            </a:r>
            <a:endParaRPr lang="en-US" dirty="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Initialize</a:t>
            </a:r>
            <a:r>
              <a:rPr lang="en-US" baseline="0" dirty="0" smtClean="0"/>
              <a:t> models and train a 7 state left-to-right HMM</a:t>
            </a:r>
            <a:endParaRPr lang="en-US" dirty="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Decode with a flat and bigram language model, to obtain a sequence of syllables. </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Meter</a:t>
            </a:r>
            <a:r>
              <a:rPr lang="en-US" baseline="0" dirty="0" smtClean="0"/>
              <a:t> inference and tracking</a:t>
            </a:r>
            <a:endParaRPr 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Transcriptions have errors, and to handle the</a:t>
            </a:r>
            <a:r>
              <a:rPr lang="en-US" baseline="0" dirty="0" smtClean="0"/>
              <a:t> substitutions, insertions and deletions, to handle them we need robust approximate string search methods. </a:t>
            </a:r>
            <a:endParaRPr lang="en-US"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sz="1800" dirty="0" smtClean="0"/>
              <a:t>In the thesis,</a:t>
            </a:r>
            <a:r>
              <a:rPr lang="en-US" sz="1800" baseline="0" dirty="0" smtClean="0"/>
              <a:t> we use a robust subsequence search method called Rough Longest Common subsequence that can find multiple </a:t>
            </a:r>
            <a:r>
              <a:rPr lang="en-US" sz="1800" baseline="0" dirty="0" err="1" smtClean="0"/>
              <a:t>occurences</a:t>
            </a:r>
            <a:r>
              <a:rPr lang="en-US" sz="1800" baseline="0" dirty="0" smtClean="0"/>
              <a:t> of patterns </a:t>
            </a:r>
            <a:r>
              <a:rPr lang="en-US" sz="1800" baseline="0" dirty="0" err="1" smtClean="0"/>
              <a:t>ina</a:t>
            </a:r>
            <a:r>
              <a:rPr lang="en-US" sz="1800" baseline="0" dirty="0" smtClean="0"/>
              <a:t>  composition. It is a DP based method that uses a cost function related to rough match, based on a similarity function between syllables and pattern lengths. There are many variants of RLCS, but we report results here only for a binary syllable distance measure. (42 min) </a:t>
            </a:r>
            <a:endParaRPr lang="en-US" sz="1800" dirty="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Experiments are done</a:t>
            </a:r>
            <a:r>
              <a:rPr lang="en-US" baseline="0" dirty="0" smtClean="0"/>
              <a:t> on both </a:t>
            </a:r>
            <a:r>
              <a:rPr lang="en-US" baseline="0" dirty="0" err="1" smtClean="0"/>
              <a:t>tabla</a:t>
            </a:r>
            <a:r>
              <a:rPr lang="en-US" baseline="0" dirty="0" smtClean="0"/>
              <a:t> and </a:t>
            </a:r>
            <a:r>
              <a:rPr lang="en-US" baseline="0" dirty="0" err="1" smtClean="0"/>
              <a:t>mridangam</a:t>
            </a:r>
            <a:r>
              <a:rPr lang="en-US" baseline="0" dirty="0" smtClean="0"/>
              <a:t> solo datasets, with isolate stroke model initialization only for </a:t>
            </a:r>
            <a:r>
              <a:rPr lang="en-US" baseline="0" dirty="0" err="1" smtClean="0"/>
              <a:t>tabla</a:t>
            </a:r>
            <a:r>
              <a:rPr lang="en-US" baseline="0" dirty="0" smtClean="0"/>
              <a:t>. We use two measures of performance, one which does not consider insertion errors and a tighter measure accuracy that considers it. Approximate pattern search is evaluated using precision, recall and f-measure using a 70% overlap being considered correct retrieval. No accurate pattern boundary estimation is done. </a:t>
            </a:r>
            <a:endParaRPr lang="en-US"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endParaRPr lang="en-US"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Transcription results on </a:t>
            </a:r>
            <a:r>
              <a:rPr lang="en-US" dirty="0" err="1" smtClean="0"/>
              <a:t>tabla</a:t>
            </a:r>
            <a:r>
              <a:rPr lang="en-US" dirty="0" smtClean="0"/>
              <a:t> dataset shows</a:t>
            </a:r>
            <a:r>
              <a:rPr lang="en-US" baseline="0" dirty="0" smtClean="0"/>
              <a:t> the best performance with a bigram language model initialized with isolated strokes, which we use for pattern search. </a:t>
            </a:r>
            <a:endParaRPr lang="en-US" dirty="0" smtClean="0"/>
          </a:p>
          <a:p>
            <a:endParaRPr lang="en-US"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a:t>
            </a:r>
            <a:r>
              <a:rPr lang="en-US" baseline="0" dirty="0" smtClean="0"/>
              <a:t> baseline exact string search shows a poor recall and f-measure, . . .</a:t>
            </a:r>
            <a:endParaRPr lang="en-US"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which can be improved with RLCS to a better recall, at the cost of precision, but a better f-measure. </a:t>
            </a:r>
            <a:endParaRPr lang="en-US"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Different variants</a:t>
            </a:r>
            <a:r>
              <a:rPr lang="en-US" baseline="0" dirty="0" smtClean="0"/>
              <a:t> of RLCS were tried, but none improved over the basic RLCS. </a:t>
            </a:r>
            <a:endParaRPr lang="en-US"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To summarize, the best transcription was using</a:t>
            </a:r>
            <a:r>
              <a:rPr lang="en-US" baseline="0" dirty="0" smtClean="0"/>
              <a:t> bigram language model. RLCS improves over baseline, but variants don’t add much value. </a:t>
            </a:r>
            <a:endParaRPr lang="en-US"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results on </a:t>
            </a:r>
            <a:r>
              <a:rPr lang="en-US" dirty="0" err="1" smtClean="0"/>
              <a:t>mridangam</a:t>
            </a:r>
            <a:r>
              <a:rPr lang="en-US" dirty="0" smtClean="0"/>
              <a:t> dataset shows better numbers than </a:t>
            </a:r>
            <a:r>
              <a:rPr lang="en-US" dirty="0" err="1" smtClean="0"/>
              <a:t>tabla</a:t>
            </a:r>
            <a:r>
              <a:rPr lang="en-US" dirty="0" smtClean="0"/>
              <a:t>, but with a flat language model.</a:t>
            </a:r>
            <a:r>
              <a:rPr lang="en-US" baseline="0" dirty="0" smtClean="0"/>
              <a:t> We use this variant for pattern search. </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Percussion</a:t>
            </a:r>
            <a:r>
              <a:rPr lang="en-US" baseline="0" dirty="0" smtClean="0"/>
              <a:t> pattern discovery</a:t>
            </a:r>
            <a:endParaRPr lang="en-US"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 baseline exact</a:t>
            </a:r>
            <a:r>
              <a:rPr lang="en-US" baseline="0" dirty="0" smtClean="0"/>
              <a:t> search also gives a better performance than </a:t>
            </a:r>
            <a:r>
              <a:rPr lang="en-US" baseline="0" dirty="0" err="1" smtClean="0"/>
              <a:t>tabla</a:t>
            </a:r>
            <a:r>
              <a:rPr lang="en-US" baseline="0" dirty="0" smtClean="0"/>
              <a:t>, with . .. </a:t>
            </a:r>
            <a:endParaRPr lang="en-US"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a:t>
            </a:r>
            <a:r>
              <a:rPr lang="en-US" baseline="0" dirty="0" smtClean="0"/>
              <a:t> best f-measure with RLCS matching up the baseline. The RLCS parameters for this case show a high score threshold, which is equivalent to exact search. </a:t>
            </a:r>
            <a:endParaRPr lang="en-US"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best recall version of RLCS</a:t>
            </a:r>
            <a:r>
              <a:rPr lang="en-US" baseline="0" dirty="0" smtClean="0"/>
              <a:t> shows poor precision and poor f-measure.</a:t>
            </a:r>
            <a:endParaRPr lang="en-US"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Those</a:t>
            </a:r>
            <a:r>
              <a:rPr lang="en-US" baseline="0" dirty="0" smtClean="0"/>
              <a:t> observations can be attributed to the nature of data in the </a:t>
            </a:r>
            <a:r>
              <a:rPr lang="en-US" baseline="0" dirty="0" err="1" smtClean="0"/>
              <a:t>mridangam</a:t>
            </a:r>
            <a:r>
              <a:rPr lang="en-US" baseline="0" dirty="0" smtClean="0"/>
              <a:t> dataset. The audio recordings in the dataset contain segmented short phrases already, which means that neither a language model, nor RLCS would add much value here, when the length of query patterns is of the same order of length as the audio recording. </a:t>
            </a:r>
            <a:endParaRPr lang="en-US"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To </a:t>
            </a:r>
            <a:r>
              <a:rPr lang="en-US" dirty="0" err="1" smtClean="0"/>
              <a:t>sumarize</a:t>
            </a:r>
            <a:r>
              <a:rPr lang="en-US" dirty="0" smtClean="0"/>
              <a:t>,</a:t>
            </a:r>
            <a:r>
              <a:rPr lang="en-US" baseline="0" dirty="0" smtClean="0"/>
              <a:t> we only presented some preliminary experiments on small datasets, which need to be extended by adding more data. We also need to use a more comprehensive definition of a pattern to include dynamics and timing. The pattern boundaries can be improved by using onset detection and better RLCS needs to be explored to make it more robust to errors. (46 min)</a:t>
            </a:r>
            <a:endParaRPr lang="en-US"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To </a:t>
            </a:r>
            <a:r>
              <a:rPr lang="en-US" dirty="0" err="1" smtClean="0"/>
              <a:t>summarise</a:t>
            </a:r>
            <a:r>
              <a:rPr lang="en-US" dirty="0" smtClean="0"/>
              <a:t> the thesis, we briefly mention some applications that showcase some</a:t>
            </a:r>
            <a:r>
              <a:rPr lang="en-US" baseline="0" dirty="0" smtClean="0"/>
              <a:t> work from the thesis, which are </a:t>
            </a:r>
            <a:endParaRPr lang="en-US"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err="1" smtClean="0"/>
              <a:t>Dunya</a:t>
            </a:r>
            <a:r>
              <a:rPr lang="en-US" dirty="0" smtClean="0"/>
              <a:t>, which</a:t>
            </a:r>
            <a:r>
              <a:rPr lang="en-US" baseline="0" dirty="0" smtClean="0"/>
              <a:t> is a collection of tools and data from </a:t>
            </a:r>
            <a:r>
              <a:rPr lang="en-US" baseline="0" dirty="0" err="1" smtClean="0"/>
              <a:t>CompMusic</a:t>
            </a:r>
            <a:r>
              <a:rPr lang="en-US" baseline="0" dirty="0" smtClean="0"/>
              <a:t>. </a:t>
            </a:r>
            <a:endParaRPr lang="en-US"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And </a:t>
            </a:r>
            <a:r>
              <a:rPr lang="en-US" dirty="0" err="1" smtClean="0"/>
              <a:t>saraga</a:t>
            </a:r>
            <a:r>
              <a:rPr lang="en-US" dirty="0" smtClean="0"/>
              <a:t>, which is an enhanced listening</a:t>
            </a:r>
            <a:r>
              <a:rPr lang="en-US" baseline="0" dirty="0" smtClean="0"/>
              <a:t> application using open music. </a:t>
            </a:r>
            <a:endParaRPr lang="en-US"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To summarize the contributions of the thesis.</a:t>
            </a:r>
            <a:r>
              <a:rPr lang="en-US" baseline="0" dirty="0" smtClean="0"/>
              <a:t> These datasets were built, for rhythm and percussion analysis. The creative commons music collection there has about 40 hours of music with sama annotations and can be useful for many tasks.  </a:t>
            </a:r>
            <a:endParaRPr lang="en-US"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terms of technical contributions,</a:t>
            </a:r>
            <a:r>
              <a:rPr lang="en-US" baseline="0" dirty="0" smtClean="0"/>
              <a:t> within Indian art music, we identified challenges, opportunities, and relevant research problems with an engineering formulation for meter analysis and pattern discovery. We evaluated the Indian music research corpora, and did a rhythm analysis of test datasets. </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And</a:t>
            </a:r>
            <a:r>
              <a:rPr lang="en-US" baseline="0" dirty="0" smtClean="0"/>
              <a:t> wrap it up with a summary. (4 min)</a:t>
            </a:r>
            <a:endParaRPr lang="en-US"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Finally</a:t>
            </a:r>
            <a:r>
              <a:rPr lang="en-US" baseline="0" dirty="0" smtClean="0"/>
              <a:t> Bayesian models were applied for meter analysis, with novel extensions proposed to state of the art. </a:t>
            </a:r>
            <a:r>
              <a:rPr lang="en-US" baseline="0" dirty="0" err="1" smtClean="0"/>
              <a:t>Som</a:t>
            </a:r>
            <a:r>
              <a:rPr lang="en-US" baseline="0" dirty="0" smtClean="0"/>
              <a:t> preliminary experiments were done in percussion pattern discovery for Indian music and </a:t>
            </a:r>
            <a:r>
              <a:rPr lang="en-US" baseline="0" dirty="0" err="1" smtClean="0"/>
              <a:t>beijing</a:t>
            </a:r>
            <a:r>
              <a:rPr lang="en-US" baseline="0" dirty="0" smtClean="0"/>
              <a:t> opera. </a:t>
            </a:r>
            <a:endParaRPr lang="en-US"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These are the</a:t>
            </a:r>
            <a:r>
              <a:rPr lang="en-US" baseline="0" dirty="0" smtClean="0"/>
              <a:t> publications from the thesis. </a:t>
            </a:r>
            <a:endParaRPr lang="en-US"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These</a:t>
            </a:r>
            <a:r>
              <a:rPr lang="en-US" baseline="0" dirty="0" smtClean="0"/>
              <a:t> are some articles under preparation</a:t>
            </a:r>
            <a:endParaRPr lang="en-US"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There are additional</a:t>
            </a:r>
            <a:r>
              <a:rPr lang="en-US" baseline="0" dirty="0" smtClean="0"/>
              <a:t> resources of the thesis</a:t>
            </a:r>
            <a:endParaRPr lang="en-US"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That show some examples, and</a:t>
            </a:r>
            <a:r>
              <a:rPr lang="en-US" baseline="0" dirty="0" smtClean="0"/>
              <a:t> describe datasets, and provides links to code. </a:t>
            </a:r>
            <a:endParaRPr lang="en-US"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results of the</a:t>
            </a:r>
            <a:r>
              <a:rPr lang="en-US" baseline="0" dirty="0" smtClean="0"/>
              <a:t> thesis can also be listened to: </a:t>
            </a:r>
            <a:endParaRPr lang="en-US"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Meter</a:t>
            </a:r>
            <a:r>
              <a:rPr lang="en-US" baseline="0" dirty="0" smtClean="0"/>
              <a:t> analysis results show tracked examples with different models for different </a:t>
            </a:r>
            <a:r>
              <a:rPr lang="en-US" baseline="0" dirty="0" err="1" smtClean="0"/>
              <a:t>talas</a:t>
            </a:r>
            <a:r>
              <a:rPr lang="en-US" baseline="0" dirty="0" smtClean="0"/>
              <a:t> of Hindustani and </a:t>
            </a:r>
            <a:r>
              <a:rPr lang="en-US" baseline="0" dirty="0" err="1" smtClean="0"/>
              <a:t>Carnatic</a:t>
            </a:r>
            <a:r>
              <a:rPr lang="en-US" baseline="0" dirty="0" smtClean="0"/>
              <a:t> music. </a:t>
            </a:r>
            <a:endParaRPr lang="en-US"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And some examples of retrieved percussion patterns. </a:t>
            </a:r>
            <a:endParaRPr lang="en-US" dirty="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Personally, I think the thesis</a:t>
            </a:r>
            <a:r>
              <a:rPr lang="en-US" baseline="0" dirty="0" smtClean="0"/>
              <a:t> addresses many broad topics but has less depth in each topic, with some experiments being preliminary. That is because most of these problems were never addressed before. We identified new research problems and built good quality data for research. But the most important impact for me is the creation of this community of diversely skilled people coming together within </a:t>
            </a:r>
            <a:r>
              <a:rPr lang="en-US" baseline="0" dirty="0" err="1" smtClean="0"/>
              <a:t>CompMusic</a:t>
            </a:r>
            <a:r>
              <a:rPr lang="en-US" baseline="0" dirty="0" smtClean="0"/>
              <a:t> project and the opportunity for me to work with and learn from them!</a:t>
            </a:r>
            <a:endParaRPr lang="en-US"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There are many open ends in the thesis, in the tasks</a:t>
            </a:r>
            <a:r>
              <a:rPr lang="en-US" baseline="0" dirty="0" smtClean="0"/>
              <a:t> of rhythm similarity and structural segmentation and how all the tasks come together to analyze music data utilizing domain knowledge. </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Before I begin, I would like to thank Dr. Xavier Serra for the opportunity. It has been a great and memorable stay at MTG. </a:t>
            </a:r>
            <a:endParaRPr lang="en-US" dirty="0" smtClean="0"/>
          </a:p>
          <a:p>
            <a:endParaRPr lang="en-US" dirty="0" smtClean="0"/>
          </a:p>
          <a:p>
            <a:r>
              <a:rPr lang="en-US" dirty="0" smtClean="0"/>
              <a:t>I</a:t>
            </a:r>
            <a:r>
              <a:rPr lang="en-US" baseline="0" dirty="0" smtClean="0"/>
              <a:t> would like to specially thank Dr. Andre </a:t>
            </a:r>
            <a:r>
              <a:rPr lang="en-US" baseline="0" dirty="0" err="1" smtClean="0"/>
              <a:t>Holzapfel</a:t>
            </a:r>
            <a:r>
              <a:rPr lang="en-US" baseline="0" dirty="0" smtClean="0"/>
              <a:t>, who is also here and has a major role in the thesis. </a:t>
            </a:r>
            <a:r>
              <a:rPr lang="en-US" dirty="0" smtClean="0"/>
              <a:t>I would like to</a:t>
            </a:r>
            <a:r>
              <a:rPr lang="en-US" baseline="0" dirty="0" smtClean="0"/>
              <a:t> thank all the numerous co-authors and collaborators who have contributed to the thesis. I also would like to thank the members jury for taking out their time and agreeing to review the thesis, and all of you present here.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Given</a:t>
            </a:r>
            <a:r>
              <a:rPr lang="en-US" baseline="0" dirty="0" smtClean="0"/>
              <a:t> the time, there are some topics that have been discussed in the document but are not a part of this presentation – mainly a review of automatic rhythm analysis, including some problems in Indian art music that are not addressed in the thesis. Extensions to other music cultures such as </a:t>
            </a:r>
            <a:r>
              <a:rPr lang="en-US" baseline="0" dirty="0" err="1" smtClean="0"/>
              <a:t>Jingju</a:t>
            </a:r>
            <a:r>
              <a:rPr lang="en-US" baseline="0" dirty="0" smtClean="0"/>
              <a:t> (Beijing Opera). A detailed description of data corpora and applications related to the thesis problems. (5 min)</a:t>
            </a:r>
            <a:endParaRPr lang="en-US"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More information, updates</a:t>
            </a:r>
            <a:r>
              <a:rPr lang="en-US" baseline="0" dirty="0" smtClean="0"/>
              <a:t> and results are in the document and on the companion page of the thesis. Thank you for </a:t>
            </a:r>
            <a:r>
              <a:rPr lang="en-US" baseline="0" smtClean="0"/>
              <a:t>your time (50 min).</a:t>
            </a:r>
            <a:endParaRPr 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This is an example is </a:t>
            </a:r>
            <a:r>
              <a:rPr lang="en-US" dirty="0" err="1" smtClean="0"/>
              <a:t>rupaka</a:t>
            </a:r>
            <a:r>
              <a:rPr lang="en-US" dirty="0" smtClean="0"/>
              <a:t> </a:t>
            </a:r>
            <a:r>
              <a:rPr lang="en-US" dirty="0" err="1" smtClean="0"/>
              <a:t>tala</a:t>
            </a:r>
            <a:r>
              <a:rPr lang="en-US" dirty="0" smtClean="0"/>
              <a:t>, a cycle of 3 beats. The audio example has clicks to mark the sama and beats. &lt;Play audio&gt;. This is a short cycle, and easy to track!</a:t>
            </a:r>
            <a:endParaRPr lang="en-US"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This is an example is </a:t>
            </a:r>
            <a:r>
              <a:rPr lang="en-US" dirty="0" err="1" smtClean="0"/>
              <a:t>rupaka</a:t>
            </a:r>
            <a:r>
              <a:rPr lang="en-US" dirty="0" smtClean="0"/>
              <a:t> </a:t>
            </a:r>
            <a:r>
              <a:rPr lang="en-US" dirty="0" err="1" smtClean="0"/>
              <a:t>tala</a:t>
            </a:r>
            <a:r>
              <a:rPr lang="en-US" dirty="0" smtClean="0"/>
              <a:t>, a cycle of 3 beats. The audio example has clicks to mark the sama and beats. &lt;Play audio&gt;. This is a short cycle, and easy to track!</a:t>
            </a:r>
            <a:endParaRPr lang="en-US"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88988"/>
            <a:ext cx="5257800" cy="3943350"/>
          </a:xfrm>
          <a:prstGeom prst="rect">
            <a:avLst/>
          </a:prstGeom>
        </p:spPr>
      </p:sp>
      <p:sp>
        <p:nvSpPr>
          <p:cNvPr id="3" name="Notes Placeholder 2"/>
          <p:cNvSpPr>
            <a:spLocks noGrp="1"/>
          </p:cNvSpPr>
          <p:nvPr>
            <p:ph type="body" idx="1"/>
          </p:nvPr>
        </p:nvSpPr>
        <p:spPr>
          <a:xfrm>
            <a:off x="777240" y="4994910"/>
            <a:ext cx="6217920" cy="4732020"/>
          </a:xfrm>
          <a:prstGeom prst="rect">
            <a:avLst/>
          </a:prstGeom>
        </p:spPr>
        <p:txBody>
          <a:bodyPr lIns="105578" tIns="52789" rIns="105578" bIns="52789">
            <a:normAutofit/>
          </a:bodyPr>
          <a:lstStyle/>
          <a:p>
            <a:endParaRPr lang="en-US" dirty="0" smtClean="0"/>
          </a:p>
        </p:txBody>
      </p:sp>
      <p:sp>
        <p:nvSpPr>
          <p:cNvPr id="4" name="Slide Number Placeholder 3"/>
          <p:cNvSpPr>
            <a:spLocks noGrp="1"/>
          </p:cNvSpPr>
          <p:nvPr>
            <p:ph type="sldNum" sz="quarter" idx="10"/>
          </p:nvPr>
        </p:nvSpPr>
        <p:spPr>
          <a:xfrm>
            <a:off x="4402563" y="9987997"/>
            <a:ext cx="3368040" cy="525780"/>
          </a:xfrm>
          <a:prstGeom prst="rect">
            <a:avLst/>
          </a:prstGeom>
        </p:spPr>
        <p:txBody>
          <a:bodyPr lIns="105578" tIns="52789" rIns="105578" bIns="52789"/>
          <a:lstStyle/>
          <a:p>
            <a:fld id="{E381EDD2-F0BE-4AA5-B338-8BCBD47B7490}" type="slidenum">
              <a:rPr lang="en-US" smtClean="0">
                <a:latin typeface="Calibri Light" pitchFamily="34" charset="0"/>
              </a:rPr>
              <a:pPr/>
              <a:t>262</a:t>
            </a:fld>
            <a:endParaRPr lang="en-US" dirty="0">
              <a:latin typeface="Calibri Light"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Indian art music</a:t>
            </a:r>
            <a:r>
              <a:rPr lang="en-US" baseline="0" dirty="0" smtClean="0"/>
              <a:t> refers to two main music cultures – </a:t>
            </a:r>
            <a:r>
              <a:rPr lang="en-US" baseline="0" dirty="0" err="1" smtClean="0"/>
              <a:t>Carnatic</a:t>
            </a:r>
            <a:r>
              <a:rPr lang="en-US" baseline="0" dirty="0" smtClean="0"/>
              <a:t> music from Southern parts of Indian subcontinent, which we see here. The main percussion accompaniment is the </a:t>
            </a:r>
            <a:r>
              <a:rPr lang="en-US" baseline="0" dirty="0" err="1" smtClean="0"/>
              <a:t>mridangam</a:t>
            </a:r>
            <a:r>
              <a:rPr lang="en-US" baseline="0" dirty="0" smtClean="0"/>
              <a:t>, with a lead vocal and other melodic accompaniments. </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Rhythm</a:t>
            </a:r>
            <a:r>
              <a:rPr lang="en-US" baseline="0" dirty="0" smtClean="0"/>
              <a:t> in CM is organized based on the concept of </a:t>
            </a:r>
            <a:r>
              <a:rPr lang="en-US" baseline="0" dirty="0" err="1" smtClean="0"/>
              <a:t>tala</a:t>
            </a:r>
            <a:r>
              <a:rPr lang="en-US" baseline="0" dirty="0" smtClean="0"/>
              <a:t>, which consists of metrical time cycles that provide a broad structure for rendition of …</a:t>
            </a:r>
          </a:p>
          <a:p>
            <a:endParaRPr lang="en-US" baseline="0" dirty="0" smtClean="0"/>
          </a:p>
          <a:p>
            <a:r>
              <a:rPr lang="en-US" baseline="0" dirty="0" smtClean="0"/>
              <a:t>One cycle is shown there, the cycle is divided into smallest time units called </a:t>
            </a:r>
            <a:r>
              <a:rPr lang="en-US" baseline="0" dirty="0" err="1" smtClean="0"/>
              <a:t>aksharas</a:t>
            </a:r>
            <a:r>
              <a:rPr lang="en-US" baseline="0" dirty="0" smtClean="0"/>
              <a:t>, which are grouped into beats, and into sections called </a:t>
            </a:r>
            <a:r>
              <a:rPr lang="en-US" baseline="0" dirty="0" err="1" smtClean="0"/>
              <a:t>angas</a:t>
            </a:r>
            <a:r>
              <a:rPr lang="en-US" baseline="0" dirty="0" smtClean="0"/>
              <a:t>, and the start of the cycle is called the sama (analogous to the downbeat). </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the thesis, we restrict ourselves</a:t>
            </a:r>
            <a:r>
              <a:rPr lang="en-US" baseline="0" dirty="0" smtClean="0"/>
              <a:t> to these four different </a:t>
            </a:r>
            <a:r>
              <a:rPr lang="en-US" baseline="0" dirty="0" err="1" smtClean="0"/>
              <a:t>talas</a:t>
            </a:r>
            <a:r>
              <a:rPr lang="en-US" baseline="0" dirty="0" smtClean="0"/>
              <a:t>, which span most of music performed today.  As you see they have different structures. </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This is an example is </a:t>
            </a:r>
            <a:r>
              <a:rPr lang="en-US" dirty="0" err="1" smtClean="0"/>
              <a:t>rupaka</a:t>
            </a:r>
            <a:r>
              <a:rPr lang="en-US" dirty="0" smtClean="0"/>
              <a:t> </a:t>
            </a:r>
            <a:r>
              <a:rPr lang="en-US" dirty="0" err="1" smtClean="0"/>
              <a:t>tala</a:t>
            </a:r>
            <a:r>
              <a:rPr lang="en-US" dirty="0" smtClean="0"/>
              <a:t>, a cycle of 3 beats. The audio example has clicks to mark the sama and beats. &lt;Play audio&gt;. This is a short cycle, and easy to track!</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Hindustani music is an art music tradition from Northern parts of the Indian subcontinent. The main percussion accompaniment here is the </a:t>
            </a:r>
            <a:r>
              <a:rPr lang="en-US" baseline="0" dirty="0" err="1" smtClean="0"/>
              <a:t>tabla</a:t>
            </a:r>
            <a:r>
              <a:rPr lang="en-US" baseline="0" dirty="0" smtClean="0"/>
              <a:t>, with lead vocals/instruments. </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Rhythm</a:t>
            </a:r>
            <a:r>
              <a:rPr lang="en-US" baseline="0" dirty="0" smtClean="0"/>
              <a:t> in HM is organized based on the concept of </a:t>
            </a:r>
            <a:r>
              <a:rPr lang="en-US" baseline="0" dirty="0" err="1" smtClean="0"/>
              <a:t>taal</a:t>
            </a:r>
            <a:r>
              <a:rPr lang="en-US" baseline="0" dirty="0" smtClean="0"/>
              <a:t>, which consists of metrical time cycles that provide a broad structure for rendition of …</a:t>
            </a:r>
          </a:p>
          <a:p>
            <a:endParaRPr lang="en-US" baseline="0" dirty="0" smtClean="0"/>
          </a:p>
          <a:p>
            <a:r>
              <a:rPr lang="en-US" baseline="0" dirty="0" smtClean="0"/>
              <a:t>One cycle is shown there, the cycle is divided into </a:t>
            </a:r>
            <a:r>
              <a:rPr lang="en-US" baseline="0" dirty="0" err="1" smtClean="0"/>
              <a:t>matras</a:t>
            </a:r>
            <a:r>
              <a:rPr lang="en-US" baseline="0" dirty="0" smtClean="0"/>
              <a:t> (analogous to beat), grouped into sections (</a:t>
            </a:r>
            <a:r>
              <a:rPr lang="en-US" baseline="0" dirty="0" err="1" smtClean="0"/>
              <a:t>vibhaags</a:t>
            </a:r>
            <a:r>
              <a:rPr lang="en-US" baseline="0" dirty="0" smtClean="0"/>
              <a:t>), and the start of the cycle is called the </a:t>
            </a:r>
            <a:r>
              <a:rPr lang="en-US" baseline="0" dirty="0" err="1" smtClean="0"/>
              <a:t>sam</a:t>
            </a:r>
            <a:r>
              <a:rPr lang="en-US" baseline="0" dirty="0" smtClean="0"/>
              <a:t> (analogous to the downbeat). </a:t>
            </a:r>
          </a:p>
          <a:p>
            <a:endParaRPr lang="en-US" baseline="0"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One feature of HM is the wide range of tempo that means a wide variety of cycle lengths. The pieces are grouped into tempo classes – slow, medium and fast: 2s to 65 s range!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the thesis, we restrict ourselves to these four </a:t>
            </a:r>
            <a:r>
              <a:rPr lang="en-US" dirty="0" err="1" smtClean="0"/>
              <a:t>taals</a:t>
            </a:r>
            <a:r>
              <a:rPr lang="en-US" dirty="0" smtClean="0"/>
              <a:t>, which span</a:t>
            </a:r>
            <a:r>
              <a:rPr lang="en-US" baseline="0" dirty="0" smtClean="0"/>
              <a:t> a majority of Hindustani </a:t>
            </a:r>
            <a:r>
              <a:rPr lang="en-US" baseline="0" dirty="0" err="1" smtClean="0"/>
              <a:t>khayal</a:t>
            </a:r>
            <a:r>
              <a:rPr lang="en-US" baseline="0" dirty="0" smtClean="0"/>
              <a:t> music performed today. </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Here is an</a:t>
            </a:r>
            <a:r>
              <a:rPr lang="en-US" baseline="0" dirty="0" smtClean="0"/>
              <a:t> example of </a:t>
            </a:r>
            <a:r>
              <a:rPr lang="en-US" baseline="0" dirty="0" err="1" smtClean="0"/>
              <a:t>vilambit</a:t>
            </a:r>
            <a:r>
              <a:rPr lang="en-US" baseline="0" dirty="0" smtClean="0"/>
              <a:t> (slow) </a:t>
            </a:r>
            <a:r>
              <a:rPr lang="en-US" baseline="0" dirty="0" err="1" smtClean="0"/>
              <a:t>ektal</a:t>
            </a:r>
            <a:r>
              <a:rPr lang="en-US" baseline="0" dirty="0" smtClean="0"/>
              <a:t>, a cycle of 12 </a:t>
            </a:r>
            <a:r>
              <a:rPr lang="en-US" baseline="0" dirty="0" err="1" smtClean="0"/>
              <a:t>matras</a:t>
            </a:r>
            <a:r>
              <a:rPr lang="en-US" baseline="0" dirty="0" smtClean="0"/>
              <a:t>. Let try and track the progression through the cycle. It has clicks to mark the </a:t>
            </a:r>
            <a:r>
              <a:rPr lang="en-US" baseline="0" dirty="0" err="1" smtClean="0"/>
              <a:t>matras</a:t>
            </a:r>
            <a:r>
              <a:rPr lang="en-US" baseline="0" dirty="0" smtClean="0"/>
              <a:t>, and I will show you the </a:t>
            </a:r>
            <a:r>
              <a:rPr lang="en-US" baseline="0" dirty="0" err="1" smtClean="0"/>
              <a:t>sam</a:t>
            </a:r>
            <a:r>
              <a:rPr lang="en-US" baseline="0" dirty="0" smtClean="0"/>
              <a:t> (downbeat). Play audio, stop after 3 beats. – Where are we ? It’s a slow piece, we can come back and listen to this later!</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88988"/>
            <a:ext cx="5257800" cy="3943350"/>
          </a:xfrm>
          <a:prstGeom prst="rect">
            <a:avLst/>
          </a:prstGeom>
        </p:spPr>
      </p:sp>
      <p:sp>
        <p:nvSpPr>
          <p:cNvPr id="3" name="Notes Placeholder 2"/>
          <p:cNvSpPr>
            <a:spLocks noGrp="1"/>
          </p:cNvSpPr>
          <p:nvPr>
            <p:ph type="body" idx="1"/>
          </p:nvPr>
        </p:nvSpPr>
        <p:spPr>
          <a:xfrm>
            <a:off x="777240" y="4994910"/>
            <a:ext cx="6217920" cy="4732020"/>
          </a:xfrm>
          <a:prstGeom prst="rect">
            <a:avLst/>
          </a:prstGeom>
        </p:spPr>
        <p:txBody>
          <a:bodyPr lIns="105578" tIns="52789" rIns="105578" bIns="52789">
            <a:normAutofit/>
          </a:bodyPr>
          <a:lstStyle/>
          <a:p>
            <a:r>
              <a:rPr lang="en-US" dirty="0" smtClean="0"/>
              <a:t>The thesis has been carried out within the context of the </a:t>
            </a:r>
            <a:r>
              <a:rPr lang="en-US" dirty="0" err="1" smtClean="0"/>
              <a:t>CompMusic</a:t>
            </a:r>
            <a:r>
              <a:rPr lang="en-US" dirty="0" smtClean="0"/>
              <a:t> project, which aims to build culture-aware</a:t>
            </a:r>
            <a:r>
              <a:rPr lang="en-US" baseline="0" dirty="0" smtClean="0"/>
              <a:t> </a:t>
            </a:r>
            <a:r>
              <a:rPr lang="en-US" dirty="0" smtClean="0"/>
              <a:t>music information research technologies</a:t>
            </a:r>
            <a:r>
              <a:rPr lang="en-US" baseline="0" dirty="0" smtClean="0"/>
              <a:t> in our multicultural world. This thesis focuses on rhythm. </a:t>
            </a:r>
            <a:endParaRPr lang="en-US" dirty="0" smtClean="0"/>
          </a:p>
        </p:txBody>
      </p:sp>
      <p:sp>
        <p:nvSpPr>
          <p:cNvPr id="4" name="Slide Number Placeholder 3"/>
          <p:cNvSpPr>
            <a:spLocks noGrp="1"/>
          </p:cNvSpPr>
          <p:nvPr>
            <p:ph type="sldNum" sz="quarter" idx="10"/>
          </p:nvPr>
        </p:nvSpPr>
        <p:spPr>
          <a:xfrm>
            <a:off x="4402563" y="9987997"/>
            <a:ext cx="3368040" cy="525780"/>
          </a:xfrm>
          <a:prstGeom prst="rect">
            <a:avLst/>
          </a:prstGeom>
        </p:spPr>
        <p:txBody>
          <a:bodyPr lIns="105578" tIns="52789" rIns="105578" bIns="52789"/>
          <a:lstStyle/>
          <a:p>
            <a:fld id="{E381EDD2-F0BE-4AA5-B338-8BCBD47B7490}" type="slidenum">
              <a:rPr lang="en-US" smtClean="0">
                <a:latin typeface="Calibri Light" pitchFamily="34" charset="0"/>
              </a:rPr>
              <a:pPr/>
              <a:t>5</a:t>
            </a:fld>
            <a:endParaRPr lang="en-US" dirty="0">
              <a:latin typeface="Calibri Light"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Some observations from</a:t>
            </a:r>
            <a:r>
              <a:rPr lang="en-US" baseline="0" dirty="0" smtClean="0"/>
              <a:t> the examples we just heard. The phrasal, melodic and rhythmic changes were closely tied to the </a:t>
            </a:r>
            <a:r>
              <a:rPr lang="en-US" baseline="0" dirty="0" err="1" smtClean="0"/>
              <a:t>tala</a:t>
            </a:r>
            <a:r>
              <a:rPr lang="en-US" baseline="0" dirty="0" smtClean="0"/>
              <a:t>. The state of the art definitions do not directly extend here e.g. there are non-isochronous sections. The underlying rhythmic structures are not explicit in signal or in the surface rhythm, and there is a need to convert these musical definitions in engineering formulations. With that, we look at another important aspect related to percussion, which is…</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Syllabic percussion systems,</a:t>
            </a:r>
            <a:r>
              <a:rPr lang="en-US" baseline="0" dirty="0" smtClean="0"/>
              <a:t> which exist in several music cultures around the world, use mnemonics for oral transmission of repertoire. These mnemonics or syllables are possibly onomatopoeic, and can be effectively used to define and describe percussion patterns, thus providing a language for percussion. This has a very clear analogy to speech and language, while the syllables capture articulation, timbre and dynamics - which can exploited for our purposes. Vocal percussion is even a </a:t>
            </a:r>
            <a:r>
              <a:rPr lang="en-US" baseline="0" dirty="0" err="1" smtClean="0"/>
              <a:t>practised</a:t>
            </a:r>
            <a:r>
              <a:rPr lang="en-US" baseline="0" dirty="0" smtClean="0"/>
              <a:t> art form and can get quite sophisticated!</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the context</a:t>
            </a:r>
            <a:r>
              <a:rPr lang="en-US" baseline="0" dirty="0" smtClean="0"/>
              <a:t> of Hindustani music, the percussion syllables are called </a:t>
            </a:r>
            <a:r>
              <a:rPr lang="en-US" baseline="0" dirty="0" err="1" smtClean="0"/>
              <a:t>bols</a:t>
            </a:r>
            <a:r>
              <a:rPr lang="en-US" baseline="0" dirty="0" smtClean="0"/>
              <a:t>, which are the strokes of the </a:t>
            </a:r>
            <a:r>
              <a:rPr lang="en-US" baseline="0" dirty="0" err="1" smtClean="0"/>
              <a:t>tabla</a:t>
            </a:r>
            <a:r>
              <a:rPr lang="en-US" baseline="0" dirty="0" smtClean="0"/>
              <a:t>. </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Since there is a many syllable to one timbre mapping, we group similar timbre syllable together into syllable classes for automatic analysis. </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a:t>
            </a:r>
            <a:r>
              <a:rPr lang="en-US" dirty="0" err="1" smtClean="0"/>
              <a:t>bols</a:t>
            </a:r>
            <a:r>
              <a:rPr lang="en-US" dirty="0" smtClean="0"/>
              <a:t> are</a:t>
            </a:r>
            <a:r>
              <a:rPr lang="en-US" baseline="0" dirty="0" smtClean="0"/>
              <a:t> used to define the canonical patterns of a </a:t>
            </a:r>
            <a:r>
              <a:rPr lang="en-US" baseline="0" dirty="0" err="1" smtClean="0"/>
              <a:t>taal</a:t>
            </a:r>
            <a:r>
              <a:rPr lang="en-US" baseline="0" dirty="0" smtClean="0"/>
              <a:t>, and are hence quite important. Here is an example for </a:t>
            </a:r>
            <a:r>
              <a:rPr lang="en-US" baseline="0" dirty="0" err="1" smtClean="0"/>
              <a:t>ektal</a:t>
            </a:r>
            <a:r>
              <a:rPr lang="en-US" baseline="0" dirty="0" smtClean="0"/>
              <a:t>, which we heard a while ago. &lt;Play audio&gt; - Of course, this is at a much faster tempo. </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a:t>
            </a:r>
            <a:r>
              <a:rPr lang="en-US" dirty="0" err="1" smtClean="0"/>
              <a:t>Carnatic</a:t>
            </a:r>
            <a:r>
              <a:rPr lang="en-US" dirty="0" smtClean="0"/>
              <a:t> music, we have </a:t>
            </a:r>
            <a:r>
              <a:rPr lang="en-US" dirty="0" err="1" smtClean="0"/>
              <a:t>solkattu</a:t>
            </a:r>
            <a:r>
              <a:rPr lang="en-US" dirty="0" smtClean="0"/>
              <a:t> which</a:t>
            </a:r>
            <a:r>
              <a:rPr lang="en-US" baseline="0" dirty="0" smtClean="0"/>
              <a:t> are syllables of the </a:t>
            </a:r>
            <a:r>
              <a:rPr lang="en-US" baseline="0" dirty="0" err="1" smtClean="0"/>
              <a:t>mridangam</a:t>
            </a:r>
            <a:r>
              <a:rPr lang="en-US" baseline="0" dirty="0" smtClean="0"/>
              <a:t> and similar </a:t>
            </a:r>
            <a:r>
              <a:rPr lang="en-US" baseline="0" dirty="0" err="1" smtClean="0"/>
              <a:t>timbral</a:t>
            </a:r>
            <a:r>
              <a:rPr lang="en-US" baseline="0" dirty="0" smtClean="0"/>
              <a:t> grouping of compound strokes is done for automatic analysis. </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summary, Indian art music traditions</a:t>
            </a:r>
            <a:r>
              <a:rPr lang="en-US" baseline="0" dirty="0" smtClean="0"/>
              <a:t> are oral traditions and improvised, with </a:t>
            </a:r>
            <a:r>
              <a:rPr lang="en-US" baseline="0" dirty="0" err="1" smtClean="0"/>
              <a:t>tala</a:t>
            </a:r>
            <a:r>
              <a:rPr lang="en-US" baseline="0" dirty="0" smtClean="0"/>
              <a:t> as the basic skeletal framework. There is no metronome, and hence flexible timing with a wide range of tempo. The surface rhythm are indicators to underlying metrical structures. They have well defined syllabic percussion systems. They also have unmetered forms, which are beyond the scope of automatic rhythm analysis methods in this thesis. (12 min)</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Tutorial, papers, concert</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1 0 1</a:t>
            </a:r>
            <a:r>
              <a:rPr lang="en-US" baseline="0" dirty="0" smtClean="0"/>
              <a:t> 0 0 0 1 1 1 1 2 1 1 1 2 0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ta</a:t>
            </a:r>
            <a:r>
              <a:rPr lang="en-US" dirty="0" smtClean="0"/>
              <a:t> - ka - - - </a:t>
            </a:r>
            <a:r>
              <a:rPr lang="en-US" dirty="0" err="1" smtClean="0"/>
              <a:t>ta</a:t>
            </a:r>
            <a:r>
              <a:rPr lang="en-US" dirty="0" smtClean="0"/>
              <a:t> </a:t>
            </a:r>
            <a:r>
              <a:rPr lang="en-US" dirty="0" err="1" smtClean="0"/>
              <a:t>ri</a:t>
            </a:r>
            <a:r>
              <a:rPr lang="en-US" dirty="0" smtClean="0"/>
              <a:t> </a:t>
            </a:r>
            <a:r>
              <a:rPr lang="en-US" dirty="0" err="1" smtClean="0"/>
              <a:t>ki</a:t>
            </a:r>
            <a:r>
              <a:rPr lang="en-US" dirty="0" smtClean="0"/>
              <a:t> </a:t>
            </a:r>
            <a:r>
              <a:rPr lang="en-US" dirty="0" err="1" smtClean="0"/>
              <a:t>ta</a:t>
            </a:r>
            <a:r>
              <a:rPr lang="en-US" dirty="0" smtClean="0"/>
              <a:t> </a:t>
            </a:r>
            <a:r>
              <a:rPr lang="en-US" dirty="0" err="1" smtClean="0"/>
              <a:t>ta</a:t>
            </a:r>
            <a:r>
              <a:rPr lang="en-US" dirty="0" smtClean="0"/>
              <a:t> ka </a:t>
            </a:r>
            <a:r>
              <a:rPr lang="en-US" dirty="0" err="1" smtClean="0"/>
              <a:t>dhi</a:t>
            </a:r>
            <a:r>
              <a:rPr lang="en-US" dirty="0" smtClean="0"/>
              <a:t> mi </a:t>
            </a:r>
            <a:r>
              <a:rPr lang="en-US" dirty="0" err="1" smtClean="0"/>
              <a:t>ta</a:t>
            </a:r>
            <a:r>
              <a:rPr lang="en-US" dirty="0" smtClean="0"/>
              <a:t> - </a:t>
            </a:r>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Without much detail, I just want to brief through</a:t>
            </a:r>
            <a:r>
              <a:rPr lang="en-US" baseline="0" dirty="0" smtClean="0"/>
              <a:t> some automatic rhythm analysis problems</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motivation</a:t>
            </a:r>
            <a:r>
              <a:rPr lang="en-US" baseline="0" dirty="0" smtClean="0"/>
              <a:t> for the thesis is automatic rhythm analysis and its applications. Rhythm is a fundamental dimension of music and an analysis of rhythmic structures and patterns would help us to define rhythm similarity measures, that can be variously used for enriched music listening and for meaningful interaction with large collections of music. </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Optionally can be hidden!</a:t>
            </a:r>
          </a:p>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Optionally can be hidden!</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There are several automatic rhythm analysis tasks that can be investigated in Indian art music,</a:t>
            </a:r>
            <a:r>
              <a:rPr lang="en-US" baseline="0" dirty="0" smtClean="0"/>
              <a:t> but . . . </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We focus only on the thesis problems</a:t>
            </a:r>
            <a:r>
              <a:rPr lang="en-US" baseline="0" dirty="0" smtClean="0"/>
              <a:t> in the presentation, which are </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These three problems – we address each of them in detail now. (11 min)</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r>
              <a:rPr lang="en-US" dirty="0" smtClean="0"/>
              <a:t>Spectral changes</a:t>
            </a:r>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56</a:t>
            </a:fld>
            <a:endParaRPr lang="en-US" dirty="0">
              <a:latin typeface="Calibri Light"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lvl="1" fontAlgn="base"/>
            <a:r>
              <a:rPr lang="en-US" dirty="0" smtClean="0">
                <a:latin typeface="Calibri Light" pitchFamily="34" charset="0"/>
              </a:rPr>
              <a:t>Dataset description</a:t>
            </a:r>
          </a:p>
          <a:p>
            <a:pPr lvl="1" fontAlgn="base"/>
            <a:r>
              <a:rPr lang="en-US" dirty="0" smtClean="0">
                <a:latin typeface="Calibri Light" pitchFamily="34" charset="0"/>
              </a:rPr>
              <a:t>[DEMO] NMF based instrument onset ID</a:t>
            </a:r>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r>
              <a:rPr lang="en-US" dirty="0" err="1" smtClean="0"/>
              <a:t>Tala</a:t>
            </a:r>
            <a:r>
              <a:rPr lang="en-US" dirty="0" smtClean="0"/>
              <a:t> recognition</a:t>
            </a:r>
            <a:r>
              <a:rPr lang="en-US" baseline="0" dirty="0" smtClean="0"/>
              <a:t> – supervised, multiple levels, </a:t>
            </a:r>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60</a:t>
            </a:fld>
            <a:endParaRPr lang="en-US" dirty="0">
              <a:latin typeface="Calibri Light"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r>
              <a:rPr lang="en-US" dirty="0" smtClean="0"/>
              <a:t>Set approach to describing corpora</a:t>
            </a:r>
          </a:p>
          <a:p>
            <a:r>
              <a:rPr lang="en-US" dirty="0" smtClean="0"/>
              <a:t>Set</a:t>
            </a:r>
            <a:r>
              <a:rPr lang="en-US" baseline="0" dirty="0" smtClean="0"/>
              <a:t> </a:t>
            </a:r>
            <a:r>
              <a:rPr lang="en-US" baseline="0" dirty="0" err="1" smtClean="0"/>
              <a:t>withing</a:t>
            </a:r>
            <a:r>
              <a:rPr lang="en-US" baseline="0" dirty="0" smtClean="0"/>
              <a:t> set, the fact that it can evolve over time, adding many sources, et al</a:t>
            </a:r>
            <a:endParaRPr lang="en-US" dirty="0" smtClean="0"/>
          </a:p>
          <a:p>
            <a:endParaRPr lang="en-US" dirty="0" smtClean="0"/>
          </a:p>
          <a:p>
            <a:r>
              <a:rPr lang="en-US" dirty="0" smtClean="0"/>
              <a:t>Criteria to build a corpus</a:t>
            </a:r>
          </a:p>
          <a:p>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64</a:t>
            </a:fld>
            <a:endParaRPr lang="en-US" dirty="0">
              <a:latin typeface="Calibri Light"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scope and</a:t>
            </a:r>
            <a:r>
              <a:rPr lang="en-US" baseline="0" dirty="0" smtClean="0"/>
              <a:t> objectives of the thesis can be made clear using this long title of the thesis – it’s too long, so let’s break it down. </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r>
              <a:rPr lang="en-US" dirty="0" smtClean="0"/>
              <a:t>For</a:t>
            </a:r>
            <a:r>
              <a:rPr lang="en-US" baseline="0" dirty="0" smtClean="0"/>
              <a:t> data-driven research, we need a research corpus of data that is representative of the real world. For building and evaluating specific research tasks however, we build test datasets that are for most part belong to the research corpus, but can have additional data from other sources or even synthetic examples! </a:t>
            </a:r>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65</a:t>
            </a:fld>
            <a:endParaRPr lang="en-US" dirty="0">
              <a:latin typeface="Calibri Light"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r>
              <a:rPr lang="en-US" dirty="0" smtClean="0"/>
              <a:t>Set approach to describing corpora</a:t>
            </a:r>
          </a:p>
          <a:p>
            <a:r>
              <a:rPr lang="en-US" dirty="0" smtClean="0"/>
              <a:t>Set</a:t>
            </a:r>
            <a:r>
              <a:rPr lang="en-US" baseline="0" dirty="0" smtClean="0"/>
              <a:t> </a:t>
            </a:r>
            <a:r>
              <a:rPr lang="en-US" baseline="0" dirty="0" err="1" smtClean="0"/>
              <a:t>withing</a:t>
            </a:r>
            <a:r>
              <a:rPr lang="en-US" baseline="0" dirty="0" smtClean="0"/>
              <a:t> set, the fact that it can evolve over time, adding many sources, et al</a:t>
            </a:r>
            <a:endParaRPr lang="en-US" dirty="0" smtClean="0"/>
          </a:p>
          <a:p>
            <a:endParaRPr lang="en-US" dirty="0" smtClean="0"/>
          </a:p>
          <a:p>
            <a:r>
              <a:rPr lang="en-US" dirty="0" smtClean="0"/>
              <a:t>Criteria to build a corpus</a:t>
            </a:r>
          </a:p>
          <a:p>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66</a:t>
            </a:fld>
            <a:endParaRPr lang="en-US" dirty="0">
              <a:latin typeface="Calibri Light"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r>
              <a:rPr lang="en-US" dirty="0" smtClean="0"/>
              <a:t>Set approach to describing corpora</a:t>
            </a:r>
          </a:p>
          <a:p>
            <a:r>
              <a:rPr lang="en-US" dirty="0" smtClean="0"/>
              <a:t>Set</a:t>
            </a:r>
            <a:r>
              <a:rPr lang="en-US" baseline="0" dirty="0" smtClean="0"/>
              <a:t> </a:t>
            </a:r>
            <a:r>
              <a:rPr lang="en-US" baseline="0" dirty="0" err="1" smtClean="0"/>
              <a:t>withing</a:t>
            </a:r>
            <a:r>
              <a:rPr lang="en-US" baseline="0" dirty="0" smtClean="0"/>
              <a:t> set, the fact that it can evolve over time, adding many sources, et al</a:t>
            </a:r>
            <a:endParaRPr lang="en-US" dirty="0" smtClean="0"/>
          </a:p>
          <a:p>
            <a:endParaRPr lang="en-US" dirty="0" smtClean="0"/>
          </a:p>
          <a:p>
            <a:r>
              <a:rPr lang="en-US" dirty="0" smtClean="0"/>
              <a:t>Criteria to build a corpus</a:t>
            </a:r>
          </a:p>
          <a:p>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67</a:t>
            </a:fld>
            <a:endParaRPr lang="en-US" dirty="0">
              <a:latin typeface="Calibri Light"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r>
              <a:rPr lang="en-US" dirty="0" smtClean="0"/>
              <a:t>Set approach to describing corpora</a:t>
            </a:r>
          </a:p>
          <a:p>
            <a:r>
              <a:rPr lang="en-US" dirty="0" smtClean="0"/>
              <a:t>Set</a:t>
            </a:r>
            <a:r>
              <a:rPr lang="en-US" baseline="0" dirty="0" smtClean="0"/>
              <a:t> </a:t>
            </a:r>
            <a:r>
              <a:rPr lang="en-US" baseline="0" dirty="0" err="1" smtClean="0"/>
              <a:t>withing</a:t>
            </a:r>
            <a:r>
              <a:rPr lang="en-US" baseline="0" dirty="0" smtClean="0"/>
              <a:t> set, the fact that it can evolve over time, adding many sources, et al</a:t>
            </a:r>
            <a:endParaRPr lang="en-US" dirty="0" smtClean="0"/>
          </a:p>
          <a:p>
            <a:endParaRPr lang="en-US" dirty="0" smtClean="0"/>
          </a:p>
          <a:p>
            <a:r>
              <a:rPr lang="en-US" dirty="0" smtClean="0"/>
              <a:t>Criteria to build a corpus</a:t>
            </a:r>
          </a:p>
          <a:p>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68</a:t>
            </a:fld>
            <a:endParaRPr lang="en-US" dirty="0">
              <a:latin typeface="Calibri Light"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r>
              <a:rPr lang="en-US" dirty="0" smtClean="0"/>
              <a:t>Building</a:t>
            </a:r>
            <a:r>
              <a:rPr lang="en-US" baseline="0" dirty="0" smtClean="0"/>
              <a:t> a research corpus itself is a research problem and a systematic approach to evaluate a corpus was presented in one of our papers. In this presentation however, I will focus only on the test datasets that we use in different MIR rhythm tasks. </a:t>
            </a:r>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69</a:t>
            </a:fld>
            <a:endParaRPr lang="en-US" dirty="0">
              <a:latin typeface="Calibri Light"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r>
              <a:rPr lang="en-US" dirty="0" smtClean="0"/>
              <a:t>Commercial</a:t>
            </a:r>
            <a:r>
              <a:rPr lang="en-US" baseline="0" dirty="0" smtClean="0"/>
              <a:t> audio, </a:t>
            </a:r>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71</a:t>
            </a:fld>
            <a:endParaRPr lang="en-US" dirty="0">
              <a:latin typeface="Calibri Light"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994910"/>
            <a:ext cx="6217920" cy="4732020"/>
          </a:xfrm>
          <a:prstGeom prst="rect">
            <a:avLst/>
          </a:prstGeom>
        </p:spPr>
        <p:txBody>
          <a:bodyPr lIns="104498" tIns="52249" rIns="104498" bIns="52249">
            <a:normAutofit/>
          </a:bodyPr>
          <a:lstStyle/>
          <a:p>
            <a:endParaRPr lang="en-US" dirty="0"/>
          </a:p>
        </p:txBody>
      </p:sp>
      <p:sp>
        <p:nvSpPr>
          <p:cNvPr id="4" name="Slide Number Placeholder 3"/>
          <p:cNvSpPr>
            <a:spLocks noGrp="1"/>
          </p:cNvSpPr>
          <p:nvPr>
            <p:ph type="sldNum" sz="quarter" idx="10"/>
          </p:nvPr>
        </p:nvSpPr>
        <p:spPr>
          <a:xfrm>
            <a:off x="4402561" y="9987995"/>
            <a:ext cx="3368040" cy="525780"/>
          </a:xfrm>
          <a:prstGeom prst="rect">
            <a:avLst/>
          </a:prstGeom>
        </p:spPr>
        <p:txBody>
          <a:bodyPr lIns="104498" tIns="52249" rIns="104498" bIns="52249"/>
          <a:lstStyle/>
          <a:p>
            <a:fld id="{E381EDD2-F0BE-4AA5-B338-8BCBD47B7490}" type="slidenum">
              <a:rPr lang="en-US" smtClean="0">
                <a:latin typeface="Calibri Light" pitchFamily="34" charset="0"/>
              </a:rPr>
              <a:pPr/>
              <a:t>75</a:t>
            </a:fld>
            <a:endParaRPr lang="en-US" dirty="0">
              <a:latin typeface="Calibri Light"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datasets</a:t>
            </a:r>
            <a:r>
              <a:rPr lang="en-US" baseline="0" dirty="0" smtClean="0"/>
              <a:t> are mainly of two types. The rhythm annotated datasets . . .</a:t>
            </a: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And datasets</a:t>
            </a:r>
            <a:r>
              <a:rPr lang="en-US" baseline="0" dirty="0" smtClean="0"/>
              <a:t> useful for percussion analysis</a:t>
            </a: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Annotations of all these datasets are public,</a:t>
            </a:r>
            <a:r>
              <a:rPr lang="en-US" baseline="0" dirty="0" smtClean="0"/>
              <a:t> while audio is easily accessible and well catalogued.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core of the thesis</a:t>
            </a:r>
            <a:r>
              <a:rPr lang="en-US" baseline="0" dirty="0" smtClean="0"/>
              <a:t> are the tasks of automatic analysis, description and discovery. Synthesis and composition are not addressed. </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addition</a:t>
            </a:r>
            <a:r>
              <a:rPr lang="en-US" baseline="0" dirty="0" smtClean="0"/>
              <a:t> to describing datasets, we also want to do a corpus level rhythm analysis of the rhythm annotated datasets – seeking some insights from tempo, cycle length rhythm patterns and intra-cycle tempo variations. We will look only at some very key results in this presentation. Let’s begin by describing the datasets. </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a:t>
            </a:r>
            <a:r>
              <a:rPr lang="en-US" dirty="0" err="1" smtClean="0"/>
              <a:t>Carnatic</a:t>
            </a:r>
            <a:r>
              <a:rPr lang="en-US" dirty="0" smtClean="0"/>
              <a:t> music rhythm dataset</a:t>
            </a:r>
            <a:r>
              <a:rPr lang="en-US" baseline="0" dirty="0" smtClean="0"/>
              <a:t> consists of 16 hours of music pieces with beat and sama annotations.</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While a smaller 4 hour subset is also</a:t>
            </a:r>
            <a:r>
              <a:rPr lang="en-US" baseline="0" dirty="0" smtClean="0"/>
              <a:t> available and used for all experiments. </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There are over 120,000 beat</a:t>
            </a:r>
            <a:r>
              <a:rPr lang="en-US" baseline="0" dirty="0" smtClean="0"/>
              <a:t> annotations in the larger dataset, while about 28000 annotations are retained in CMR dataset. </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a:t>
            </a:r>
            <a:r>
              <a:rPr lang="en-US" baseline="0" dirty="0" smtClean="0"/>
              <a:t> table here shows the tempo ranges in the dataset, where we see </a:t>
            </a:r>
            <a:r>
              <a:rPr lang="en-US" dirty="0" err="1" smtClean="0"/>
              <a:t>CMRf</a:t>
            </a:r>
            <a:r>
              <a:rPr lang="en-US" dirty="0" smtClean="0"/>
              <a:t> and CMR have</a:t>
            </a:r>
            <a:r>
              <a:rPr lang="en-US" baseline="0" dirty="0" smtClean="0"/>
              <a:t> very similar characteristics. </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cycle</a:t>
            </a:r>
            <a:r>
              <a:rPr lang="en-US" baseline="0" dirty="0" smtClean="0"/>
              <a:t> lengths, shown in the last column, are shorter in </a:t>
            </a:r>
            <a:r>
              <a:rPr lang="en-US" baseline="0" dirty="0" err="1" smtClean="0"/>
              <a:t>Carnatic</a:t>
            </a:r>
            <a:r>
              <a:rPr lang="en-US" baseline="0" dirty="0" smtClean="0"/>
              <a:t> music ranging from one second to about 7 seconds. </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Interesting</a:t>
            </a:r>
            <a:r>
              <a:rPr lang="en-US" baseline="0" dirty="0" smtClean="0"/>
              <a:t> to note is the extremely small range of the </a:t>
            </a:r>
            <a:r>
              <a:rPr lang="en-US" baseline="0" dirty="0" err="1" smtClean="0"/>
              <a:t>akshara</a:t>
            </a:r>
            <a:r>
              <a:rPr lang="en-US" baseline="0" dirty="0" smtClean="0"/>
              <a:t> period in all the </a:t>
            </a:r>
            <a:r>
              <a:rPr lang="en-US" baseline="0" dirty="0" err="1" smtClean="0"/>
              <a:t>talas</a:t>
            </a:r>
            <a:r>
              <a:rPr lang="en-US" baseline="0" dirty="0" smtClean="0"/>
              <a:t>!</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These figures show the inter</a:t>
            </a:r>
            <a:r>
              <a:rPr lang="en-US" baseline="0" dirty="0" smtClean="0"/>
              <a:t> beat interval histograms for all </a:t>
            </a:r>
            <a:r>
              <a:rPr lang="en-US" baseline="0" dirty="0" err="1" smtClean="0"/>
              <a:t>talas</a:t>
            </a:r>
            <a:r>
              <a:rPr lang="en-US" baseline="0" dirty="0" smtClean="0"/>
              <a:t>. The figure on the right shows a IBI normalized by the median IBI for the piece. We see that there I about 20% variation from the median tempo in pieces. </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Hindustani</a:t>
            </a:r>
            <a:r>
              <a:rPr lang="en-US" baseline="0" dirty="0" smtClean="0"/>
              <a:t> music, we compiled a similar dataset with 151 pieces and 5 hours of music with two min excerpts. </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Due to large range of tempo, we split this dataset into two subsets,</a:t>
            </a:r>
            <a:r>
              <a:rPr lang="en-US" baseline="0" dirty="0" smtClean="0"/>
              <a:t> …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Of rhythmic structures</a:t>
            </a:r>
            <a:r>
              <a:rPr lang="en-US" baseline="0" dirty="0" smtClean="0"/>
              <a:t> and patterns, where we want to analyze metrical structures and discover percussion patterns. </a:t>
            </a:r>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long cycle subset with 59 slow</a:t>
            </a:r>
            <a:r>
              <a:rPr lang="en-US" baseline="0" dirty="0" smtClean="0"/>
              <a:t> pieces</a:t>
            </a:r>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And short</a:t>
            </a:r>
            <a:r>
              <a:rPr lang="en-US" baseline="0" dirty="0" smtClean="0"/>
              <a:t> cycle subset with 92 pieces. </a:t>
            </a:r>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can see the tempo distributions of the subsets separately, similar to </a:t>
            </a:r>
            <a:r>
              <a:rPr lang="en-US" dirty="0" err="1" smtClean="0"/>
              <a:t>Carnatic</a:t>
            </a:r>
            <a:r>
              <a:rPr lang="en-US" dirty="0" smtClean="0"/>
              <a:t> music, which shows a much smaller deviation from median tempo (about 10%) that CM.</a:t>
            </a:r>
          </a:p>
          <a:p>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A similar observation can be made with</a:t>
            </a:r>
            <a:r>
              <a:rPr lang="en-US" baseline="0" dirty="0" smtClean="0"/>
              <a:t> the short cycle subset as well. </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addition</a:t>
            </a:r>
            <a:r>
              <a:rPr lang="en-US" baseline="0" dirty="0" smtClean="0"/>
              <a:t> to describing datasets, we also want to do a corpus level rhythm analysis of the rhythm annotated datasets – seeking some insights from tempo, cycle length rhythm patterns and intra-cycle tempo variations. We will look only at some very key results in this presentation. Let’s begin by describing the datasets. </a:t>
            </a: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Finally, we now look</a:t>
            </a:r>
            <a:r>
              <a:rPr lang="en-US" baseline="0" dirty="0" smtClean="0"/>
              <a:t> at some key results from cycle length rhythm pattern analysis. Cycle length rhythm patterns are musically relevant useful for meter analysis. </a:t>
            </a: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To plot them, we compute a spectral flux feature from the audio signal in two different frequency bands, which are indicative of onsets in the music pieces. </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We then compute an average of all the cycle length patterns of a </a:t>
            </a:r>
            <a:r>
              <a:rPr lang="en-US" baseline="0" dirty="0" err="1" smtClean="0"/>
              <a:t>tala</a:t>
            </a:r>
            <a:r>
              <a:rPr lang="en-US" baseline="0" dirty="0" smtClean="0"/>
              <a:t> in a dataset. </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How do we want to do it: we take a culture-aware approach, where we work within a music community and bring that music knowledge into methods,</a:t>
            </a:r>
            <a:r>
              <a:rPr lang="en-US" baseline="0" dirty="0" smtClean="0"/>
              <a:t> converting music concepts to engineering formulations. The thesis is an engineering thesis involving data-driven approaches and hence the focus is on data and methods. </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This is an example of such rhythm patterns – averaged</a:t>
            </a:r>
            <a:r>
              <a:rPr lang="en-US" baseline="0" dirty="0" smtClean="0"/>
              <a:t> over </a:t>
            </a:r>
            <a:r>
              <a:rPr lang="en-US" baseline="0" dirty="0" err="1" smtClean="0"/>
              <a:t>CMRf</a:t>
            </a:r>
            <a:r>
              <a:rPr lang="en-US" baseline="0" dirty="0" smtClean="0"/>
              <a:t> dataset for four </a:t>
            </a:r>
            <a:r>
              <a:rPr lang="en-US" baseline="0" dirty="0" err="1" smtClean="0"/>
              <a:t>talas</a:t>
            </a:r>
            <a:r>
              <a:rPr lang="en-US" baseline="0" dirty="0" smtClean="0"/>
              <a:t>. It shows the average spectral flux value at each metrical position, with X marking the sama. </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lower panel from low frequency</a:t>
            </a:r>
            <a:r>
              <a:rPr lang="en-US" baseline="0" dirty="0" smtClean="0"/>
              <a:t> band is indicative of bass content, … </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while the upper panel has the rest of the content, mainly from the right strokes of </a:t>
            </a:r>
            <a:r>
              <a:rPr lang="en-US" baseline="0" dirty="0" err="1" smtClean="0"/>
              <a:t>mridangam</a:t>
            </a:r>
            <a:r>
              <a:rPr lang="en-US" baseline="0" dirty="0" smtClean="0"/>
              <a:t>. </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Key observations here is that there</a:t>
            </a:r>
            <a:r>
              <a:rPr lang="en-US" baseline="0" dirty="0" smtClean="0"/>
              <a:t> are stronger accents on </a:t>
            </a:r>
            <a:r>
              <a:rPr lang="en-US" baseline="0" dirty="0" err="1" smtClean="0"/>
              <a:t>akshara</a:t>
            </a:r>
            <a:r>
              <a:rPr lang="en-US" baseline="0" dirty="0" smtClean="0"/>
              <a:t>, beats and sama positions, … </a:t>
            </a:r>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While some </a:t>
            </a:r>
            <a:r>
              <a:rPr lang="en-US" dirty="0" err="1" smtClean="0"/>
              <a:t>talas</a:t>
            </a:r>
            <a:r>
              <a:rPr lang="en-US" dirty="0" smtClean="0"/>
              <a:t> have stronger accents at</a:t>
            </a:r>
            <a:r>
              <a:rPr lang="en-US" baseline="0" dirty="0" smtClean="0"/>
              <a:t> specific positions (mostly section boundaries) depending on the </a:t>
            </a:r>
            <a:r>
              <a:rPr lang="en-US" baseline="0" dirty="0" err="1" smtClean="0"/>
              <a:t>tala</a:t>
            </a:r>
            <a:r>
              <a:rPr lang="en-US" baseline="0" dirty="0" smtClean="0"/>
              <a:t>, e.g. </a:t>
            </a:r>
            <a:r>
              <a:rPr lang="en-US" baseline="0" dirty="0" err="1" smtClean="0"/>
              <a:t>adi</a:t>
            </a:r>
            <a:r>
              <a:rPr lang="en-US" baseline="0" dirty="0" smtClean="0"/>
              <a:t> </a:t>
            </a:r>
            <a:r>
              <a:rPr lang="en-US" baseline="0" dirty="0" err="1" smtClean="0"/>
              <a:t>tala</a:t>
            </a:r>
            <a:r>
              <a:rPr lang="en-US" baseline="0" dirty="0" smtClean="0"/>
              <a:t> has it on the section boundaries. </a:t>
            </a:r>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Rhythm patterns for Hindustani</a:t>
            </a:r>
            <a:r>
              <a:rPr lang="en-US" baseline="0" dirty="0" smtClean="0"/>
              <a:t> music are plotted on the two subsets separately. </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Rhythm patterns for Hindustani</a:t>
            </a:r>
            <a:r>
              <a:rPr lang="en-US" baseline="0" dirty="0" smtClean="0"/>
              <a:t> music are plotted on the two subsets separately. </a:t>
            </a:r>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Rhythm patterns for Hindustani</a:t>
            </a:r>
            <a:r>
              <a:rPr lang="en-US" baseline="0" dirty="0" smtClean="0"/>
              <a:t> music are plotted on the two subsets separately. </a:t>
            </a:r>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long cycle subset, the accents are on </a:t>
            </a:r>
            <a:r>
              <a:rPr lang="en-US" dirty="0" err="1" smtClean="0"/>
              <a:t>matras</a:t>
            </a:r>
            <a:r>
              <a:rPr lang="en-US" dirty="0" smtClean="0"/>
              <a:t> which act as anchors in </a:t>
            </a:r>
            <a:r>
              <a:rPr lang="en-US" dirty="0" err="1" smtClean="0"/>
              <a:t>vilambit</a:t>
            </a:r>
            <a:r>
              <a:rPr lang="en-US" dirty="0" smtClean="0"/>
              <a:t> pieces,</a:t>
            </a:r>
            <a:r>
              <a:rPr lang="en-US" baseline="0" dirty="0" smtClean="0"/>
              <a:t> while we see filler strokes between </a:t>
            </a:r>
            <a:r>
              <a:rPr lang="en-US" baseline="0" dirty="0" err="1" smtClean="0"/>
              <a:t>matras</a:t>
            </a:r>
            <a:r>
              <a:rPr lang="en-US" baseline="0" dirty="0" smtClean="0"/>
              <a:t>. There are many interesting observations from these figures, e.g.</a:t>
            </a:r>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e.g. </a:t>
            </a:r>
            <a:r>
              <a:rPr lang="en-US" dirty="0" err="1" smtClean="0"/>
              <a:t>Tintal</a:t>
            </a:r>
            <a:r>
              <a:rPr lang="en-US" dirty="0" smtClean="0"/>
              <a:t> shows strong</a:t>
            </a:r>
            <a:r>
              <a:rPr lang="en-US" baseline="0" dirty="0" smtClean="0"/>
              <a:t> accents towards the end of cycle, which indicates the arrival of </a:t>
            </a:r>
            <a:r>
              <a:rPr lang="en-US" baseline="0" dirty="0" err="1" smtClean="0"/>
              <a:t>sam</a:t>
            </a:r>
            <a:r>
              <a:rPr lang="en-US" baseline="0" dirty="0" smtClean="0"/>
              <a:t>, very characteristic of Hindustani music.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tools we use are informed signal processing and machine learning,</a:t>
            </a:r>
            <a:r>
              <a:rPr lang="en-US" baseline="0" dirty="0" smtClean="0"/>
              <a:t> where we use Bayesian machine learning methods, which can explicitly include music knowledge in concrete ways to develop novel methods for analysis and discovery.</a:t>
            </a:r>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 the short cycle subset, we see less fillers and sections</a:t>
            </a:r>
            <a:r>
              <a:rPr lang="en-US" baseline="0" dirty="0" smtClean="0"/>
              <a:t> now act as anchors since cycles are short. There are also several interesting observations here, e.g.</a:t>
            </a:r>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Indicating the arrival of </a:t>
            </a:r>
            <a:r>
              <a:rPr lang="en-US" dirty="0" err="1" smtClean="0"/>
              <a:t>sam</a:t>
            </a:r>
            <a:r>
              <a:rPr lang="en-US" dirty="0" smtClean="0"/>
              <a:t> is back in </a:t>
            </a:r>
            <a:r>
              <a:rPr lang="en-US" dirty="0" err="1" smtClean="0"/>
              <a:t>tintal</a:t>
            </a:r>
            <a:r>
              <a:rPr lang="en-US" dirty="0" smtClean="0"/>
              <a:t>, even in short</a:t>
            </a:r>
            <a:r>
              <a:rPr lang="en-US" baseline="0" dirty="0" smtClean="0"/>
              <a:t> cycle subset. That was a glimpse of the several more observations we have in the document, which shows how interesting these rhythm patterns are for performance analysis in musicology. </a:t>
            </a:r>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Finally, the percussion solo dataset of</a:t>
            </a:r>
            <a:r>
              <a:rPr lang="en-US" baseline="0" dirty="0" smtClean="0"/>
              <a:t> </a:t>
            </a:r>
            <a:r>
              <a:rPr lang="en-US" baseline="0" dirty="0" err="1" smtClean="0"/>
              <a:t>tabla</a:t>
            </a:r>
            <a:r>
              <a:rPr lang="en-US" baseline="0" dirty="0" smtClean="0"/>
              <a:t> has about 17 minutes of audio with over 8200 syllables spanning 38 solo compositions in </a:t>
            </a:r>
            <a:r>
              <a:rPr lang="en-US" baseline="0" dirty="0" err="1" smtClean="0"/>
              <a:t>tintal</a:t>
            </a:r>
            <a:r>
              <a:rPr lang="en-US" baseline="0" dirty="0" smtClean="0"/>
              <a:t>, with time aligned syllabic transcriptions from these 18 mapped syllable groups. </a:t>
            </a:r>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The </a:t>
            </a:r>
            <a:r>
              <a:rPr lang="en-US" dirty="0" err="1" smtClean="0"/>
              <a:t>mridangam</a:t>
            </a:r>
            <a:r>
              <a:rPr lang="en-US" baseline="0" dirty="0" smtClean="0"/>
              <a:t> solo dataset on the other hand has 24 min of audio with 8800 syllables, from two </a:t>
            </a:r>
            <a:r>
              <a:rPr lang="en-US" baseline="0" dirty="0" err="1" smtClean="0"/>
              <a:t>talas</a:t>
            </a:r>
            <a:r>
              <a:rPr lang="en-US" baseline="0" dirty="0" smtClean="0"/>
              <a:t>, but non-time aligned transcriptions. The dataset was prepared by IITM in India, and they have now added time-aligned transcriptions recently, which is useful. </a:t>
            </a:r>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Finally,</a:t>
            </a:r>
            <a:r>
              <a:rPr lang="en-US" baseline="0" dirty="0" smtClean="0"/>
              <a:t> the ballroom dataset is used for evaluating some of our meter analysis algorithms in the thesis, since it has been used in many recent evaluations. It has about 700 clips spanning several dance styles and two different time signatures. (18 min)</a:t>
            </a:r>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We</a:t>
            </a:r>
            <a:r>
              <a:rPr lang="en-US" baseline="0" dirty="0" smtClean="0"/>
              <a:t> now move to the second topic of thesis – meter inference and tracking</a:t>
            </a:r>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dirty="0" smtClean="0"/>
              <a:t>Meter analysis refers to estimating different aspects of meter such as</a:t>
            </a:r>
            <a:r>
              <a:rPr lang="en-US" baseline="0" dirty="0" smtClean="0"/>
              <a:t> beats, downbeats, tempo, rhythm class, and rhythm patterns . . . </a:t>
            </a:r>
            <a:endParaRPr lang="en-US" dirty="0"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994275"/>
            <a:ext cx="6216650" cy="4732338"/>
          </a:xfrm>
          <a:prstGeom prst="rect">
            <a:avLst/>
          </a:prstGeom>
        </p:spPr>
        <p:txBody>
          <a:bodyPr>
            <a:normAutofit/>
          </a:bodyPr>
          <a:lstStyle/>
          <a:p>
            <a:r>
              <a:rPr lang="en-US" baseline="0" dirty="0" smtClean="0"/>
              <a:t>with applications as discussed before in enriched listening and further higher level structural analysis and defining rhythm similarity measures. </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1"/>
            <a:ext cx="7772400" cy="1470025"/>
          </a:xfrm>
        </p:spPr>
        <p:txBody>
          <a:bodyPr/>
          <a:lstStyle>
            <a:lvl1pPr algn="ctr">
              <a:defRPr>
                <a:latin typeface="Calibr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667000"/>
            <a:ext cx="6400800" cy="1752600"/>
          </a:xfrm>
        </p:spPr>
        <p:txBody>
          <a:bodyPr/>
          <a:lstStyle>
            <a:lvl1pPr marL="0" indent="0" algn="ctr">
              <a:buNone/>
              <a:defRPr>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6C926-8ABB-4BCB-A2A2-B851665EC927}" type="slidenum">
              <a:rPr lang="en-US" smtClean="0"/>
              <a:pPr/>
              <a:t>‹#›</a:t>
            </a:fld>
            <a:endParaRPr lang="en-US"/>
          </a:p>
        </p:txBody>
      </p:sp>
      <p:pic>
        <p:nvPicPr>
          <p:cNvPr id="1026" name="Picture 2"/>
          <p:cNvPicPr>
            <a:picLocks noChangeAspect="1" noChangeArrowheads="1"/>
          </p:cNvPicPr>
          <p:nvPr userDrawn="1"/>
        </p:nvPicPr>
        <p:blipFill>
          <a:blip r:embed="rId2" cstate="print"/>
          <a:srcRect/>
          <a:stretch>
            <a:fillRect/>
          </a:stretch>
        </p:blipFill>
        <p:spPr bwMode="auto">
          <a:xfrm>
            <a:off x="5552044" y="5753161"/>
            <a:ext cx="1686956" cy="723839"/>
          </a:xfrm>
          <a:prstGeom prst="rect">
            <a:avLst/>
          </a:prstGeom>
          <a:noFill/>
          <a:ln w="9525">
            <a:noFill/>
            <a:miter lim="800000"/>
            <a:headEnd/>
            <a:tailEnd/>
          </a:ln>
          <a:effectLst/>
        </p:spPr>
      </p:pic>
      <p:pic>
        <p:nvPicPr>
          <p:cNvPr id="2055" name="Picture 7" descr="E:\UPFWork\PhD\Papers\Backups\CompMusicCorrectLogo.png"/>
          <p:cNvPicPr>
            <a:picLocks noChangeAspect="1" noChangeArrowheads="1"/>
          </p:cNvPicPr>
          <p:nvPr userDrawn="1"/>
        </p:nvPicPr>
        <p:blipFill>
          <a:blip r:embed="rId3" cstate="print"/>
          <a:srcRect/>
          <a:stretch>
            <a:fillRect/>
          </a:stretch>
        </p:blipFill>
        <p:spPr bwMode="auto">
          <a:xfrm>
            <a:off x="2178048" y="5450328"/>
            <a:ext cx="1102872" cy="1102872"/>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6C926-8ABB-4BCB-A2A2-B851665EC927}" type="slidenum">
              <a:rPr lang="en-US" smtClean="0"/>
              <a:pPr/>
              <a:t>‹#›</a:t>
            </a:fld>
            <a:endParaRPr lang="en-US"/>
          </a:p>
        </p:txBody>
      </p:sp>
      <p:pic>
        <p:nvPicPr>
          <p:cNvPr id="9"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6C926-8ABB-4BCB-A2A2-B851665EC927}" type="slidenum">
              <a:rPr lang="en-US" smtClean="0"/>
              <a:pPr/>
              <a:t>‹#›</a:t>
            </a:fld>
            <a:endParaRPr lang="en-US"/>
          </a:p>
        </p:txBody>
      </p:sp>
      <p:pic>
        <p:nvPicPr>
          <p:cNvPr id="8"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6C926-8ABB-4BCB-A2A2-B851665EC927}" type="slidenum">
              <a:rPr lang="en-US" smtClean="0"/>
              <a:pPr/>
              <a:t>‹#›</a:t>
            </a:fld>
            <a:endParaRPr lang="en-US"/>
          </a:p>
        </p:txBody>
      </p:sp>
      <p:pic>
        <p:nvPicPr>
          <p:cNvPr id="9"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0"/>
            </a:lvl1pPr>
          </a:lstStyle>
          <a:p>
            <a:r>
              <a:rPr lang="en-US" dirty="0" smtClean="0"/>
              <a:t>Click to edit Master title style</a:t>
            </a:r>
            <a:endParaRPr lang="en-US" dirty="0"/>
          </a:p>
        </p:txBody>
      </p:sp>
      <p:sp>
        <p:nvSpPr>
          <p:cNvPr id="3" name="Content Placeholder 2"/>
          <p:cNvSpPr>
            <a:spLocks noGrp="1"/>
          </p:cNvSpPr>
          <p:nvPr>
            <p:ph idx="1"/>
          </p:nvPr>
        </p:nvSpPr>
        <p:spPr>
          <a:xfrm>
            <a:off x="381000" y="1219200"/>
            <a:ext cx="8229600" cy="4876800"/>
          </a:xfrm>
        </p:spPr>
        <p:txBody>
          <a:bodyPr/>
          <a:lstStyle>
            <a:lvl1pPr>
              <a:lnSpc>
                <a:spcPct val="150000"/>
              </a:lnSpc>
              <a:buClr>
                <a:srgbClr val="E40021"/>
              </a:buClr>
              <a:buFont typeface="Wingdings" pitchFamily="2" charset="2"/>
              <a:buChar char="§"/>
              <a:defRPr sz="2600"/>
            </a:lvl1pPr>
            <a:lvl2pPr>
              <a:lnSpc>
                <a:spcPct val="150000"/>
              </a:lnSpc>
              <a:buClr>
                <a:srgbClr val="EC282D"/>
              </a:buClr>
              <a:buFont typeface="Arial" pitchFamily="34" charset="0"/>
              <a:buChar char="•"/>
              <a:defRPr sz="2400"/>
            </a:lvl2pPr>
            <a:lvl3pPr>
              <a:lnSpc>
                <a:spcPct val="150000"/>
              </a:lnSpc>
              <a:buClr>
                <a:schemeClr val="tx1">
                  <a:lumMod val="85000"/>
                  <a:lumOff val="15000"/>
                </a:schemeClr>
              </a:buClr>
              <a:buFont typeface="Arial" pitchFamily="34" charset="0"/>
              <a:buChar char="•"/>
              <a:defRPr sz="2200"/>
            </a:lvl3pPr>
            <a:lvl4pPr>
              <a:lnSpc>
                <a:spcPct val="150000"/>
              </a:lnSpc>
              <a:buClr>
                <a:schemeClr val="tx1">
                  <a:lumMod val="85000"/>
                  <a:lumOff val="15000"/>
                </a:schemeClr>
              </a:buClr>
              <a:buFont typeface="Arial" pitchFamily="34" charset="0"/>
              <a:buChar char="•"/>
              <a:defRPr/>
            </a:lvl4pPr>
            <a:lvl5pPr>
              <a:lnSpc>
                <a:spcPct val="150000"/>
              </a:lnSpc>
              <a:buClr>
                <a:schemeClr val="tx1">
                  <a:lumMod val="75000"/>
                  <a:lumOff val="25000"/>
                </a:schemeClr>
              </a:buClr>
              <a:buFont typeface="Arial" pitchFamily="34" charset="0"/>
              <a:buChar cha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6C926-8ABB-4BCB-A2A2-B851665EC927}" type="slidenum">
              <a:rPr lang="en-US" smtClean="0"/>
              <a:pPr/>
              <a:t>‹#›</a:t>
            </a:fld>
            <a:endParaRPr lang="en-US"/>
          </a:p>
        </p:txBody>
      </p:sp>
      <p:pic>
        <p:nvPicPr>
          <p:cNvPr id="8"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7772400" cy="1362075"/>
          </a:xfrm>
        </p:spPr>
        <p:txBody>
          <a:bodyPr anchor="t">
            <a:normAutofit/>
          </a:bodyPr>
          <a:lstStyle>
            <a:lvl1pPr algn="l">
              <a:defRPr sz="3200" b="0" cap="none" baseline="0">
                <a:latin typeface="Calibr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6C926-8ABB-4BCB-A2A2-B851665EC927}" type="slidenum">
              <a:rPr lang="en-US" smtClean="0"/>
              <a:pPr/>
              <a:t>‹#›</a:t>
            </a:fld>
            <a:endParaRPr lang="en-US"/>
          </a:p>
        </p:txBody>
      </p:sp>
      <p:sp>
        <p:nvSpPr>
          <p:cNvPr id="8" name="Rectangle 7"/>
          <p:cNvSpPr/>
          <p:nvPr userDrawn="1"/>
        </p:nvSpPr>
        <p:spPr>
          <a:xfrm>
            <a:off x="595952" y="1905002"/>
            <a:ext cx="8534400" cy="45719"/>
          </a:xfrm>
          <a:prstGeom prst="rect">
            <a:avLst/>
          </a:prstGeom>
          <a:solidFill>
            <a:srgbClr val="EC282D"/>
          </a:solidFill>
          <a:ln>
            <a:noFill/>
          </a:ln>
          <a:effectLst>
            <a:outerShdw blurRad="50800" dist="38100" dir="2700000" algn="tl" rotWithShape="0">
              <a:schemeClr val="tx1">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pic>
        <p:nvPicPr>
          <p:cNvPr id="9"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1447800" y="1600200"/>
            <a:ext cx="6248400" cy="1362075"/>
          </a:xfrm>
        </p:spPr>
        <p:txBody>
          <a:bodyPr anchor="t"/>
          <a:lstStyle>
            <a:lvl1pPr algn="ctr">
              <a:defRPr sz="4000" b="1" cap="none" baseline="0">
                <a:latin typeface="Calibr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6C926-8ABB-4BCB-A2A2-B851665EC927}" type="slidenum">
              <a:rPr lang="en-US" smtClean="0"/>
              <a:pPr/>
              <a:t>‹#›</a:t>
            </a:fld>
            <a:endParaRPr lang="en-US"/>
          </a:p>
        </p:txBody>
      </p:sp>
      <p:pic>
        <p:nvPicPr>
          <p:cNvPr id="9"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6C926-8ABB-4BCB-A2A2-B851665EC927}" type="slidenum">
              <a:rPr lang="en-US" smtClean="0"/>
              <a:pPr/>
              <a:t>‹#›</a:t>
            </a:fld>
            <a:endParaRPr lang="en-US"/>
          </a:p>
        </p:txBody>
      </p:sp>
      <p:pic>
        <p:nvPicPr>
          <p:cNvPr id="9"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6C926-8ABB-4BCB-A2A2-B851665EC927}" type="slidenum">
              <a:rPr lang="en-US" smtClean="0"/>
              <a:pPr/>
              <a:t>‹#›</a:t>
            </a:fld>
            <a:endParaRPr lang="en-US"/>
          </a:p>
        </p:txBody>
      </p:sp>
      <p:pic>
        <p:nvPicPr>
          <p:cNvPr id="11"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6C926-8ABB-4BCB-A2A2-B851665EC927}" type="slidenum">
              <a:rPr lang="en-US" smtClean="0"/>
              <a:pPr/>
              <a:t>‹#›</a:t>
            </a:fld>
            <a:endParaRPr lang="en-US"/>
          </a:p>
        </p:txBody>
      </p:sp>
      <p:pic>
        <p:nvPicPr>
          <p:cNvPr id="7"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96C926-8ABB-4BCB-A2A2-B851665EC927}" type="slidenum">
              <a:rPr lang="en-US" smtClean="0"/>
              <a:pPr/>
              <a:t>‹#›</a:t>
            </a:fld>
            <a:endParaRPr lang="en-US"/>
          </a:p>
        </p:txBody>
      </p:sp>
      <p:pic>
        <p:nvPicPr>
          <p:cNvPr id="6"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2153CF-E01C-468A-8B8E-B9A2C0107D68}" type="datetimeFigureOut">
              <a:rPr lang="en-US" smtClean="0"/>
              <a:pPr/>
              <a:t>11/18/2016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6C926-8ABB-4BCB-A2A2-B851665EC927}" type="slidenum">
              <a:rPr lang="en-US" smtClean="0"/>
              <a:pPr/>
              <a:t>‹#›</a:t>
            </a:fld>
            <a:endParaRPr lang="en-US"/>
          </a:p>
        </p:txBody>
      </p:sp>
      <p:pic>
        <p:nvPicPr>
          <p:cNvPr id="9" name="Picture 7" descr="E:\UPFWork\PhD\Papers\Backups\CompMusicCorrectLogo.png"/>
          <p:cNvPicPr>
            <a:picLocks noChangeAspect="1" noChangeArrowheads="1"/>
          </p:cNvPicPr>
          <p:nvPr userDrawn="1"/>
        </p:nvPicPr>
        <p:blipFill>
          <a:blip r:embed="rId2" cstate="print"/>
          <a:srcRect/>
          <a:stretch>
            <a:fillRect/>
          </a:stretch>
        </p:blipFill>
        <p:spPr bwMode="auto">
          <a:xfrm>
            <a:off x="8205346" y="76200"/>
            <a:ext cx="786254" cy="786254"/>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316" name="Picture 4" descr="C:\Users\Ajay\Desktop\DunyaFooter_Dark.png"/>
          <p:cNvPicPr>
            <a:picLocks noChangeAspect="1" noChangeArrowheads="1"/>
          </p:cNvPicPr>
          <p:nvPr/>
        </p:nvPicPr>
        <p:blipFill>
          <a:blip r:embed="rId14" cstate="print"/>
          <a:srcRect l="26667" t="50291" r="606" b="48468"/>
          <a:stretch>
            <a:fillRect/>
          </a:stretch>
        </p:blipFill>
        <p:spPr bwMode="auto">
          <a:xfrm>
            <a:off x="0" y="6715125"/>
            <a:ext cx="9144000" cy="152400"/>
          </a:xfrm>
          <a:prstGeom prst="rect">
            <a:avLst/>
          </a:prstGeom>
          <a:noFill/>
        </p:spPr>
      </p:pic>
      <p:sp>
        <p:nvSpPr>
          <p:cNvPr id="2" name="Title Placeholder 1"/>
          <p:cNvSpPr>
            <a:spLocks noGrp="1"/>
          </p:cNvSpPr>
          <p:nvPr>
            <p:ph type="title"/>
          </p:nvPr>
        </p:nvSpPr>
        <p:spPr>
          <a:xfrm>
            <a:off x="381000" y="228600"/>
            <a:ext cx="8229600" cy="7921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Light" pitchFamily="34" charset="0"/>
              </a:defRPr>
            </a:lvl1pPr>
          </a:lstStyle>
          <a:p>
            <a:fld id="{FB2153CF-E01C-468A-8B8E-B9A2C0107D68}" type="datetimeFigureOut">
              <a:rPr lang="en-US" smtClean="0"/>
              <a:pPr/>
              <a:t>11/18/2016</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Light" pitchFamily="34" charset="0"/>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Light" pitchFamily="34" charset="0"/>
              </a:defRPr>
            </a:lvl1pPr>
          </a:lstStyle>
          <a:p>
            <a:fld id="{AC96C926-8ABB-4BCB-A2A2-B851665EC927}" type="slidenum">
              <a:rPr lang="en-US" smtClean="0"/>
              <a:pPr/>
              <a:t>‹#›</a:t>
            </a:fld>
            <a:endParaRPr lang="en-US" dirty="0"/>
          </a:p>
        </p:txBody>
      </p:sp>
      <p:sp>
        <p:nvSpPr>
          <p:cNvPr id="21" name="Rectangle 20"/>
          <p:cNvSpPr/>
          <p:nvPr/>
        </p:nvSpPr>
        <p:spPr>
          <a:xfrm>
            <a:off x="0" y="0"/>
            <a:ext cx="76200" cy="6858000"/>
          </a:xfrm>
          <a:prstGeom prst="rect">
            <a:avLst/>
          </a:prstGeom>
          <a:gradFill flip="none" rotWithShape="1">
            <a:gsLst>
              <a:gs pos="44000">
                <a:srgbClr val="E72825"/>
              </a:gs>
              <a:gs pos="100000">
                <a:srgbClr val="EC732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spcBef>
          <a:spcPct val="0"/>
        </a:spcBef>
        <a:buNone/>
        <a:defRPr sz="4000" b="1" i="0" kern="1200">
          <a:solidFill>
            <a:srgbClr val="EC282D"/>
          </a:solidFill>
          <a:latin typeface="Calibri Light"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Clr>
          <a:srgbClr val="E40021"/>
        </a:buClr>
        <a:buFont typeface="Wingdings" pitchFamily="2" charset="2"/>
        <a:buChar char="§"/>
        <a:defRPr sz="3200" kern="1200">
          <a:solidFill>
            <a:schemeClr val="tx1"/>
          </a:solidFill>
          <a:latin typeface="Calibri Light" pitchFamily="34" charset="0"/>
          <a:ea typeface="Verdana" pitchFamily="34" charset="0"/>
          <a:cs typeface="Verdana" pitchFamily="34" charset="0"/>
        </a:defRPr>
      </a:lvl1pPr>
      <a:lvl2pPr marL="742950" indent="-285750" algn="l" defTabSz="914400" rtl="0" eaLnBrk="1" latinLnBrk="0" hangingPunct="1">
        <a:spcBef>
          <a:spcPct val="20000"/>
        </a:spcBef>
        <a:buClr>
          <a:srgbClr val="E40021"/>
        </a:buClr>
        <a:buFont typeface="Arial" pitchFamily="34" charset="0"/>
        <a:buChar char="•"/>
        <a:defRPr sz="2800" kern="1200">
          <a:solidFill>
            <a:schemeClr val="tx1"/>
          </a:solidFill>
          <a:latin typeface="Calibri Light"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Light"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2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2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compmusic.upf.edu/tabla-solo-datase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compmusic.upf.edu/mridangam-tani-dataset"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BallroomDancers.com"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4.xml"/><Relationship Id="rId1" Type="http://schemas.openxmlformats.org/officeDocument/2006/relationships/video" Target="file:///C:\Users\Ajay.ejwt\Dropbox\MuSTeR%20Tutorials\RhythmTalk\KChapu_sama_13012_1-04_Jaya_Jaya.mp4" TargetMode="External"/><Relationship Id="rId5" Type="http://schemas.openxmlformats.org/officeDocument/2006/relationships/image" Target="../media/image159.png"/><Relationship Id="rId4" Type="http://schemas.openxmlformats.org/officeDocument/2006/relationships/image" Target="../media/image46.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video" Target="file:///C:\Users\Ajay.ejwt\Dropbox\MuSTeR%20Tutorials\RhythmTalk\KChapu_sama_13012_1-04_Jaya_Jaya.mp4" TargetMode="External"/><Relationship Id="rId5" Type="http://schemas.openxmlformats.org/officeDocument/2006/relationships/image" Target="../media/image159.png"/><Relationship Id="rId4" Type="http://schemas.openxmlformats.org/officeDocument/2006/relationships/image" Target="../media/image16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4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4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10" Type="http://schemas.openxmlformats.org/officeDocument/2006/relationships/image" Target="../media/image176.png"/><Relationship Id="rId4" Type="http://schemas.openxmlformats.org/officeDocument/2006/relationships/image" Target="../media/image178.png"/><Relationship Id="rId9" Type="http://schemas.openxmlformats.org/officeDocument/2006/relationships/image" Target="../media/image175.png"/></Relationships>
</file>

<file path=ppt/slides/_rels/slide151.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audio" Target="file:///E:\UPFWork\PhD\Thesis\defense\audio\13_12020_1-02_Sri_Mahaganapathi_onsetFn_samas_clip.mp3" TargetMode="Externa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5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75.png"/></Relationships>
</file>

<file path=ppt/slides/_rels/slide15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89.png"/><Relationship Id="rId7" Type="http://schemas.openxmlformats.org/officeDocument/2006/relationships/image" Target="../media/image195.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5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2.png"/></Relationships>
</file>

<file path=ppt/slides/_rels/slide15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92.png"/></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15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5.png"/><Relationship Id="rId7" Type="http://schemas.openxmlformats.org/officeDocument/2006/relationships/image" Target="../media/image201.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10.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6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16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6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7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17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26" Type="http://schemas.openxmlformats.org/officeDocument/2006/relationships/image" Target="../media/image27.png"/><Relationship Id="rId3" Type="http://schemas.openxmlformats.org/officeDocument/2006/relationships/image" Target="../media/image4.jpeg"/><Relationship Id="rId21" Type="http://schemas.openxmlformats.org/officeDocument/2006/relationships/image" Target="../media/image22.pn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5" Type="http://schemas.openxmlformats.org/officeDocument/2006/relationships/image" Target="../media/image26.jpeg"/><Relationship Id="rId2" Type="http://schemas.openxmlformats.org/officeDocument/2006/relationships/notesSlide" Target="../notesSlides/notesSlide2.xml"/><Relationship Id="rId16" Type="http://schemas.openxmlformats.org/officeDocument/2006/relationships/image" Target="../media/image17.jpeg"/><Relationship Id="rId20" Type="http://schemas.openxmlformats.org/officeDocument/2006/relationships/image" Target="../media/image21.jpeg"/><Relationship Id="rId29"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24" Type="http://schemas.openxmlformats.org/officeDocument/2006/relationships/image" Target="../media/image25.jpeg"/><Relationship Id="rId5" Type="http://schemas.openxmlformats.org/officeDocument/2006/relationships/image" Target="../media/image6.jpeg"/><Relationship Id="rId15" Type="http://schemas.openxmlformats.org/officeDocument/2006/relationships/image" Target="../media/image16.jpeg"/><Relationship Id="rId23" Type="http://schemas.openxmlformats.org/officeDocument/2006/relationships/image" Target="../media/image24.jpeg"/><Relationship Id="rId28" Type="http://schemas.openxmlformats.org/officeDocument/2006/relationships/image" Target="../media/image29.jpeg"/><Relationship Id="rId10" Type="http://schemas.openxmlformats.org/officeDocument/2006/relationships/image" Target="../media/image11.jpeg"/><Relationship Id="rId19" Type="http://schemas.openxmlformats.org/officeDocument/2006/relationships/image" Target="../media/image20.jpeg"/><Relationship Id="rId31" Type="http://schemas.openxmlformats.org/officeDocument/2006/relationships/image" Target="../media/image32.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 Id="rId22" Type="http://schemas.openxmlformats.org/officeDocument/2006/relationships/image" Target="../media/image23.jpeg"/><Relationship Id="rId27" Type="http://schemas.openxmlformats.org/officeDocument/2006/relationships/image" Target="../media/image28.png"/><Relationship Id="rId30" Type="http://schemas.openxmlformats.org/officeDocument/2006/relationships/image" Target="../media/image31.gif"/></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7.xml"/><Relationship Id="rId1" Type="http://schemas.openxmlformats.org/officeDocument/2006/relationships/slideLayout" Target="../slideLayouts/slideLayout4.xml"/><Relationship Id="rId5" Type="http://schemas.openxmlformats.org/officeDocument/2006/relationships/image" Target="../media/image248.png"/><Relationship Id="rId4" Type="http://schemas.openxmlformats.org/officeDocument/2006/relationships/image" Target="../media/image247.png"/></Relationships>
</file>

<file path=ppt/slides/_rels/slide2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0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0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hyperlink" Target="http://compmusic.upf.edu/bopp-dataset" TargetMode="External"/><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62.png"/></Relationships>
</file>

<file path=ppt/slides/_rels/slide22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23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23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audio" Target="file:///E:\UPFWork\PhD\Thesis\defense\audio\dli_1_dha-ge-ta-ta_eg2.mp3" TargetMode="External"/><Relationship Id="rId2" Type="http://schemas.openxmlformats.org/officeDocument/2006/relationships/audio" Target="file:///E:\UPFWork\PhD\Thesis\defense\audio\dli_1_dha-ge-ta-ta_eg1.mp3" TargetMode="External"/><Relationship Id="rId1" Type="http://schemas.openxmlformats.org/officeDocument/2006/relationships/audio" Target="file:///E:\UPFWork\PhD\Thesis\defense\audio\dli_1_composition.mp3" TargetMode="External"/><Relationship Id="rId6" Type="http://schemas.openxmlformats.org/officeDocument/2006/relationships/image" Target="../media/image56.png"/><Relationship Id="rId5" Type="http://schemas.openxmlformats.org/officeDocument/2006/relationships/image" Target="../media/image268.png"/><Relationship Id="rId4"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5.xml"/><Relationship Id="rId1" Type="http://schemas.openxmlformats.org/officeDocument/2006/relationships/slideLayout" Target="../slideLayouts/slideLayout4.xml"/><Relationship Id="rId5" Type="http://schemas.openxmlformats.org/officeDocument/2006/relationships/image" Target="../media/image272.png"/><Relationship Id="rId4" Type="http://schemas.openxmlformats.org/officeDocument/2006/relationships/image" Target="../media/image271.png"/></Relationships>
</file>

<file path=ppt/slides/_rels/slide2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hyperlink" Target="http://dunya.compmusic.upf.edu/" TargetMode="External"/></Relationships>
</file>

<file path=ppt/slides/_rels/slide24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hyperlink" Target="http://musicmuni.com/" TargetMode="Externa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hyperlink" Target="http://compmusic.upf.edu/phd-thesis-ajay" TargetMode="External"/><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25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96.xml"/><Relationship Id="rId1" Type="http://schemas.openxmlformats.org/officeDocument/2006/relationships/slideLayout" Target="../slideLayouts/slideLayout2.xml"/><Relationship Id="rId5" Type="http://schemas.openxmlformats.org/officeDocument/2006/relationships/hyperlink" Target="http://dunya.compmusic.upf.edu/ajay-thesis/examplesPage.htm" TargetMode="External"/><Relationship Id="rId4" Type="http://schemas.openxmlformats.org/officeDocument/2006/relationships/image" Target="../media/image277.png"/></Relationships>
</file>

<file path=ppt/slides/_rels/slide25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97.xml"/><Relationship Id="rId1" Type="http://schemas.openxmlformats.org/officeDocument/2006/relationships/slideLayout" Target="../slideLayouts/slideLayout2.xml"/><Relationship Id="rId4" Type="http://schemas.openxmlformats.org/officeDocument/2006/relationships/hyperlink" Target="http://dunya.compmusic.upf.edu/ajay-thesis/tablaExamples.htm" TargetMode="Externa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99.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ideo" Target="file:///C:\Users\Ajay.ejwt\Dropbox\MuSTeR%20Tutorials\RhythmTalk\KChapu_sama_13012_1-04_Jaya_Jaya.mp4" TargetMode="External"/><Relationship Id="rId6" Type="http://schemas.openxmlformats.org/officeDocument/2006/relationships/image" Target="../media/image280.png"/><Relationship Id="rId11" Type="http://schemas.openxmlformats.org/officeDocument/2006/relationships/image" Target="../media/image281.png"/><Relationship Id="rId5" Type="http://schemas.openxmlformats.org/officeDocument/2006/relationships/image" Target="../media/image251.png"/><Relationship Id="rId10" Type="http://schemas.openxmlformats.org/officeDocument/2006/relationships/image" Target="../media/image159.png"/><Relationship Id="rId4" Type="http://schemas.openxmlformats.org/officeDocument/2006/relationships/image" Target="../media/image279.png"/><Relationship Id="rId9" Type="http://schemas.openxmlformats.org/officeDocument/2006/relationships/image" Target="../media/image84.png"/></Relationships>
</file>

<file path=ppt/slides/_rels/slide25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hyperlink" Target="http://compmusic.upf.edu/phd-thesis-aja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0.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file:///E:\UPFWork\PhD\Thesis\defense\audio\11001_c2feaa_3_Sankari_Inf-AMPFo.mp3" TargetMode="External"/><Relationship Id="rId1" Type="http://schemas.openxmlformats.org/officeDocument/2006/relationships/audio" Target="file:///E:\UPFWork\PhD\Thesis\defense\audio\11001_c2feaa_3_Sankari_gt.mp3" TargetMode="External"/><Relationship Id="rId6" Type="http://schemas.openxmlformats.org/officeDocument/2006/relationships/image" Target="../media/image54.jpeg"/><Relationship Id="rId5" Type="http://schemas.openxmlformats.org/officeDocument/2006/relationships/hyperlink" Target="http://musicbrainz.org/recording/fe63aa10-bfa0-4dc6-9845-e57811c2feaa" TargetMode="External"/><Relationship Id="rId4" Type="http://schemas.openxmlformats.org/officeDocument/2006/relationships/notesSlide" Target="../notesSlides/notesSlide201.xml"/><Relationship Id="rId9" Type="http://schemas.openxmlformats.org/officeDocument/2006/relationships/image" Target="../media/image284.png"/></Relationships>
</file>

<file path=ppt/slides/_rels/slide261.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audio" Target="file:///E:\UPFWork\PhD\Thesis\defense\audio\20005_da7ab0_1_05_Raga_tsInfTrack-AMPFs.mp3" TargetMode="External"/><Relationship Id="rId7" Type="http://schemas.openxmlformats.org/officeDocument/2006/relationships/image" Target="../media/image285.png"/><Relationship Id="rId2" Type="http://schemas.openxmlformats.org/officeDocument/2006/relationships/audio" Target="file:///E:\UPFWork\PhD\Thesis\defense\audio\20005_da7ab0_1_05_Raga_Track-AMPFo.mp3" TargetMode="External"/><Relationship Id="rId1" Type="http://schemas.openxmlformats.org/officeDocument/2006/relationships/audio" Target="file:///E:\UPFWork\PhD\Thesis\defense\audio\20005_da7ab0_1_05_Raga_gt.mp3" TargetMode="External"/><Relationship Id="rId6" Type="http://schemas.openxmlformats.org/officeDocument/2006/relationships/hyperlink" Target="https://musicbrainz.org/recording/0b29d7fc-9499-4e4f-87a1-869ec8da7ab0" TargetMode="External"/><Relationship Id="rId11" Type="http://schemas.openxmlformats.org/officeDocument/2006/relationships/image" Target="../media/image288.png"/><Relationship Id="rId5" Type="http://schemas.openxmlformats.org/officeDocument/2006/relationships/notesSlide" Target="../notesSlides/notesSlide202.xml"/><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287.jpe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audio" Target="file:///E:\UPFWork\PhD\Thesis\defense\audio\01_11001_3_Sankari_Neeve_beats_clip.mp3" TargetMode="Externa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hyperlink" Target="http://musicbrainz.org/recording/fe63aa10-bfa0-4dc6-9845-e57811c2feaa"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usicboxnews.files.wordpress.com/2011/09/darbar-festival-20081.jp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audio" Target="file:///E:\UPFWork\PhD\Thesis\defense\audio\06_21006_clip.mp3" TargetMode="Externa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hyperlink" Target="https://musicbrainz.org/recording/def59da7-8d7b-4047-b16c-eeee65482e87"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audio" Target="file:///E:\UPFWork\PhD\Thesis\defense\audio\Ektaal.mp3" TargetMode="External"/><Relationship Id="rId5" Type="http://schemas.openxmlformats.org/officeDocument/2006/relationships/image" Target="../media/image56.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upload.wikimedia.org/wikipedia/commons/6/61/BeijingOperaProduction.jpg" TargetMode="External"/><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gif"/><Relationship Id="rId5" Type="http://schemas.openxmlformats.org/officeDocument/2006/relationships/image" Target="../media/image73.gif"/><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compmusic.upf.edu/" TargetMode="External"/><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compmusic.upf.edu/bo-perc-dataset" TargetMode="Externa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5.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95.jpeg"/><Relationship Id="rId11" Type="http://schemas.openxmlformats.org/officeDocument/2006/relationships/image" Target="../media/image100.jpeg"/><Relationship Id="rId5" Type="http://schemas.openxmlformats.org/officeDocument/2006/relationships/image" Target="../media/image94.png"/><Relationship Id="rId10" Type="http://schemas.openxmlformats.org/officeDocument/2006/relationships/image" Target="../media/image99.jpeg"/><Relationship Id="rId4" Type="http://schemas.openxmlformats.org/officeDocument/2006/relationships/image" Target="../media/image93.png"/><Relationship Id="rId9" Type="http://schemas.openxmlformats.org/officeDocument/2006/relationships/image" Target="../media/image98.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4.png"/><Relationship Id="rId7"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jpeg"/><Relationship Id="rId7"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112.png"/></Relationships>
</file>

<file path=ppt/slides/_rels/slide76.xml.rels><?xml version="1.0" encoding="UTF-8" standalone="yes"?>
<Relationships xmlns="http://schemas.openxmlformats.org/package/2006/relationships"><Relationship Id="rId3" Type="http://schemas.openxmlformats.org/officeDocument/2006/relationships/hyperlink" Target="http://en.wikipedia.org/wiki/Category:Hindustani_music" TargetMode="Externa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compmusic.upf.edu/carnatic-rhythm-dataset" TargetMode="Externa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compmusic.upf.edu/hindustani-rhythm-dataset" TargetMode="External"/><Relationship Id="rId4" Type="http://schemas.openxmlformats.org/officeDocument/2006/relationships/image" Target="../media/image129.png"/></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09600" y="533400"/>
            <a:ext cx="7772400" cy="1470025"/>
          </a:xfrm>
        </p:spPr>
        <p:txBody>
          <a:bodyPr>
            <a:noAutofit/>
          </a:bodyPr>
          <a:lstStyle/>
          <a:p>
            <a:r>
              <a:rPr lang="en-US" sz="3200" b="0" dirty="0" smtClean="0"/>
              <a:t>A Data-driven Bayesian Approach to </a:t>
            </a:r>
            <a:br>
              <a:rPr lang="en-US" sz="3200" b="0" dirty="0" smtClean="0"/>
            </a:br>
            <a:r>
              <a:rPr lang="en-US" sz="3200" b="0" dirty="0" smtClean="0"/>
              <a:t>Automatic Rhythm Analysis of </a:t>
            </a:r>
            <a:br>
              <a:rPr lang="en-US" sz="3200" b="0" dirty="0" smtClean="0"/>
            </a:br>
            <a:r>
              <a:rPr lang="en-US" sz="3200" b="0" dirty="0" smtClean="0"/>
              <a:t>Indian Art Music</a:t>
            </a:r>
            <a:endParaRPr lang="en-US" sz="3200" b="0" dirty="0"/>
          </a:p>
        </p:txBody>
      </p:sp>
      <p:sp>
        <p:nvSpPr>
          <p:cNvPr id="5" name="Subtitle 4"/>
          <p:cNvSpPr>
            <a:spLocks noGrp="1"/>
          </p:cNvSpPr>
          <p:nvPr>
            <p:ph type="subTitle" idx="1"/>
          </p:nvPr>
        </p:nvSpPr>
        <p:spPr>
          <a:xfrm>
            <a:off x="1371600" y="2209800"/>
            <a:ext cx="6400800" cy="1752600"/>
          </a:xfrm>
        </p:spPr>
        <p:txBody>
          <a:bodyPr>
            <a:noAutofit/>
          </a:bodyPr>
          <a:lstStyle/>
          <a:p>
            <a:r>
              <a:rPr lang="en-US" sz="2000" dirty="0" smtClean="0"/>
              <a:t>17 Nov 2016, PhD defense</a:t>
            </a:r>
          </a:p>
          <a:p>
            <a:endParaRPr lang="en-US" sz="2000" dirty="0" smtClean="0"/>
          </a:p>
          <a:p>
            <a:r>
              <a:rPr lang="en-US" sz="2200" dirty="0" smtClean="0"/>
              <a:t>Ajay </a:t>
            </a:r>
            <a:r>
              <a:rPr lang="en-US" sz="2200" dirty="0" err="1" smtClean="0"/>
              <a:t>Srinivasamurthy</a:t>
            </a:r>
            <a:endParaRPr lang="en-US" sz="2200" dirty="0" smtClean="0"/>
          </a:p>
          <a:p>
            <a:r>
              <a:rPr lang="en-US" sz="1800" dirty="0" smtClean="0"/>
              <a:t>Dept. of Information and Communication Technologies</a:t>
            </a:r>
          </a:p>
          <a:p>
            <a:r>
              <a:rPr lang="en-US" sz="1800" dirty="0" err="1" smtClean="0"/>
              <a:t>Universitat</a:t>
            </a:r>
            <a:r>
              <a:rPr lang="en-US" sz="1800" dirty="0" smtClean="0"/>
              <a:t> </a:t>
            </a:r>
            <a:r>
              <a:rPr lang="en-US" sz="1800" dirty="0" err="1" smtClean="0"/>
              <a:t>Pompeu</a:t>
            </a:r>
            <a:r>
              <a:rPr lang="en-US" sz="1800" dirty="0" smtClean="0"/>
              <a:t> </a:t>
            </a:r>
            <a:r>
              <a:rPr lang="en-US" sz="1800" dirty="0" err="1" smtClean="0"/>
              <a:t>Fabra</a:t>
            </a:r>
            <a:endParaRPr lang="en-US" sz="1800" dirty="0" smtClean="0"/>
          </a:p>
        </p:txBody>
      </p:sp>
      <p:sp>
        <p:nvSpPr>
          <p:cNvPr id="6" name="TextBox 5"/>
          <p:cNvSpPr txBox="1"/>
          <p:nvPr/>
        </p:nvSpPr>
        <p:spPr>
          <a:xfrm>
            <a:off x="762000" y="4191000"/>
            <a:ext cx="7924800" cy="1200329"/>
          </a:xfrm>
          <a:prstGeom prst="rect">
            <a:avLst/>
          </a:prstGeom>
          <a:noFill/>
        </p:spPr>
        <p:txBody>
          <a:bodyPr wrap="square" rtlCol="0">
            <a:spAutoFit/>
          </a:bodyPr>
          <a:lstStyle/>
          <a:p>
            <a:r>
              <a:rPr lang="en-US" b="1" dirty="0" smtClean="0">
                <a:solidFill>
                  <a:schemeClr val="tx1">
                    <a:lumMod val="75000"/>
                    <a:lumOff val="25000"/>
                  </a:schemeClr>
                </a:solidFill>
              </a:rPr>
              <a:t>Thesis Supervisor 				Thesis Committee: </a:t>
            </a:r>
          </a:p>
          <a:p>
            <a:r>
              <a:rPr lang="en-US" dirty="0" smtClean="0">
                <a:solidFill>
                  <a:schemeClr val="tx1">
                    <a:lumMod val="75000"/>
                    <a:lumOff val="25000"/>
                  </a:schemeClr>
                </a:solidFill>
                <a:latin typeface="Calibri Light" pitchFamily="34" charset="0"/>
              </a:rPr>
              <a:t>Dr. Xavier Serra				Dr. Simon Dixon (QMUL)</a:t>
            </a:r>
          </a:p>
          <a:p>
            <a:r>
              <a:rPr lang="en-US" sz="1600" dirty="0" smtClean="0">
                <a:solidFill>
                  <a:schemeClr val="tx1">
                    <a:lumMod val="75000"/>
                    <a:lumOff val="25000"/>
                  </a:schemeClr>
                </a:solidFill>
                <a:latin typeface="Calibri Light" pitchFamily="34" charset="0"/>
              </a:rPr>
              <a:t>Music Technology Group</a:t>
            </a:r>
            <a:r>
              <a:rPr lang="en-US" dirty="0" smtClean="0">
                <a:solidFill>
                  <a:schemeClr val="tx1">
                    <a:lumMod val="75000"/>
                    <a:lumOff val="25000"/>
                  </a:schemeClr>
                </a:solidFill>
                <a:latin typeface="Calibri Light" pitchFamily="34" charset="0"/>
              </a:rPr>
              <a:t>			Dr. </a:t>
            </a:r>
            <a:r>
              <a:rPr lang="en-US" dirty="0" err="1" smtClean="0">
                <a:solidFill>
                  <a:schemeClr val="tx1">
                    <a:lumMod val="75000"/>
                    <a:lumOff val="25000"/>
                  </a:schemeClr>
                </a:solidFill>
                <a:latin typeface="Calibri Light" pitchFamily="34" charset="0"/>
              </a:rPr>
              <a:t>Geoffroy</a:t>
            </a:r>
            <a:r>
              <a:rPr lang="en-US" dirty="0" smtClean="0">
                <a:solidFill>
                  <a:schemeClr val="tx1">
                    <a:lumMod val="75000"/>
                    <a:lumOff val="25000"/>
                  </a:schemeClr>
                </a:solidFill>
                <a:latin typeface="Calibri Light" pitchFamily="34" charset="0"/>
              </a:rPr>
              <a:t> </a:t>
            </a:r>
            <a:r>
              <a:rPr lang="en-US" dirty="0" err="1" smtClean="0">
                <a:solidFill>
                  <a:schemeClr val="tx1">
                    <a:lumMod val="75000"/>
                    <a:lumOff val="25000"/>
                  </a:schemeClr>
                </a:solidFill>
                <a:latin typeface="Calibri Light" pitchFamily="34" charset="0"/>
              </a:rPr>
              <a:t>Peeters</a:t>
            </a:r>
            <a:r>
              <a:rPr lang="en-US" dirty="0" smtClean="0">
                <a:solidFill>
                  <a:schemeClr val="tx1">
                    <a:lumMod val="75000"/>
                    <a:lumOff val="25000"/>
                  </a:schemeClr>
                </a:solidFill>
                <a:latin typeface="Calibri Light" pitchFamily="34" charset="0"/>
              </a:rPr>
              <a:t> (IRCAM)</a:t>
            </a:r>
          </a:p>
          <a:p>
            <a:r>
              <a:rPr lang="en-US" sz="1600" dirty="0" err="1" smtClean="0">
                <a:solidFill>
                  <a:schemeClr val="tx1">
                    <a:lumMod val="75000"/>
                    <a:lumOff val="25000"/>
                  </a:schemeClr>
                </a:solidFill>
                <a:latin typeface="Calibri Light" pitchFamily="34" charset="0"/>
              </a:rPr>
              <a:t>Universitat</a:t>
            </a:r>
            <a:r>
              <a:rPr lang="en-US" sz="1600" dirty="0" smtClean="0">
                <a:solidFill>
                  <a:schemeClr val="tx1">
                    <a:lumMod val="75000"/>
                    <a:lumOff val="25000"/>
                  </a:schemeClr>
                </a:solidFill>
                <a:latin typeface="Calibri Light" pitchFamily="34" charset="0"/>
              </a:rPr>
              <a:t> </a:t>
            </a:r>
            <a:r>
              <a:rPr lang="en-US" sz="1600" dirty="0" err="1" smtClean="0">
                <a:solidFill>
                  <a:schemeClr val="tx1">
                    <a:lumMod val="75000"/>
                    <a:lumOff val="25000"/>
                  </a:schemeClr>
                </a:solidFill>
                <a:latin typeface="Calibri Light" pitchFamily="34" charset="0"/>
              </a:rPr>
              <a:t>Pompeu</a:t>
            </a:r>
            <a:r>
              <a:rPr lang="en-US" sz="1600" dirty="0" smtClean="0">
                <a:solidFill>
                  <a:schemeClr val="tx1">
                    <a:lumMod val="75000"/>
                    <a:lumOff val="25000"/>
                  </a:schemeClr>
                </a:solidFill>
                <a:latin typeface="Calibri Light" pitchFamily="34" charset="0"/>
              </a:rPr>
              <a:t> </a:t>
            </a:r>
            <a:r>
              <a:rPr lang="en-US" sz="1600" dirty="0" err="1" smtClean="0">
                <a:solidFill>
                  <a:schemeClr val="tx1">
                    <a:lumMod val="75000"/>
                    <a:lumOff val="25000"/>
                  </a:schemeClr>
                </a:solidFill>
                <a:latin typeface="Calibri Light" pitchFamily="34" charset="0"/>
              </a:rPr>
              <a:t>Fabra</a:t>
            </a:r>
            <a:r>
              <a:rPr lang="en-US" dirty="0" smtClean="0">
                <a:solidFill>
                  <a:schemeClr val="tx1">
                    <a:lumMod val="75000"/>
                    <a:lumOff val="25000"/>
                  </a:schemeClr>
                </a:solidFill>
                <a:latin typeface="Calibri Light" pitchFamily="34" charset="0"/>
              </a:rPr>
              <a:t>			Dr. Juan Pablo Bello (NYU)</a:t>
            </a:r>
            <a:endParaRPr lang="en-US" dirty="0">
              <a:solidFill>
                <a:schemeClr val="tx1">
                  <a:lumMod val="75000"/>
                  <a:lumOff val="25000"/>
                </a:schemeClr>
              </a:solidFill>
              <a:latin typeface="Calibri Light"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Culture-aware and data-driven . . .</a:t>
            </a:r>
            <a:endParaRPr lang="en-US" dirty="0"/>
          </a:p>
        </p:txBody>
      </p:sp>
      <p:sp>
        <p:nvSpPr>
          <p:cNvPr id="3" name="Content Placeholder 2"/>
          <p:cNvSpPr>
            <a:spLocks noGrp="1"/>
          </p:cNvSpPr>
          <p:nvPr>
            <p:ph idx="1"/>
          </p:nvPr>
        </p:nvSpPr>
        <p:spPr/>
        <p:txBody>
          <a:bodyPr>
            <a:normAutofit/>
          </a:bodyPr>
          <a:lstStyle/>
          <a:p>
            <a:r>
              <a:rPr lang="en-US" dirty="0" smtClean="0"/>
              <a:t>Culture-aware</a:t>
            </a:r>
          </a:p>
          <a:p>
            <a:pPr lvl="1"/>
            <a:r>
              <a:rPr lang="en-US" dirty="0" smtClean="0"/>
              <a:t>Work within </a:t>
            </a:r>
            <a:r>
              <a:rPr lang="en-US" dirty="0" err="1" smtClean="0"/>
              <a:t>CompMusic</a:t>
            </a:r>
            <a:r>
              <a:rPr lang="en-US" dirty="0" smtClean="0"/>
              <a:t> and its community</a:t>
            </a:r>
          </a:p>
          <a:p>
            <a:pPr lvl="1"/>
            <a:r>
              <a:rPr lang="en-US" dirty="0" smtClean="0"/>
              <a:t>Bring music knowledge into methods </a:t>
            </a:r>
          </a:p>
          <a:p>
            <a:pPr lvl="1"/>
            <a:r>
              <a:rPr lang="en-US" dirty="0" smtClean="0"/>
              <a:t>Musical concepts to engineering formulations</a:t>
            </a:r>
          </a:p>
          <a:p>
            <a:r>
              <a:rPr lang="en-US" dirty="0" smtClean="0"/>
              <a:t>Data-driven engineering approaches</a:t>
            </a:r>
          </a:p>
          <a:p>
            <a:pPr lvl="1"/>
            <a:r>
              <a:rPr lang="en-US" dirty="0" smtClean="0"/>
              <a:t>Emphasis on </a:t>
            </a:r>
            <a:r>
              <a:rPr lang="en-US" b="1" dirty="0" smtClean="0"/>
              <a:t>data and methods</a:t>
            </a:r>
          </a:p>
        </p:txBody>
      </p:sp>
      <p:sp>
        <p:nvSpPr>
          <p:cNvPr id="4" name="TextBox 3"/>
          <p:cNvSpPr txBox="1"/>
          <p:nvPr/>
        </p:nvSpPr>
        <p:spPr>
          <a:xfrm>
            <a:off x="381000" y="5634335"/>
            <a:ext cx="8229600" cy="923330"/>
          </a:xfrm>
          <a:prstGeom prst="rect">
            <a:avLst/>
          </a:prstGeom>
          <a:noFill/>
        </p:spPr>
        <p:txBody>
          <a:bodyPr wrap="square" rtlCol="0">
            <a:spAutoFit/>
          </a:bodyPr>
          <a:lstStyle/>
          <a:p>
            <a:r>
              <a:rPr lang="en-US" b="1" dirty="0" smtClean="0">
                <a:solidFill>
                  <a:srgbClr val="FF0000"/>
                </a:solidFill>
                <a:latin typeface="Calibri Light" pitchFamily="34" charset="0"/>
              </a:rPr>
              <a:t>Culture-aware and data-driven</a:t>
            </a:r>
            <a:r>
              <a:rPr lang="en-US" dirty="0" smtClean="0">
                <a:latin typeface="Calibri Light" pitchFamily="34" charset="0"/>
              </a:rPr>
              <a:t> signal processing and machine learning approaches </a:t>
            </a:r>
          </a:p>
          <a:p>
            <a:r>
              <a:rPr lang="en-US" dirty="0" smtClean="0">
                <a:latin typeface="Calibri Light" pitchFamily="34" charset="0"/>
              </a:rPr>
              <a:t>for automatic analysis, description and discovery of rhythmic structures and patterns in audio music collections of Indian art music</a:t>
            </a:r>
            <a:endParaRPr lang="en-US" dirty="0">
              <a:latin typeface="Calibri Light" pitchFamily="34" charset="0"/>
            </a:endParaRPr>
          </a:p>
        </p:txBody>
      </p:sp>
      <p:sp>
        <p:nvSpPr>
          <p:cNvPr id="5" name="TextBox 4"/>
          <p:cNvSpPr txBox="1"/>
          <p:nvPr/>
        </p:nvSpPr>
        <p:spPr>
          <a:xfrm>
            <a:off x="8217029"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HMR</a:t>
            </a:r>
            <a:r>
              <a:rPr lang="en-US" baseline="-25000" dirty="0" smtClean="0"/>
              <a:t>l</a:t>
            </a:r>
            <a:r>
              <a:rPr lang="en-US" dirty="0" smtClean="0"/>
              <a:t> tempo distribution – IBI</a:t>
            </a:r>
            <a:endParaRPr lang="en-US" dirty="0"/>
          </a:p>
        </p:txBody>
      </p:sp>
      <p:sp>
        <p:nvSpPr>
          <p:cNvPr id="3" name="Content Placeholder 2"/>
          <p:cNvSpPr>
            <a:spLocks noGrp="1"/>
          </p:cNvSpPr>
          <p:nvPr>
            <p:ph idx="1"/>
          </p:nvPr>
        </p:nvSpPr>
        <p:spPr>
          <a:xfrm>
            <a:off x="381000" y="1371600"/>
            <a:ext cx="8229600" cy="4876800"/>
          </a:xfrm>
        </p:spPr>
        <p:txBody>
          <a:bodyPr/>
          <a:lstStyle/>
          <a:p>
            <a:endParaRPr lang="en-US"/>
          </a:p>
        </p:txBody>
      </p:sp>
      <p:pic>
        <p:nvPicPr>
          <p:cNvPr id="19458" name="Picture 2"/>
          <p:cNvPicPr>
            <a:picLocks noChangeAspect="1" noChangeArrowheads="1"/>
          </p:cNvPicPr>
          <p:nvPr/>
        </p:nvPicPr>
        <p:blipFill>
          <a:blip r:embed="rId3" cstate="print"/>
          <a:srcRect/>
          <a:stretch>
            <a:fillRect/>
          </a:stretch>
        </p:blipFill>
        <p:spPr bwMode="auto">
          <a:xfrm>
            <a:off x="352425" y="1295400"/>
            <a:ext cx="4219575" cy="4953000"/>
          </a:xfrm>
          <a:prstGeom prst="rect">
            <a:avLst/>
          </a:prstGeom>
          <a:noFill/>
          <a:ln w="9525">
            <a:noFill/>
            <a:miter lim="800000"/>
            <a:headEnd/>
            <a:tailEnd/>
          </a:ln>
        </p:spPr>
      </p:pic>
      <p:pic>
        <p:nvPicPr>
          <p:cNvPr id="19459" name="Picture 3"/>
          <p:cNvPicPr>
            <a:picLocks noChangeAspect="1" noChangeArrowheads="1"/>
          </p:cNvPicPr>
          <p:nvPr/>
        </p:nvPicPr>
        <p:blipFill>
          <a:blip r:embed="rId4" cstate="print"/>
          <a:srcRect/>
          <a:stretch>
            <a:fillRect/>
          </a:stretch>
        </p:blipFill>
        <p:spPr bwMode="auto">
          <a:xfrm>
            <a:off x="4657725" y="1314450"/>
            <a:ext cx="4333875" cy="4857750"/>
          </a:xfrm>
          <a:prstGeom prst="rect">
            <a:avLst/>
          </a:prstGeom>
          <a:noFill/>
          <a:ln w="9525">
            <a:solidFill>
              <a:srgbClr val="E72825"/>
            </a:solid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HMR</a:t>
            </a:r>
            <a:r>
              <a:rPr lang="en-US" baseline="-25000" dirty="0" smtClean="0"/>
              <a:t>s</a:t>
            </a:r>
            <a:r>
              <a:rPr lang="en-US" dirty="0" smtClean="0"/>
              <a:t> tempo distribution – ISI </a:t>
            </a:r>
            <a:endParaRPr lang="en-US" dirty="0"/>
          </a:p>
        </p:txBody>
      </p:sp>
      <p:sp>
        <p:nvSpPr>
          <p:cNvPr id="3" name="Content Placeholder 2"/>
          <p:cNvSpPr>
            <a:spLocks noGrp="1"/>
          </p:cNvSpPr>
          <p:nvPr>
            <p:ph idx="1"/>
          </p:nvPr>
        </p:nvSpPr>
        <p:spPr>
          <a:xfrm>
            <a:off x="381000" y="1295400"/>
            <a:ext cx="8229600" cy="4876800"/>
          </a:xfrm>
        </p:spPr>
        <p:txBody>
          <a:bodyPr/>
          <a:lstStyle/>
          <a:p>
            <a:endParaRPr lang="en-US"/>
          </a:p>
        </p:txBody>
      </p:sp>
      <p:pic>
        <p:nvPicPr>
          <p:cNvPr id="21506" name="Picture 2"/>
          <p:cNvPicPr>
            <a:picLocks noChangeAspect="1" noChangeArrowheads="1"/>
          </p:cNvPicPr>
          <p:nvPr/>
        </p:nvPicPr>
        <p:blipFill>
          <a:blip r:embed="rId3" cstate="print"/>
          <a:srcRect/>
          <a:stretch>
            <a:fillRect/>
          </a:stretch>
        </p:blipFill>
        <p:spPr bwMode="auto">
          <a:xfrm>
            <a:off x="342900" y="1228725"/>
            <a:ext cx="4229100" cy="5048250"/>
          </a:xfrm>
          <a:prstGeom prst="rect">
            <a:avLst/>
          </a:prstGeom>
          <a:noFill/>
          <a:ln w="9525">
            <a:solidFill>
              <a:srgbClr val="E72825"/>
            </a:solid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4610100" y="1219200"/>
            <a:ext cx="4152900" cy="4829175"/>
          </a:xfrm>
          <a:prstGeom prst="rect">
            <a:avLst/>
          </a:prstGeom>
          <a:noFill/>
          <a:ln w="9525">
            <a:noFill/>
            <a:miter lim="800000"/>
            <a:headEnd/>
            <a:tailEnd/>
          </a:ln>
        </p:spPr>
      </p:pic>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HMR</a:t>
            </a:r>
            <a:r>
              <a:rPr lang="en-US" baseline="-25000" dirty="0" smtClean="0"/>
              <a:t>s</a:t>
            </a:r>
            <a:r>
              <a:rPr lang="en-US" dirty="0" smtClean="0"/>
              <a:t> tempo distribution – ISI </a:t>
            </a:r>
            <a:endParaRPr lang="en-US" dirty="0"/>
          </a:p>
        </p:txBody>
      </p:sp>
      <p:sp>
        <p:nvSpPr>
          <p:cNvPr id="3" name="Content Placeholder 2"/>
          <p:cNvSpPr>
            <a:spLocks noGrp="1"/>
          </p:cNvSpPr>
          <p:nvPr>
            <p:ph idx="1"/>
          </p:nvPr>
        </p:nvSpPr>
        <p:spPr>
          <a:xfrm>
            <a:off x="381000" y="1295400"/>
            <a:ext cx="8229600" cy="4876800"/>
          </a:xfrm>
        </p:spPr>
        <p:txBody>
          <a:bodyPr/>
          <a:lstStyle/>
          <a:p>
            <a:endParaRPr lang="en-US"/>
          </a:p>
        </p:txBody>
      </p:sp>
      <p:pic>
        <p:nvPicPr>
          <p:cNvPr id="21506" name="Picture 2"/>
          <p:cNvPicPr>
            <a:picLocks noChangeAspect="1" noChangeArrowheads="1"/>
          </p:cNvPicPr>
          <p:nvPr/>
        </p:nvPicPr>
        <p:blipFill>
          <a:blip r:embed="rId2" cstate="print"/>
          <a:srcRect/>
          <a:stretch>
            <a:fillRect/>
          </a:stretch>
        </p:blipFill>
        <p:spPr bwMode="auto">
          <a:xfrm>
            <a:off x="342900" y="1228725"/>
            <a:ext cx="4229100" cy="5048250"/>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4610100" y="1219200"/>
            <a:ext cx="4152900" cy="4829175"/>
          </a:xfrm>
          <a:prstGeom prst="rect">
            <a:avLst/>
          </a:prstGeom>
          <a:noFill/>
          <a:ln w="9525">
            <a:solidFill>
              <a:srgbClr val="E72825"/>
            </a:solidFill>
            <a:miter lim="800000"/>
            <a:headEnd/>
            <a:tailEnd/>
          </a:ln>
        </p:spPr>
      </p:pic>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HMR</a:t>
            </a:r>
            <a:r>
              <a:rPr lang="en-US" baseline="-25000" dirty="0" smtClean="0"/>
              <a:t>s</a:t>
            </a:r>
            <a:r>
              <a:rPr lang="en-US" dirty="0" smtClean="0"/>
              <a:t> tempo distribution – IBI </a:t>
            </a:r>
            <a:endParaRPr lang="en-US" dirty="0"/>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cstate="print"/>
          <a:srcRect/>
          <a:stretch>
            <a:fillRect/>
          </a:stretch>
        </p:blipFill>
        <p:spPr bwMode="auto">
          <a:xfrm>
            <a:off x="371475" y="1249363"/>
            <a:ext cx="4143375" cy="4953000"/>
          </a:xfrm>
          <a:prstGeom prst="rect">
            <a:avLst/>
          </a:prstGeom>
          <a:noFill/>
          <a:ln w="9525">
            <a:solidFill>
              <a:srgbClr val="E72825"/>
            </a:solidFill>
            <a:miter lim="800000"/>
            <a:headEnd/>
            <a:tailEnd/>
          </a:ln>
        </p:spPr>
      </p:pic>
      <p:pic>
        <p:nvPicPr>
          <p:cNvPr id="22533" name="Picture 5"/>
          <p:cNvPicPr>
            <a:picLocks noChangeAspect="1" noChangeArrowheads="1"/>
          </p:cNvPicPr>
          <p:nvPr/>
        </p:nvPicPr>
        <p:blipFill>
          <a:blip r:embed="rId3" cstate="print"/>
          <a:srcRect/>
          <a:stretch>
            <a:fillRect/>
          </a:stretch>
        </p:blipFill>
        <p:spPr bwMode="auto">
          <a:xfrm>
            <a:off x="4562475" y="1219200"/>
            <a:ext cx="4200525" cy="4886325"/>
          </a:xfrm>
          <a:prstGeom prst="rect">
            <a:avLst/>
          </a:prstGeom>
          <a:noFill/>
          <a:ln w="9525">
            <a:no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HMR</a:t>
            </a:r>
            <a:r>
              <a:rPr lang="en-US" baseline="-25000" dirty="0" smtClean="0"/>
              <a:t>s</a:t>
            </a:r>
            <a:r>
              <a:rPr lang="en-US" dirty="0" smtClean="0"/>
              <a:t> tempo distribution – IBI </a:t>
            </a:r>
            <a:endParaRPr lang="en-US" dirty="0"/>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3" cstate="print"/>
          <a:srcRect/>
          <a:stretch>
            <a:fillRect/>
          </a:stretch>
        </p:blipFill>
        <p:spPr bwMode="auto">
          <a:xfrm>
            <a:off x="371475" y="1249363"/>
            <a:ext cx="4143375" cy="4953000"/>
          </a:xfrm>
          <a:prstGeom prst="rect">
            <a:avLst/>
          </a:prstGeom>
          <a:noFill/>
          <a:ln w="9525">
            <a:noFill/>
            <a:miter lim="800000"/>
            <a:headEnd/>
            <a:tailEnd/>
          </a:ln>
        </p:spPr>
      </p:pic>
      <p:pic>
        <p:nvPicPr>
          <p:cNvPr id="22533" name="Picture 5"/>
          <p:cNvPicPr>
            <a:picLocks noChangeAspect="1" noChangeArrowheads="1"/>
          </p:cNvPicPr>
          <p:nvPr/>
        </p:nvPicPr>
        <p:blipFill>
          <a:blip r:embed="rId4" cstate="print"/>
          <a:srcRect/>
          <a:stretch>
            <a:fillRect/>
          </a:stretch>
        </p:blipFill>
        <p:spPr bwMode="auto">
          <a:xfrm>
            <a:off x="4562475" y="1219200"/>
            <a:ext cx="4200525" cy="4886325"/>
          </a:xfrm>
          <a:prstGeom prst="rect">
            <a:avLst/>
          </a:prstGeom>
          <a:noFill/>
          <a:ln w="9525">
            <a:solidFill>
              <a:srgbClr val="E72825"/>
            </a:solid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Intra-cycle tempo variation</a:t>
            </a:r>
            <a:endParaRPr lang="en-US" dirty="0"/>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2" cstate="print"/>
          <a:srcRect/>
          <a:stretch>
            <a:fillRect/>
          </a:stretch>
        </p:blipFill>
        <p:spPr bwMode="auto">
          <a:xfrm>
            <a:off x="76200" y="1143000"/>
            <a:ext cx="4619625" cy="4572000"/>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4610100" y="1152525"/>
            <a:ext cx="4533900" cy="4562475"/>
          </a:xfrm>
          <a:prstGeom prst="rect">
            <a:avLst/>
          </a:prstGeom>
          <a:noFill/>
          <a:ln w="9525">
            <a:noFill/>
            <a:miter lim="800000"/>
            <a:headEnd/>
            <a:tailEnd/>
          </a:ln>
        </p:spPr>
      </p:pic>
      <p:sp>
        <p:nvSpPr>
          <p:cNvPr id="6" name="TextBox 5"/>
          <p:cNvSpPr txBox="1"/>
          <p:nvPr/>
        </p:nvSpPr>
        <p:spPr>
          <a:xfrm>
            <a:off x="1650747" y="5715000"/>
            <a:ext cx="1418593" cy="369332"/>
          </a:xfrm>
          <a:prstGeom prst="rect">
            <a:avLst/>
          </a:prstGeom>
          <a:noFill/>
        </p:spPr>
        <p:txBody>
          <a:bodyPr wrap="none" rtlCol="0">
            <a:spAutoFit/>
          </a:bodyPr>
          <a:lstStyle/>
          <a:p>
            <a:r>
              <a:rPr lang="en-US" dirty="0" smtClean="0">
                <a:latin typeface="Calibri Light" pitchFamily="34" charset="0"/>
              </a:rPr>
              <a:t>HMR</a:t>
            </a:r>
            <a:r>
              <a:rPr lang="en-US" baseline="-25000" dirty="0" smtClean="0">
                <a:latin typeface="Calibri Light" pitchFamily="34" charset="0"/>
              </a:rPr>
              <a:t>l</a:t>
            </a:r>
            <a:r>
              <a:rPr lang="en-US" dirty="0" smtClean="0">
                <a:latin typeface="Calibri Light" pitchFamily="34" charset="0"/>
              </a:rPr>
              <a:t> dataset</a:t>
            </a:r>
            <a:endParaRPr lang="en-US" baseline="-25000" dirty="0">
              <a:latin typeface="Calibri Light" pitchFamily="34" charset="0"/>
            </a:endParaRPr>
          </a:p>
        </p:txBody>
      </p:sp>
      <p:sp>
        <p:nvSpPr>
          <p:cNvPr id="7" name="TextBox 6"/>
          <p:cNvSpPr txBox="1"/>
          <p:nvPr/>
        </p:nvSpPr>
        <p:spPr>
          <a:xfrm>
            <a:off x="6123350" y="5715000"/>
            <a:ext cx="1444242" cy="369332"/>
          </a:xfrm>
          <a:prstGeom prst="rect">
            <a:avLst/>
          </a:prstGeom>
          <a:noFill/>
        </p:spPr>
        <p:txBody>
          <a:bodyPr wrap="none" rtlCol="0">
            <a:spAutoFit/>
          </a:bodyPr>
          <a:lstStyle/>
          <a:p>
            <a:r>
              <a:rPr lang="en-US" dirty="0" smtClean="0">
                <a:latin typeface="Calibri Light" pitchFamily="34" charset="0"/>
              </a:rPr>
              <a:t>HMR</a:t>
            </a:r>
            <a:r>
              <a:rPr lang="en-US" baseline="-25000" dirty="0" smtClean="0">
                <a:latin typeface="Calibri Light" pitchFamily="34" charset="0"/>
              </a:rPr>
              <a:t>s</a:t>
            </a:r>
            <a:r>
              <a:rPr lang="en-US" dirty="0" smtClean="0">
                <a:latin typeface="Calibri Light" pitchFamily="34" charset="0"/>
              </a:rPr>
              <a:t> dataset</a:t>
            </a:r>
            <a:endParaRPr lang="en-US" dirty="0">
              <a:latin typeface="Calibri Light" pitchFamily="34" charset="0"/>
            </a:endParaRPr>
          </a:p>
        </p:txBody>
      </p:sp>
      <p:sp>
        <p:nvSpPr>
          <p:cNvPr id="8" name="TextBox 7"/>
          <p:cNvSpPr txBox="1"/>
          <p:nvPr/>
        </p:nvSpPr>
        <p:spPr>
          <a:xfrm>
            <a:off x="76200" y="6182380"/>
            <a:ext cx="7772400" cy="523220"/>
          </a:xfrm>
          <a:prstGeom prst="rect">
            <a:avLst/>
          </a:prstGeom>
          <a:noFill/>
        </p:spPr>
        <p:txBody>
          <a:bodyPr wrap="square" rtlCol="0">
            <a:spAutoFit/>
          </a:bodyPr>
          <a:lstStyle/>
          <a:p>
            <a:pPr>
              <a:lnSpc>
                <a:spcPct val="100000"/>
              </a:lnSpc>
            </a:pPr>
            <a:r>
              <a:rPr lang="en-US" sz="1400" dirty="0" err="1" smtClean="0">
                <a:solidFill>
                  <a:schemeClr val="tx1">
                    <a:lumMod val="75000"/>
                    <a:lumOff val="25000"/>
                  </a:schemeClr>
                </a:solidFill>
                <a:latin typeface="Calibri Light" pitchFamily="34" charset="0"/>
              </a:rPr>
              <a:t>Srinivasamurthy</a:t>
            </a:r>
            <a:r>
              <a:rPr lang="en-US" sz="1400" dirty="0" smtClean="0">
                <a:solidFill>
                  <a:schemeClr val="tx1">
                    <a:lumMod val="75000"/>
                    <a:lumOff val="25000"/>
                  </a:schemeClr>
                </a:solidFill>
                <a:latin typeface="Calibri Light" pitchFamily="34" charset="0"/>
              </a:rPr>
              <a:t>, A., </a:t>
            </a:r>
            <a:r>
              <a:rPr lang="en-US" sz="1400" dirty="0" err="1" smtClean="0">
                <a:solidFill>
                  <a:schemeClr val="tx1">
                    <a:lumMod val="75000"/>
                    <a:lumOff val="25000"/>
                  </a:schemeClr>
                </a:solidFill>
                <a:latin typeface="Calibri Light" pitchFamily="34" charset="0"/>
              </a:rPr>
              <a:t>Holzapfel</a:t>
            </a:r>
            <a:r>
              <a:rPr lang="en-US" sz="1400" dirty="0" smtClean="0">
                <a:solidFill>
                  <a:schemeClr val="tx1">
                    <a:lumMod val="75000"/>
                    <a:lumOff val="25000"/>
                  </a:schemeClr>
                </a:solidFill>
                <a:latin typeface="Calibri Light" pitchFamily="34" charset="0"/>
              </a:rPr>
              <a:t>, A., </a:t>
            </a:r>
            <a:r>
              <a:rPr lang="en-US" sz="1400" dirty="0" err="1" smtClean="0">
                <a:solidFill>
                  <a:schemeClr val="tx1">
                    <a:lumMod val="75000"/>
                    <a:lumOff val="25000"/>
                  </a:schemeClr>
                </a:solidFill>
                <a:latin typeface="Calibri Light" pitchFamily="34" charset="0"/>
              </a:rPr>
              <a:t>Ganguli</a:t>
            </a:r>
            <a:r>
              <a:rPr lang="en-US" sz="1400" dirty="0" smtClean="0">
                <a:solidFill>
                  <a:schemeClr val="tx1">
                    <a:lumMod val="75000"/>
                    <a:lumOff val="25000"/>
                  </a:schemeClr>
                </a:solidFill>
                <a:latin typeface="Calibri Light" pitchFamily="34" charset="0"/>
              </a:rPr>
              <a:t>, K. K., &amp; Serra, X. Computational Rhythm analysis of a Hindustani Music Corpus (under preparation)</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Intra-cycle tempo variation</a:t>
            </a:r>
            <a:endParaRPr lang="en-US" dirty="0"/>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2" cstate="print"/>
          <a:srcRect/>
          <a:stretch>
            <a:fillRect/>
          </a:stretch>
        </p:blipFill>
        <p:spPr bwMode="auto">
          <a:xfrm>
            <a:off x="76200" y="1143000"/>
            <a:ext cx="4619625" cy="4572000"/>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4610100" y="1152525"/>
            <a:ext cx="4533900" cy="4562475"/>
          </a:xfrm>
          <a:prstGeom prst="rect">
            <a:avLst/>
          </a:prstGeom>
          <a:noFill/>
          <a:ln w="9525">
            <a:noFill/>
            <a:miter lim="800000"/>
            <a:headEnd/>
            <a:tailEnd/>
          </a:ln>
        </p:spPr>
      </p:pic>
      <p:sp>
        <p:nvSpPr>
          <p:cNvPr id="6" name="TextBox 5"/>
          <p:cNvSpPr txBox="1"/>
          <p:nvPr/>
        </p:nvSpPr>
        <p:spPr>
          <a:xfrm>
            <a:off x="1650747" y="5715000"/>
            <a:ext cx="1418593" cy="369332"/>
          </a:xfrm>
          <a:prstGeom prst="rect">
            <a:avLst/>
          </a:prstGeom>
          <a:noFill/>
        </p:spPr>
        <p:txBody>
          <a:bodyPr wrap="none" rtlCol="0">
            <a:spAutoFit/>
          </a:bodyPr>
          <a:lstStyle/>
          <a:p>
            <a:r>
              <a:rPr lang="en-US" dirty="0" smtClean="0">
                <a:latin typeface="Calibri Light" pitchFamily="34" charset="0"/>
              </a:rPr>
              <a:t>HMR</a:t>
            </a:r>
            <a:r>
              <a:rPr lang="en-US" baseline="-25000" dirty="0" smtClean="0">
                <a:latin typeface="Calibri Light" pitchFamily="34" charset="0"/>
              </a:rPr>
              <a:t>l</a:t>
            </a:r>
            <a:r>
              <a:rPr lang="en-US" dirty="0" smtClean="0">
                <a:latin typeface="Calibri Light" pitchFamily="34" charset="0"/>
              </a:rPr>
              <a:t> dataset</a:t>
            </a:r>
            <a:endParaRPr lang="en-US" baseline="-25000" dirty="0">
              <a:latin typeface="Calibri Light" pitchFamily="34" charset="0"/>
            </a:endParaRPr>
          </a:p>
        </p:txBody>
      </p:sp>
      <p:sp>
        <p:nvSpPr>
          <p:cNvPr id="7" name="TextBox 6"/>
          <p:cNvSpPr txBox="1"/>
          <p:nvPr/>
        </p:nvSpPr>
        <p:spPr>
          <a:xfrm>
            <a:off x="6123350" y="5715000"/>
            <a:ext cx="1444242" cy="369332"/>
          </a:xfrm>
          <a:prstGeom prst="rect">
            <a:avLst/>
          </a:prstGeom>
          <a:noFill/>
        </p:spPr>
        <p:txBody>
          <a:bodyPr wrap="none" rtlCol="0">
            <a:spAutoFit/>
          </a:bodyPr>
          <a:lstStyle/>
          <a:p>
            <a:r>
              <a:rPr lang="en-US" dirty="0" smtClean="0">
                <a:latin typeface="Calibri Light" pitchFamily="34" charset="0"/>
              </a:rPr>
              <a:t>HMR</a:t>
            </a:r>
            <a:r>
              <a:rPr lang="en-US" baseline="-25000" dirty="0" smtClean="0">
                <a:latin typeface="Calibri Light" pitchFamily="34" charset="0"/>
              </a:rPr>
              <a:t>s</a:t>
            </a:r>
            <a:r>
              <a:rPr lang="en-US" dirty="0" smtClean="0">
                <a:latin typeface="Calibri Light" pitchFamily="34" charset="0"/>
              </a:rPr>
              <a:t> dataset</a:t>
            </a:r>
            <a:endParaRPr lang="en-US" dirty="0">
              <a:latin typeface="Calibri Light" pitchFamily="34" charset="0"/>
            </a:endParaRPr>
          </a:p>
        </p:txBody>
      </p:sp>
      <p:sp>
        <p:nvSpPr>
          <p:cNvPr id="8" name="Rectangle 7"/>
          <p:cNvSpPr/>
          <p:nvPr/>
        </p:nvSpPr>
        <p:spPr>
          <a:xfrm>
            <a:off x="304801" y="1143000"/>
            <a:ext cx="381000" cy="34290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76800" y="1143000"/>
            <a:ext cx="381000" cy="34290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200" y="6182380"/>
            <a:ext cx="7772400" cy="523220"/>
          </a:xfrm>
          <a:prstGeom prst="rect">
            <a:avLst/>
          </a:prstGeom>
          <a:noFill/>
        </p:spPr>
        <p:txBody>
          <a:bodyPr wrap="square" rtlCol="0">
            <a:spAutoFit/>
          </a:bodyPr>
          <a:lstStyle/>
          <a:p>
            <a:pPr>
              <a:lnSpc>
                <a:spcPct val="100000"/>
              </a:lnSpc>
            </a:pPr>
            <a:r>
              <a:rPr lang="en-US" sz="1400" dirty="0" err="1" smtClean="0">
                <a:solidFill>
                  <a:schemeClr val="tx1">
                    <a:lumMod val="75000"/>
                    <a:lumOff val="25000"/>
                  </a:schemeClr>
                </a:solidFill>
                <a:latin typeface="Calibri Light" pitchFamily="34" charset="0"/>
              </a:rPr>
              <a:t>Srinivasamurthy</a:t>
            </a:r>
            <a:r>
              <a:rPr lang="en-US" sz="1400" dirty="0" smtClean="0">
                <a:solidFill>
                  <a:schemeClr val="tx1">
                    <a:lumMod val="75000"/>
                    <a:lumOff val="25000"/>
                  </a:schemeClr>
                </a:solidFill>
                <a:latin typeface="Calibri Light" pitchFamily="34" charset="0"/>
              </a:rPr>
              <a:t>, A., </a:t>
            </a:r>
            <a:r>
              <a:rPr lang="en-US" sz="1400" dirty="0" err="1" smtClean="0">
                <a:solidFill>
                  <a:schemeClr val="tx1">
                    <a:lumMod val="75000"/>
                    <a:lumOff val="25000"/>
                  </a:schemeClr>
                </a:solidFill>
                <a:latin typeface="Calibri Light" pitchFamily="34" charset="0"/>
              </a:rPr>
              <a:t>Holzapfel</a:t>
            </a:r>
            <a:r>
              <a:rPr lang="en-US" sz="1400" dirty="0" smtClean="0">
                <a:solidFill>
                  <a:schemeClr val="tx1">
                    <a:lumMod val="75000"/>
                    <a:lumOff val="25000"/>
                  </a:schemeClr>
                </a:solidFill>
                <a:latin typeface="Calibri Light" pitchFamily="34" charset="0"/>
              </a:rPr>
              <a:t>, A., </a:t>
            </a:r>
            <a:r>
              <a:rPr lang="en-US" sz="1400" dirty="0" err="1" smtClean="0">
                <a:solidFill>
                  <a:schemeClr val="tx1">
                    <a:lumMod val="75000"/>
                    <a:lumOff val="25000"/>
                  </a:schemeClr>
                </a:solidFill>
                <a:latin typeface="Calibri Light" pitchFamily="34" charset="0"/>
              </a:rPr>
              <a:t>Ganguli</a:t>
            </a:r>
            <a:r>
              <a:rPr lang="en-US" sz="1400" dirty="0" smtClean="0">
                <a:solidFill>
                  <a:schemeClr val="tx1">
                    <a:lumMod val="75000"/>
                    <a:lumOff val="25000"/>
                  </a:schemeClr>
                </a:solidFill>
                <a:latin typeface="Calibri Light" pitchFamily="34" charset="0"/>
              </a:rPr>
              <a:t>, K. K., &amp; Serra, X. Computational Rhythm analysis of a Hindustani Music Corpus (under preparation)</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Corpus level analysis</a:t>
            </a:r>
            <a:endParaRPr lang="en-US" dirty="0"/>
          </a:p>
        </p:txBody>
      </p:sp>
      <p:sp>
        <p:nvSpPr>
          <p:cNvPr id="3" name="Content Placeholder 2"/>
          <p:cNvSpPr>
            <a:spLocks noGrp="1"/>
          </p:cNvSpPr>
          <p:nvPr>
            <p:ph idx="1"/>
          </p:nvPr>
        </p:nvSpPr>
        <p:spPr/>
        <p:txBody>
          <a:bodyPr/>
          <a:lstStyle/>
          <a:p>
            <a:r>
              <a:rPr lang="en-US" dirty="0" smtClean="0"/>
              <a:t>Tempo range and distribution</a:t>
            </a:r>
          </a:p>
          <a:p>
            <a:r>
              <a:rPr lang="en-US" b="1" dirty="0" smtClean="0"/>
              <a:t>Analysis of cycle length rhythm patterns</a:t>
            </a:r>
          </a:p>
          <a:p>
            <a:r>
              <a:rPr lang="en-US" dirty="0" smtClean="0"/>
              <a:t>Intra-cycle tempo variations</a:t>
            </a:r>
            <a:endParaRPr lang="en-US" dirty="0"/>
          </a:p>
        </p:txBody>
      </p:sp>
      <p:sp>
        <p:nvSpPr>
          <p:cNvPr id="4" name="TextBox 3"/>
          <p:cNvSpPr txBox="1"/>
          <p:nvPr/>
        </p:nvSpPr>
        <p:spPr>
          <a:xfrm>
            <a:off x="76200" y="6096000"/>
            <a:ext cx="7772400" cy="584775"/>
          </a:xfrm>
          <a:prstGeom prst="rect">
            <a:avLst/>
          </a:prstGeom>
          <a:noFill/>
        </p:spPr>
        <p:txBody>
          <a:bodyPr wrap="square" rtlCol="0">
            <a:spAutoFit/>
          </a:bodyPr>
          <a:lstStyle/>
          <a:p>
            <a:pPr>
              <a:lnSpc>
                <a:spcPct val="100000"/>
              </a:lnSpc>
            </a:pPr>
            <a:r>
              <a:rPr lang="en-US" sz="1600" b="1" dirty="0" err="1" smtClean="0">
                <a:latin typeface="Calibri Light" pitchFamily="34" charset="0"/>
              </a:rPr>
              <a:t>Srinivasamurthy</a:t>
            </a:r>
            <a:r>
              <a:rPr lang="en-US" sz="1600" b="1" dirty="0" smtClean="0">
                <a:latin typeface="Calibri Light" pitchFamily="34" charset="0"/>
              </a:rPr>
              <a:t>, A.</a:t>
            </a:r>
            <a:r>
              <a:rPr lang="en-US" sz="1600" dirty="0" smtClean="0">
                <a:latin typeface="Calibri Light" pitchFamily="34" charset="0"/>
              </a:rPr>
              <a:t>, </a:t>
            </a:r>
            <a:r>
              <a:rPr lang="en-US" sz="1600" dirty="0" err="1" smtClean="0">
                <a:latin typeface="Calibri Light" pitchFamily="34" charset="0"/>
              </a:rPr>
              <a:t>Holzapfel</a:t>
            </a:r>
            <a:r>
              <a:rPr lang="en-US" sz="1600" dirty="0" smtClean="0">
                <a:latin typeface="Calibri Light" pitchFamily="34" charset="0"/>
              </a:rPr>
              <a:t>, A., </a:t>
            </a:r>
            <a:r>
              <a:rPr lang="en-US" sz="1600" dirty="0" err="1" smtClean="0">
                <a:latin typeface="Calibri Light" pitchFamily="34" charset="0"/>
              </a:rPr>
              <a:t>Ganguli</a:t>
            </a:r>
            <a:r>
              <a:rPr lang="en-US" sz="1600" dirty="0" smtClean="0">
                <a:latin typeface="Calibri Light" pitchFamily="34" charset="0"/>
              </a:rPr>
              <a:t>, K. K., &amp; Serra, X. Computational Rhythm analysis of a Hindustani Music Corpus (under preparation)</a:t>
            </a:r>
          </a:p>
        </p:txBody>
      </p:sp>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Cycle length rhythm patterns</a:t>
            </a:r>
            <a:endParaRPr lang="en-US" dirty="0"/>
          </a:p>
        </p:txBody>
      </p:sp>
      <p:sp>
        <p:nvSpPr>
          <p:cNvPr id="3" name="Content Placeholder 2"/>
          <p:cNvSpPr>
            <a:spLocks noGrp="1"/>
          </p:cNvSpPr>
          <p:nvPr>
            <p:ph idx="1"/>
          </p:nvPr>
        </p:nvSpPr>
        <p:spPr/>
        <p:txBody>
          <a:bodyPr/>
          <a:lstStyle/>
          <a:p>
            <a:r>
              <a:rPr lang="en-US" dirty="0" smtClean="0"/>
              <a:t>Musically relevant</a:t>
            </a:r>
          </a:p>
          <a:p>
            <a:pPr lvl="1"/>
            <a:r>
              <a:rPr lang="en-US" dirty="0" smtClean="0"/>
              <a:t>Useful for meter analysis</a:t>
            </a:r>
          </a:p>
          <a:p>
            <a:r>
              <a:rPr lang="en-US" dirty="0" smtClean="0">
                <a:solidFill>
                  <a:schemeClr val="bg1">
                    <a:lumMod val="65000"/>
                  </a:schemeClr>
                </a:solidFill>
              </a:rPr>
              <a:t>Spectral flux feature</a:t>
            </a:r>
          </a:p>
          <a:p>
            <a:pPr lvl="1"/>
            <a:r>
              <a:rPr lang="en-US" dirty="0" smtClean="0">
                <a:solidFill>
                  <a:schemeClr val="bg1">
                    <a:lumMod val="65000"/>
                  </a:schemeClr>
                </a:solidFill>
              </a:rPr>
              <a:t>Indicative of onsets</a:t>
            </a:r>
          </a:p>
          <a:p>
            <a:r>
              <a:rPr lang="en-US" dirty="0" smtClean="0">
                <a:solidFill>
                  <a:schemeClr val="bg1">
                    <a:lumMod val="65000"/>
                  </a:schemeClr>
                </a:solidFill>
              </a:rPr>
              <a:t>Average patterns </a:t>
            </a:r>
          </a:p>
          <a:p>
            <a:pPr lvl="1"/>
            <a:r>
              <a:rPr lang="en-US" dirty="0" smtClean="0">
                <a:solidFill>
                  <a:schemeClr val="bg1">
                    <a:lumMod val="65000"/>
                  </a:schemeClr>
                </a:solidFill>
              </a:rPr>
              <a:t>Over the complete dataset</a:t>
            </a:r>
            <a:endParaRPr lang="en-US" dirty="0">
              <a:solidFill>
                <a:schemeClr val="bg1">
                  <a:lumMod val="65000"/>
                </a:schemeClr>
              </a:solidFill>
            </a:endParaRPr>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Cycle length rhythm patterns</a:t>
            </a:r>
            <a:endParaRPr lang="en-US" dirty="0"/>
          </a:p>
        </p:txBody>
      </p:sp>
      <p:sp>
        <p:nvSpPr>
          <p:cNvPr id="3" name="Content Placeholder 2"/>
          <p:cNvSpPr>
            <a:spLocks noGrp="1"/>
          </p:cNvSpPr>
          <p:nvPr>
            <p:ph idx="1"/>
          </p:nvPr>
        </p:nvSpPr>
        <p:spPr/>
        <p:txBody>
          <a:bodyPr/>
          <a:lstStyle/>
          <a:p>
            <a:r>
              <a:rPr lang="en-US" dirty="0" smtClean="0"/>
              <a:t>Musically relevant</a:t>
            </a:r>
          </a:p>
          <a:p>
            <a:pPr lvl="1"/>
            <a:r>
              <a:rPr lang="en-US" dirty="0" smtClean="0"/>
              <a:t>Useful for meter analysis</a:t>
            </a:r>
          </a:p>
          <a:p>
            <a:r>
              <a:rPr lang="en-US" dirty="0" smtClean="0"/>
              <a:t>Spectral flux feature</a:t>
            </a:r>
          </a:p>
          <a:p>
            <a:pPr lvl="1"/>
            <a:r>
              <a:rPr lang="en-US" dirty="0" smtClean="0"/>
              <a:t>Indicative of onsets</a:t>
            </a:r>
          </a:p>
          <a:p>
            <a:r>
              <a:rPr lang="en-US" dirty="0" smtClean="0">
                <a:solidFill>
                  <a:schemeClr val="bg1">
                    <a:lumMod val="65000"/>
                  </a:schemeClr>
                </a:solidFill>
              </a:rPr>
              <a:t>Average patterns </a:t>
            </a:r>
          </a:p>
          <a:p>
            <a:pPr lvl="1"/>
            <a:r>
              <a:rPr lang="en-US" dirty="0" smtClean="0">
                <a:solidFill>
                  <a:schemeClr val="bg1">
                    <a:lumMod val="65000"/>
                  </a:schemeClr>
                </a:solidFill>
              </a:rPr>
              <a:t>Over the complete dataset</a:t>
            </a:r>
            <a:endParaRPr lang="en-US" dirty="0">
              <a:solidFill>
                <a:schemeClr val="bg1">
                  <a:lumMod val="65000"/>
                </a:scheme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5201974" y="1195068"/>
            <a:ext cx="3865826" cy="4977132"/>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
        <p:nvSpPr>
          <p:cNvPr id="6" name="TextBox 5"/>
          <p:cNvSpPr txBox="1"/>
          <p:nvPr/>
        </p:nvSpPr>
        <p:spPr>
          <a:xfrm>
            <a:off x="76200" y="5704582"/>
            <a:ext cx="6553200" cy="1077218"/>
          </a:xfrm>
          <a:prstGeom prst="rect">
            <a:avLst/>
          </a:prstGeom>
          <a:noFill/>
        </p:spPr>
        <p:txBody>
          <a:bodyPr wrap="square" rtlCol="0">
            <a:spAutoFit/>
          </a:bodyPr>
          <a:lstStyle/>
          <a:p>
            <a:r>
              <a:rPr lang="en-US" sz="1600" dirty="0" err="1" smtClean="0">
                <a:latin typeface="Calibri Light" pitchFamily="34" charset="0"/>
              </a:rPr>
              <a:t>Holzapfel</a:t>
            </a:r>
            <a:r>
              <a:rPr lang="en-US" sz="1600" dirty="0" smtClean="0">
                <a:latin typeface="Calibri Light" pitchFamily="34" charset="0"/>
              </a:rPr>
              <a:t>, A., Krebs, F., &amp; </a:t>
            </a:r>
            <a:r>
              <a:rPr lang="en-US" sz="1600" b="1" dirty="0" err="1" smtClean="0">
                <a:latin typeface="Calibri Light" pitchFamily="34" charset="0"/>
              </a:rPr>
              <a:t>Srinivasamurthy</a:t>
            </a:r>
            <a:r>
              <a:rPr lang="en-US" sz="1600" b="1" dirty="0" smtClean="0">
                <a:latin typeface="Calibri Light" pitchFamily="34" charset="0"/>
              </a:rPr>
              <a:t>, A.</a:t>
            </a:r>
            <a:r>
              <a:rPr lang="en-US" sz="1600" dirty="0" smtClean="0">
                <a:latin typeface="Calibri Light" pitchFamily="34" charset="0"/>
              </a:rPr>
              <a:t> (2014, October). Tracking the "odd": Meter inference in a culturally diverse music corpus. In Proc. of the 15th International Society </a:t>
            </a:r>
            <a:r>
              <a:rPr lang="en-US" sz="1600" dirty="0" err="1" smtClean="0">
                <a:latin typeface="Calibri Light" pitchFamily="34" charset="0"/>
              </a:rPr>
              <a:t>forMusic</a:t>
            </a:r>
            <a:r>
              <a:rPr lang="en-US" sz="1600" dirty="0" smtClean="0">
                <a:latin typeface="Calibri Light" pitchFamily="34" charset="0"/>
              </a:rPr>
              <a:t> Information Retrieval Conference (ISMIR 2014) (pp. 425–430). Taipei, Taiwan.</a:t>
            </a:r>
            <a:endParaRPr lang="en-US" sz="1600" dirty="0">
              <a:latin typeface="Calibri Light"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 . . . signal processing and machine learning approaches . . .</a:t>
            </a:r>
            <a:endParaRPr lang="en-US" sz="2400" dirty="0"/>
          </a:p>
        </p:txBody>
      </p:sp>
      <p:sp>
        <p:nvSpPr>
          <p:cNvPr id="3" name="Content Placeholder 2"/>
          <p:cNvSpPr>
            <a:spLocks noGrp="1"/>
          </p:cNvSpPr>
          <p:nvPr>
            <p:ph idx="1"/>
          </p:nvPr>
        </p:nvSpPr>
        <p:spPr/>
        <p:txBody>
          <a:bodyPr/>
          <a:lstStyle/>
          <a:p>
            <a:r>
              <a:rPr lang="en-US" dirty="0" smtClean="0"/>
              <a:t>Informed signal processing</a:t>
            </a:r>
          </a:p>
          <a:p>
            <a:r>
              <a:rPr lang="en-US" b="1" dirty="0" smtClean="0"/>
              <a:t>Bayesian machine learning methods</a:t>
            </a:r>
          </a:p>
          <a:p>
            <a:pPr lvl="1"/>
            <a:r>
              <a:rPr lang="en-US" dirty="0" smtClean="0"/>
              <a:t>Generative models – explicitly include music knowledge</a:t>
            </a:r>
          </a:p>
          <a:p>
            <a:r>
              <a:rPr lang="en-US" dirty="0" smtClean="0"/>
              <a:t>Novel methodologies for analysis and discovery</a:t>
            </a:r>
          </a:p>
        </p:txBody>
      </p:sp>
      <p:sp>
        <p:nvSpPr>
          <p:cNvPr id="4" name="TextBox 3"/>
          <p:cNvSpPr txBox="1"/>
          <p:nvPr/>
        </p:nvSpPr>
        <p:spPr>
          <a:xfrm>
            <a:off x="381000" y="5634335"/>
            <a:ext cx="8229600" cy="923330"/>
          </a:xfrm>
          <a:prstGeom prst="rect">
            <a:avLst/>
          </a:prstGeom>
          <a:noFill/>
        </p:spPr>
        <p:txBody>
          <a:bodyPr wrap="square" rtlCol="0">
            <a:spAutoFit/>
          </a:bodyPr>
          <a:lstStyle/>
          <a:p>
            <a:r>
              <a:rPr lang="en-US" dirty="0" smtClean="0">
                <a:latin typeface="Calibri Light" pitchFamily="34" charset="0"/>
              </a:rPr>
              <a:t>Culture-aware and data-driven </a:t>
            </a:r>
            <a:r>
              <a:rPr lang="en-US" b="1" dirty="0" smtClean="0">
                <a:solidFill>
                  <a:srgbClr val="FF0000"/>
                </a:solidFill>
                <a:latin typeface="Calibri Light" pitchFamily="34" charset="0"/>
              </a:rPr>
              <a:t>signal processing and machine learning approaches </a:t>
            </a:r>
          </a:p>
          <a:p>
            <a:r>
              <a:rPr lang="en-US" dirty="0" smtClean="0">
                <a:latin typeface="Calibri Light" pitchFamily="34" charset="0"/>
              </a:rPr>
              <a:t>for automatic analysis, description and discovery of rhythmic structures and patterns in audio music collections of Indian art music</a:t>
            </a:r>
            <a:endParaRPr lang="en-US" dirty="0">
              <a:latin typeface="Calibri Light" pitchFamily="34" charset="0"/>
            </a:endParaRPr>
          </a:p>
        </p:txBody>
      </p:sp>
      <p:pic>
        <p:nvPicPr>
          <p:cNvPr id="5" name="Picture 6" descr="E:\UPFWork\PhD\Papers\ICASSP2014\TalaTracking\fig\BlockDiagram\onsetFn.png"/>
          <p:cNvPicPr>
            <a:picLocks noChangeAspect="1" noChangeArrowheads="1"/>
          </p:cNvPicPr>
          <p:nvPr/>
        </p:nvPicPr>
        <p:blipFill>
          <a:blip r:embed="rId3" cstate="print"/>
          <a:srcRect/>
          <a:stretch>
            <a:fillRect/>
          </a:stretch>
        </p:blipFill>
        <p:spPr bwMode="auto">
          <a:xfrm>
            <a:off x="924646" y="3982358"/>
            <a:ext cx="2428154" cy="1472792"/>
          </a:xfrm>
          <a:prstGeom prst="rect">
            <a:avLst/>
          </a:prstGeom>
          <a:noFill/>
        </p:spPr>
      </p:pic>
      <p:pic>
        <p:nvPicPr>
          <p:cNvPr id="6" name="Picture 3" descr="C:\Users\Ajay.ejwt\Dropbox\IISc_talk\Figures\model_3.png"/>
          <p:cNvPicPr>
            <a:picLocks noChangeAspect="1" noChangeArrowheads="1"/>
          </p:cNvPicPr>
          <p:nvPr/>
        </p:nvPicPr>
        <p:blipFill>
          <a:blip r:embed="rId4" cstate="print"/>
          <a:srcRect/>
          <a:stretch>
            <a:fillRect/>
          </a:stretch>
        </p:blipFill>
        <p:spPr bwMode="auto">
          <a:xfrm>
            <a:off x="5819222" y="3962400"/>
            <a:ext cx="1137966" cy="1506924"/>
          </a:xfrm>
          <a:prstGeom prst="rect">
            <a:avLst/>
          </a:prstGeom>
          <a:noFill/>
        </p:spPr>
      </p:pic>
      <p:sp>
        <p:nvSpPr>
          <p:cNvPr id="7" name="TextBox 6"/>
          <p:cNvSpPr txBox="1"/>
          <p:nvPr/>
        </p:nvSpPr>
        <p:spPr>
          <a:xfrm>
            <a:off x="8217029"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Cycle length rhythm patterns</a:t>
            </a:r>
            <a:endParaRPr lang="en-US" dirty="0"/>
          </a:p>
        </p:txBody>
      </p:sp>
      <p:sp>
        <p:nvSpPr>
          <p:cNvPr id="3" name="Content Placeholder 2"/>
          <p:cNvSpPr>
            <a:spLocks noGrp="1"/>
          </p:cNvSpPr>
          <p:nvPr>
            <p:ph idx="1"/>
          </p:nvPr>
        </p:nvSpPr>
        <p:spPr/>
        <p:txBody>
          <a:bodyPr/>
          <a:lstStyle/>
          <a:p>
            <a:r>
              <a:rPr lang="en-US" dirty="0" smtClean="0"/>
              <a:t>Musically relevant</a:t>
            </a:r>
          </a:p>
          <a:p>
            <a:pPr lvl="1"/>
            <a:r>
              <a:rPr lang="en-US" dirty="0" smtClean="0"/>
              <a:t>Useful for meter analysis</a:t>
            </a:r>
          </a:p>
          <a:p>
            <a:r>
              <a:rPr lang="en-US" dirty="0" smtClean="0"/>
              <a:t>Spectral flux feature</a:t>
            </a:r>
          </a:p>
          <a:p>
            <a:pPr lvl="1"/>
            <a:r>
              <a:rPr lang="en-US" dirty="0" smtClean="0"/>
              <a:t>Indicative of onsets</a:t>
            </a:r>
          </a:p>
          <a:p>
            <a:r>
              <a:rPr lang="en-US" dirty="0" smtClean="0"/>
              <a:t>Average patterns </a:t>
            </a:r>
          </a:p>
          <a:p>
            <a:pPr lvl="1"/>
            <a:r>
              <a:rPr lang="en-US" dirty="0" smtClean="0"/>
              <a:t>Over the complete dataset</a:t>
            </a:r>
            <a:endParaRPr lang="en-US" dirty="0"/>
          </a:p>
        </p:txBody>
      </p:sp>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pic>
        <p:nvPicPr>
          <p:cNvPr id="6" name="Picture 2"/>
          <p:cNvPicPr>
            <a:picLocks noChangeAspect="1" noChangeArrowheads="1"/>
          </p:cNvPicPr>
          <p:nvPr/>
        </p:nvPicPr>
        <p:blipFill>
          <a:blip r:embed="rId3" cstate="print"/>
          <a:srcRect/>
          <a:stretch>
            <a:fillRect/>
          </a:stretch>
        </p:blipFill>
        <p:spPr bwMode="auto">
          <a:xfrm>
            <a:off x="5201974" y="1195068"/>
            <a:ext cx="3865826" cy="49771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CMR</a:t>
            </a:r>
            <a:r>
              <a:rPr lang="en-US" baseline="-25000" dirty="0" smtClean="0"/>
              <a:t>f</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Averaged over entire </a:t>
            </a:r>
            <a:r>
              <a:rPr lang="en-US" sz="2400" dirty="0" smtClean="0"/>
              <a:t>CMR</a:t>
            </a:r>
            <a:r>
              <a:rPr lang="en-US" sz="2400" baseline="-25000" dirty="0" smtClean="0"/>
              <a:t>f</a:t>
            </a:r>
            <a:r>
              <a:rPr lang="en-US" dirty="0" smtClean="0"/>
              <a:t> dataset, for each </a:t>
            </a:r>
            <a:r>
              <a:rPr lang="en-US" dirty="0" err="1" smtClean="0"/>
              <a:t>tāla</a:t>
            </a:r>
            <a:endParaRPr lang="en-US" dirty="0" smtClean="0"/>
          </a:p>
          <a:p>
            <a:endParaRPr lang="en-US" dirty="0" smtClean="0"/>
          </a:p>
          <a:p>
            <a:endParaRPr lang="en-US" dirty="0"/>
          </a:p>
        </p:txBody>
      </p:sp>
      <p:pic>
        <p:nvPicPr>
          <p:cNvPr id="24578" name="Picture 2"/>
          <p:cNvPicPr>
            <a:picLocks noChangeAspect="1" noChangeArrowheads="1"/>
          </p:cNvPicPr>
          <p:nvPr/>
        </p:nvPicPr>
        <p:blipFill>
          <a:blip r:embed="rId3" cstate="print"/>
          <a:srcRect/>
          <a:stretch>
            <a:fillRect/>
          </a:stretch>
        </p:blipFill>
        <p:spPr bwMode="auto">
          <a:xfrm>
            <a:off x="381000" y="2943225"/>
            <a:ext cx="4105275" cy="1457325"/>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4572000" y="2943225"/>
            <a:ext cx="4114800" cy="1476375"/>
          </a:xfrm>
          <a:prstGeom prst="rect">
            <a:avLst/>
          </a:prstGeom>
          <a:noFill/>
          <a:ln w="9525">
            <a:noFill/>
            <a:miter lim="800000"/>
            <a:headEnd/>
            <a:tailEnd/>
          </a:ln>
        </p:spPr>
      </p:pic>
      <p:pic>
        <p:nvPicPr>
          <p:cNvPr id="24580" name="Picture 4"/>
          <p:cNvPicPr>
            <a:picLocks noChangeAspect="1" noChangeArrowheads="1"/>
          </p:cNvPicPr>
          <p:nvPr/>
        </p:nvPicPr>
        <p:blipFill>
          <a:blip r:embed="rId5" cstate="print"/>
          <a:srcRect/>
          <a:stretch>
            <a:fillRect/>
          </a:stretch>
        </p:blipFill>
        <p:spPr bwMode="auto">
          <a:xfrm>
            <a:off x="323850" y="4581525"/>
            <a:ext cx="4162425" cy="1514475"/>
          </a:xfrm>
          <a:prstGeom prst="rect">
            <a:avLst/>
          </a:prstGeom>
          <a:noFill/>
          <a:ln w="9525">
            <a:noFill/>
            <a:miter lim="800000"/>
            <a:headEnd/>
            <a:tailEnd/>
          </a:ln>
        </p:spPr>
      </p:pic>
      <p:pic>
        <p:nvPicPr>
          <p:cNvPr id="24581" name="Picture 5"/>
          <p:cNvPicPr>
            <a:picLocks noChangeAspect="1" noChangeArrowheads="1"/>
          </p:cNvPicPr>
          <p:nvPr/>
        </p:nvPicPr>
        <p:blipFill>
          <a:blip r:embed="rId6" cstate="print"/>
          <a:srcRect/>
          <a:stretch>
            <a:fillRect/>
          </a:stretch>
        </p:blipFill>
        <p:spPr bwMode="auto">
          <a:xfrm>
            <a:off x="4572000" y="4581525"/>
            <a:ext cx="4114800" cy="1514475"/>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CMR</a:t>
            </a:r>
            <a:r>
              <a:rPr lang="en-US" baseline="-25000" dirty="0" smtClean="0"/>
              <a:t>f</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Averaged over entire </a:t>
            </a:r>
            <a:r>
              <a:rPr lang="en-US" sz="2400" dirty="0" smtClean="0"/>
              <a:t>CMR</a:t>
            </a:r>
            <a:r>
              <a:rPr lang="en-US" sz="2400" baseline="-25000" dirty="0" smtClean="0"/>
              <a:t>f</a:t>
            </a:r>
            <a:r>
              <a:rPr lang="en-US" dirty="0" smtClean="0"/>
              <a:t> dataset, for each </a:t>
            </a:r>
            <a:r>
              <a:rPr lang="en-US" dirty="0" err="1" smtClean="0"/>
              <a:t>tāla</a:t>
            </a:r>
            <a:endParaRPr lang="en-US" dirty="0" smtClean="0"/>
          </a:p>
          <a:p>
            <a:r>
              <a:rPr lang="en-US" dirty="0" smtClean="0"/>
              <a:t>Low frequency band, left bass strokes of </a:t>
            </a:r>
            <a:r>
              <a:rPr lang="en-US" dirty="0" err="1" smtClean="0"/>
              <a:t>mridangam</a:t>
            </a:r>
            <a:endParaRPr lang="en-US" dirty="0" smtClean="0"/>
          </a:p>
          <a:p>
            <a:endParaRPr lang="en-US" dirty="0"/>
          </a:p>
        </p:txBody>
      </p:sp>
      <p:pic>
        <p:nvPicPr>
          <p:cNvPr id="24578" name="Picture 2"/>
          <p:cNvPicPr>
            <a:picLocks noChangeAspect="1" noChangeArrowheads="1"/>
          </p:cNvPicPr>
          <p:nvPr/>
        </p:nvPicPr>
        <p:blipFill>
          <a:blip r:embed="rId3" cstate="print"/>
          <a:srcRect/>
          <a:stretch>
            <a:fillRect/>
          </a:stretch>
        </p:blipFill>
        <p:spPr bwMode="auto">
          <a:xfrm>
            <a:off x="381000" y="2943225"/>
            <a:ext cx="4105275" cy="1457325"/>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4572000" y="2943225"/>
            <a:ext cx="4114800" cy="1476375"/>
          </a:xfrm>
          <a:prstGeom prst="rect">
            <a:avLst/>
          </a:prstGeom>
          <a:noFill/>
          <a:ln w="9525">
            <a:noFill/>
            <a:miter lim="800000"/>
            <a:headEnd/>
            <a:tailEnd/>
          </a:ln>
        </p:spPr>
      </p:pic>
      <p:pic>
        <p:nvPicPr>
          <p:cNvPr id="24580" name="Picture 4"/>
          <p:cNvPicPr>
            <a:picLocks noChangeAspect="1" noChangeArrowheads="1"/>
          </p:cNvPicPr>
          <p:nvPr/>
        </p:nvPicPr>
        <p:blipFill>
          <a:blip r:embed="rId5" cstate="print"/>
          <a:srcRect/>
          <a:stretch>
            <a:fillRect/>
          </a:stretch>
        </p:blipFill>
        <p:spPr bwMode="auto">
          <a:xfrm>
            <a:off x="323850" y="4581525"/>
            <a:ext cx="4162425" cy="1514475"/>
          </a:xfrm>
          <a:prstGeom prst="rect">
            <a:avLst/>
          </a:prstGeom>
          <a:noFill/>
          <a:ln w="9525">
            <a:noFill/>
            <a:miter lim="800000"/>
            <a:headEnd/>
            <a:tailEnd/>
          </a:ln>
        </p:spPr>
      </p:pic>
      <p:pic>
        <p:nvPicPr>
          <p:cNvPr id="24581" name="Picture 5"/>
          <p:cNvPicPr>
            <a:picLocks noChangeAspect="1" noChangeArrowheads="1"/>
          </p:cNvPicPr>
          <p:nvPr/>
        </p:nvPicPr>
        <p:blipFill>
          <a:blip r:embed="rId6" cstate="print"/>
          <a:srcRect/>
          <a:stretch>
            <a:fillRect/>
          </a:stretch>
        </p:blipFill>
        <p:spPr bwMode="auto">
          <a:xfrm>
            <a:off x="4572000" y="4581525"/>
            <a:ext cx="4114800" cy="1514475"/>
          </a:xfrm>
          <a:prstGeom prst="rect">
            <a:avLst/>
          </a:prstGeom>
          <a:noFill/>
          <a:ln w="9525">
            <a:noFill/>
            <a:miter lim="800000"/>
            <a:headEnd/>
            <a:tailEnd/>
          </a:ln>
        </p:spPr>
      </p:pic>
      <p:sp>
        <p:nvSpPr>
          <p:cNvPr id="8" name="Rectangle 7"/>
          <p:cNvSpPr/>
          <p:nvPr/>
        </p:nvSpPr>
        <p:spPr>
          <a:xfrm>
            <a:off x="627821" y="3621156"/>
            <a:ext cx="38584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00600" y="3634408"/>
            <a:ext cx="38584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61146" y="5297556"/>
            <a:ext cx="38584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91902" y="5271052"/>
            <a:ext cx="38584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CMR</a:t>
            </a:r>
            <a:r>
              <a:rPr lang="en-US" baseline="-25000" dirty="0" smtClean="0"/>
              <a:t>f</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Averaged over entire </a:t>
            </a:r>
            <a:r>
              <a:rPr lang="en-US" sz="2400" dirty="0" smtClean="0"/>
              <a:t>CMR</a:t>
            </a:r>
            <a:r>
              <a:rPr lang="en-US" sz="2400" baseline="-25000" dirty="0" smtClean="0"/>
              <a:t>f</a:t>
            </a:r>
            <a:r>
              <a:rPr lang="en-US" dirty="0" smtClean="0"/>
              <a:t> dataset, for each </a:t>
            </a:r>
            <a:r>
              <a:rPr lang="en-US" dirty="0" err="1" smtClean="0"/>
              <a:t>tāla</a:t>
            </a:r>
            <a:endParaRPr lang="en-US" dirty="0" smtClean="0"/>
          </a:p>
          <a:p>
            <a:r>
              <a:rPr lang="en-US" dirty="0" smtClean="0"/>
              <a:t>High frequency band, right strokes of </a:t>
            </a:r>
            <a:r>
              <a:rPr lang="en-US" dirty="0" err="1" smtClean="0"/>
              <a:t>mridangam</a:t>
            </a:r>
            <a:endParaRPr lang="en-US" dirty="0" smtClean="0"/>
          </a:p>
          <a:p>
            <a:endParaRPr lang="en-US" dirty="0"/>
          </a:p>
        </p:txBody>
      </p:sp>
      <p:pic>
        <p:nvPicPr>
          <p:cNvPr id="24578" name="Picture 2"/>
          <p:cNvPicPr>
            <a:picLocks noChangeAspect="1" noChangeArrowheads="1"/>
          </p:cNvPicPr>
          <p:nvPr/>
        </p:nvPicPr>
        <p:blipFill>
          <a:blip r:embed="rId3" cstate="print"/>
          <a:srcRect/>
          <a:stretch>
            <a:fillRect/>
          </a:stretch>
        </p:blipFill>
        <p:spPr bwMode="auto">
          <a:xfrm>
            <a:off x="381000" y="2943225"/>
            <a:ext cx="4105275" cy="1457325"/>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4572000" y="2943225"/>
            <a:ext cx="4114800" cy="1476375"/>
          </a:xfrm>
          <a:prstGeom prst="rect">
            <a:avLst/>
          </a:prstGeom>
          <a:noFill/>
          <a:ln w="9525">
            <a:noFill/>
            <a:miter lim="800000"/>
            <a:headEnd/>
            <a:tailEnd/>
          </a:ln>
        </p:spPr>
      </p:pic>
      <p:pic>
        <p:nvPicPr>
          <p:cNvPr id="24580" name="Picture 4"/>
          <p:cNvPicPr>
            <a:picLocks noChangeAspect="1" noChangeArrowheads="1"/>
          </p:cNvPicPr>
          <p:nvPr/>
        </p:nvPicPr>
        <p:blipFill>
          <a:blip r:embed="rId5" cstate="print"/>
          <a:srcRect/>
          <a:stretch>
            <a:fillRect/>
          </a:stretch>
        </p:blipFill>
        <p:spPr bwMode="auto">
          <a:xfrm>
            <a:off x="323850" y="4581525"/>
            <a:ext cx="4162425" cy="1514475"/>
          </a:xfrm>
          <a:prstGeom prst="rect">
            <a:avLst/>
          </a:prstGeom>
          <a:noFill/>
          <a:ln w="9525">
            <a:noFill/>
            <a:miter lim="800000"/>
            <a:headEnd/>
            <a:tailEnd/>
          </a:ln>
        </p:spPr>
      </p:pic>
      <p:pic>
        <p:nvPicPr>
          <p:cNvPr id="24581" name="Picture 5"/>
          <p:cNvPicPr>
            <a:picLocks noChangeAspect="1" noChangeArrowheads="1"/>
          </p:cNvPicPr>
          <p:nvPr/>
        </p:nvPicPr>
        <p:blipFill>
          <a:blip r:embed="rId6" cstate="print"/>
          <a:srcRect/>
          <a:stretch>
            <a:fillRect/>
          </a:stretch>
        </p:blipFill>
        <p:spPr bwMode="auto">
          <a:xfrm>
            <a:off x="4572000" y="4581525"/>
            <a:ext cx="4114800" cy="1514475"/>
          </a:xfrm>
          <a:prstGeom prst="rect">
            <a:avLst/>
          </a:prstGeom>
          <a:noFill/>
          <a:ln w="9525">
            <a:noFill/>
            <a:miter lim="800000"/>
            <a:headEnd/>
            <a:tailEnd/>
          </a:ln>
        </p:spPr>
      </p:pic>
      <p:sp>
        <p:nvSpPr>
          <p:cNvPr id="8" name="Rectangle 7"/>
          <p:cNvSpPr/>
          <p:nvPr/>
        </p:nvSpPr>
        <p:spPr>
          <a:xfrm>
            <a:off x="627821" y="2971800"/>
            <a:ext cx="38584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00600" y="2971800"/>
            <a:ext cx="38584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61146" y="4648200"/>
            <a:ext cx="38584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00600" y="4648200"/>
            <a:ext cx="38584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CMR</a:t>
            </a:r>
            <a:r>
              <a:rPr lang="en-US" baseline="-25000" dirty="0" smtClean="0"/>
              <a:t>f</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Stronger accents on </a:t>
            </a:r>
            <a:r>
              <a:rPr lang="en-US" dirty="0" err="1" smtClean="0"/>
              <a:t>akṣaras</a:t>
            </a:r>
            <a:r>
              <a:rPr lang="en-US" dirty="0" smtClean="0"/>
              <a:t>, beats and sama</a:t>
            </a:r>
          </a:p>
          <a:p>
            <a:r>
              <a:rPr lang="en-US" dirty="0" smtClean="0">
                <a:solidFill>
                  <a:schemeClr val="bg1">
                    <a:lumMod val="75000"/>
                  </a:schemeClr>
                </a:solidFill>
              </a:rPr>
              <a:t>Some positions have stronger accents </a:t>
            </a:r>
          </a:p>
          <a:p>
            <a:endParaRPr lang="en-US" dirty="0"/>
          </a:p>
        </p:txBody>
      </p:sp>
      <p:pic>
        <p:nvPicPr>
          <p:cNvPr id="24578" name="Picture 2"/>
          <p:cNvPicPr>
            <a:picLocks noChangeAspect="1" noChangeArrowheads="1"/>
          </p:cNvPicPr>
          <p:nvPr/>
        </p:nvPicPr>
        <p:blipFill>
          <a:blip r:embed="rId3" cstate="print"/>
          <a:srcRect/>
          <a:stretch>
            <a:fillRect/>
          </a:stretch>
        </p:blipFill>
        <p:spPr bwMode="auto">
          <a:xfrm>
            <a:off x="381000" y="2943225"/>
            <a:ext cx="4105275" cy="1457325"/>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4572000" y="2943225"/>
            <a:ext cx="4114800" cy="1476375"/>
          </a:xfrm>
          <a:prstGeom prst="rect">
            <a:avLst/>
          </a:prstGeom>
          <a:noFill/>
          <a:ln w="9525">
            <a:noFill/>
            <a:miter lim="800000"/>
            <a:headEnd/>
            <a:tailEnd/>
          </a:ln>
        </p:spPr>
      </p:pic>
      <p:pic>
        <p:nvPicPr>
          <p:cNvPr id="24580" name="Picture 4"/>
          <p:cNvPicPr>
            <a:picLocks noChangeAspect="1" noChangeArrowheads="1"/>
          </p:cNvPicPr>
          <p:nvPr/>
        </p:nvPicPr>
        <p:blipFill>
          <a:blip r:embed="rId5" cstate="print"/>
          <a:srcRect/>
          <a:stretch>
            <a:fillRect/>
          </a:stretch>
        </p:blipFill>
        <p:spPr bwMode="auto">
          <a:xfrm>
            <a:off x="323850" y="4581525"/>
            <a:ext cx="4162425" cy="1514475"/>
          </a:xfrm>
          <a:prstGeom prst="rect">
            <a:avLst/>
          </a:prstGeom>
          <a:noFill/>
          <a:ln w="9525">
            <a:noFill/>
            <a:miter lim="800000"/>
            <a:headEnd/>
            <a:tailEnd/>
          </a:ln>
        </p:spPr>
      </p:pic>
      <p:pic>
        <p:nvPicPr>
          <p:cNvPr id="24581" name="Picture 5"/>
          <p:cNvPicPr>
            <a:picLocks noChangeAspect="1" noChangeArrowheads="1"/>
          </p:cNvPicPr>
          <p:nvPr/>
        </p:nvPicPr>
        <p:blipFill>
          <a:blip r:embed="rId6" cstate="print"/>
          <a:srcRect/>
          <a:stretch>
            <a:fillRect/>
          </a:stretch>
        </p:blipFill>
        <p:spPr bwMode="auto">
          <a:xfrm>
            <a:off x="4572000" y="4581525"/>
            <a:ext cx="4114800" cy="1514475"/>
          </a:xfrm>
          <a:prstGeom prst="rect">
            <a:avLst/>
          </a:prstGeom>
          <a:noFill/>
          <a:ln w="9525">
            <a:noFill/>
            <a:miter lim="800000"/>
            <a:headEnd/>
            <a:tailEnd/>
          </a:ln>
        </p:spPr>
      </p:pic>
      <p:sp>
        <p:nvSpPr>
          <p:cNvPr id="10" name="Rectangle 9"/>
          <p:cNvSpPr/>
          <p:nvPr/>
        </p:nvSpPr>
        <p:spPr>
          <a:xfrm>
            <a:off x="891208" y="2985052"/>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1208" y="4661452"/>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86400" y="3008244"/>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85546" y="4648200"/>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CMR</a:t>
            </a:r>
            <a:r>
              <a:rPr lang="en-US" baseline="-25000" dirty="0" smtClean="0"/>
              <a:t>f</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Stronger accents on </a:t>
            </a:r>
            <a:r>
              <a:rPr lang="en-US" dirty="0" err="1" smtClean="0"/>
              <a:t>akṣaras</a:t>
            </a:r>
            <a:r>
              <a:rPr lang="en-US" dirty="0" smtClean="0"/>
              <a:t> and beats</a:t>
            </a:r>
          </a:p>
          <a:p>
            <a:r>
              <a:rPr lang="en-US" dirty="0" smtClean="0"/>
              <a:t>Some positions have stronger accents </a:t>
            </a:r>
          </a:p>
          <a:p>
            <a:endParaRPr lang="en-US" dirty="0"/>
          </a:p>
        </p:txBody>
      </p:sp>
      <p:pic>
        <p:nvPicPr>
          <p:cNvPr id="24578" name="Picture 2"/>
          <p:cNvPicPr>
            <a:picLocks noChangeAspect="1" noChangeArrowheads="1"/>
          </p:cNvPicPr>
          <p:nvPr/>
        </p:nvPicPr>
        <p:blipFill>
          <a:blip r:embed="rId3" cstate="print"/>
          <a:srcRect/>
          <a:stretch>
            <a:fillRect/>
          </a:stretch>
        </p:blipFill>
        <p:spPr bwMode="auto">
          <a:xfrm>
            <a:off x="381000" y="2943225"/>
            <a:ext cx="4105275" cy="1457325"/>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4572000" y="2943225"/>
            <a:ext cx="4114800" cy="1476375"/>
          </a:xfrm>
          <a:prstGeom prst="rect">
            <a:avLst/>
          </a:prstGeom>
          <a:noFill/>
          <a:ln w="9525">
            <a:noFill/>
            <a:miter lim="800000"/>
            <a:headEnd/>
            <a:tailEnd/>
          </a:ln>
        </p:spPr>
      </p:pic>
      <p:pic>
        <p:nvPicPr>
          <p:cNvPr id="24580" name="Picture 4"/>
          <p:cNvPicPr>
            <a:picLocks noChangeAspect="1" noChangeArrowheads="1"/>
          </p:cNvPicPr>
          <p:nvPr/>
        </p:nvPicPr>
        <p:blipFill>
          <a:blip r:embed="rId5" cstate="print"/>
          <a:srcRect/>
          <a:stretch>
            <a:fillRect/>
          </a:stretch>
        </p:blipFill>
        <p:spPr bwMode="auto">
          <a:xfrm>
            <a:off x="323850" y="4581525"/>
            <a:ext cx="4162425" cy="1514475"/>
          </a:xfrm>
          <a:prstGeom prst="rect">
            <a:avLst/>
          </a:prstGeom>
          <a:noFill/>
          <a:ln w="9525">
            <a:noFill/>
            <a:miter lim="800000"/>
            <a:headEnd/>
            <a:tailEnd/>
          </a:ln>
        </p:spPr>
      </p:pic>
      <p:pic>
        <p:nvPicPr>
          <p:cNvPr id="24581" name="Picture 5"/>
          <p:cNvPicPr>
            <a:picLocks noChangeAspect="1" noChangeArrowheads="1"/>
          </p:cNvPicPr>
          <p:nvPr/>
        </p:nvPicPr>
        <p:blipFill>
          <a:blip r:embed="rId6" cstate="print"/>
          <a:srcRect/>
          <a:stretch>
            <a:fillRect/>
          </a:stretch>
        </p:blipFill>
        <p:spPr bwMode="auto">
          <a:xfrm>
            <a:off x="4572000" y="4581525"/>
            <a:ext cx="4114800" cy="1514475"/>
          </a:xfrm>
          <a:prstGeom prst="rect">
            <a:avLst/>
          </a:prstGeom>
          <a:noFill/>
          <a:ln w="9525">
            <a:noFill/>
            <a:miter lim="800000"/>
            <a:headEnd/>
            <a:tailEnd/>
          </a:ln>
        </p:spPr>
      </p:pic>
      <p:sp>
        <p:nvSpPr>
          <p:cNvPr id="12" name="Rectangle 11"/>
          <p:cNvSpPr/>
          <p:nvPr/>
        </p:nvSpPr>
        <p:spPr>
          <a:xfrm>
            <a:off x="2389946" y="3008244"/>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51946" y="3008244"/>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248400" y="3008244"/>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161346" y="4648200"/>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52346" y="4648200"/>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85746" y="4648200"/>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l</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Rhythm patterns on long and short cycle subsets </a:t>
            </a:r>
          </a:p>
        </p:txBody>
      </p:sp>
      <p:pic>
        <p:nvPicPr>
          <p:cNvPr id="25602" name="Picture 2"/>
          <p:cNvPicPr>
            <a:picLocks noChangeAspect="1" noChangeArrowheads="1"/>
          </p:cNvPicPr>
          <p:nvPr/>
        </p:nvPicPr>
        <p:blipFill>
          <a:blip r:embed="rId3" cstate="print"/>
          <a:srcRect/>
          <a:stretch>
            <a:fillRect/>
          </a:stretch>
        </p:blipFill>
        <p:spPr bwMode="auto">
          <a:xfrm>
            <a:off x="381000" y="2857500"/>
            <a:ext cx="4095750" cy="156210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572000" y="2886075"/>
            <a:ext cx="4133850" cy="1504950"/>
          </a:xfrm>
          <a:prstGeom prst="rect">
            <a:avLst/>
          </a:prstGeom>
          <a:noFill/>
          <a:ln w="9525">
            <a:noFill/>
            <a:miter lim="800000"/>
            <a:headEnd/>
            <a:tailEnd/>
          </a:ln>
        </p:spPr>
      </p:pic>
      <p:pic>
        <p:nvPicPr>
          <p:cNvPr id="25603" name="Picture 3"/>
          <p:cNvPicPr>
            <a:picLocks noChangeAspect="1" noChangeArrowheads="1"/>
          </p:cNvPicPr>
          <p:nvPr/>
        </p:nvPicPr>
        <p:blipFill>
          <a:blip r:embed="rId5" cstate="print"/>
          <a:srcRect/>
          <a:stretch>
            <a:fillRect/>
          </a:stretch>
        </p:blipFill>
        <p:spPr bwMode="auto">
          <a:xfrm>
            <a:off x="381000" y="4562475"/>
            <a:ext cx="4124325" cy="1533525"/>
          </a:xfrm>
          <a:prstGeom prst="rect">
            <a:avLst/>
          </a:prstGeom>
          <a:noFill/>
          <a:ln w="9525">
            <a:noFill/>
            <a:miter lim="800000"/>
            <a:headEnd/>
            <a:tailEnd/>
          </a:ln>
        </p:spPr>
      </p:pic>
      <p:pic>
        <p:nvPicPr>
          <p:cNvPr id="25605" name="Picture 5"/>
          <p:cNvPicPr>
            <a:picLocks noChangeAspect="1" noChangeArrowheads="1"/>
          </p:cNvPicPr>
          <p:nvPr/>
        </p:nvPicPr>
        <p:blipFill>
          <a:blip r:embed="rId6" cstate="print"/>
          <a:srcRect/>
          <a:stretch>
            <a:fillRect/>
          </a:stretch>
        </p:blipFill>
        <p:spPr bwMode="auto">
          <a:xfrm>
            <a:off x="4572000" y="4562475"/>
            <a:ext cx="4162425" cy="1476375"/>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l</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Low frequency band, left bass strokes of the </a:t>
            </a:r>
            <a:r>
              <a:rPr lang="en-US" dirty="0" err="1" smtClean="0"/>
              <a:t>tabla</a:t>
            </a:r>
            <a:endParaRPr lang="en-US" dirty="0" smtClean="0"/>
          </a:p>
        </p:txBody>
      </p:sp>
      <p:pic>
        <p:nvPicPr>
          <p:cNvPr id="25602" name="Picture 2"/>
          <p:cNvPicPr>
            <a:picLocks noChangeAspect="1" noChangeArrowheads="1"/>
          </p:cNvPicPr>
          <p:nvPr/>
        </p:nvPicPr>
        <p:blipFill>
          <a:blip r:embed="rId3" cstate="print"/>
          <a:srcRect/>
          <a:stretch>
            <a:fillRect/>
          </a:stretch>
        </p:blipFill>
        <p:spPr bwMode="auto">
          <a:xfrm>
            <a:off x="381000" y="2857500"/>
            <a:ext cx="4095750" cy="156210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572000" y="2886075"/>
            <a:ext cx="4133850" cy="1504950"/>
          </a:xfrm>
          <a:prstGeom prst="rect">
            <a:avLst/>
          </a:prstGeom>
          <a:noFill/>
          <a:ln w="9525">
            <a:noFill/>
            <a:miter lim="800000"/>
            <a:headEnd/>
            <a:tailEnd/>
          </a:ln>
        </p:spPr>
      </p:pic>
      <p:pic>
        <p:nvPicPr>
          <p:cNvPr id="25603" name="Picture 3"/>
          <p:cNvPicPr>
            <a:picLocks noChangeAspect="1" noChangeArrowheads="1"/>
          </p:cNvPicPr>
          <p:nvPr/>
        </p:nvPicPr>
        <p:blipFill>
          <a:blip r:embed="rId5" cstate="print"/>
          <a:srcRect/>
          <a:stretch>
            <a:fillRect/>
          </a:stretch>
        </p:blipFill>
        <p:spPr bwMode="auto">
          <a:xfrm>
            <a:off x="381000" y="4562475"/>
            <a:ext cx="4124325" cy="1533525"/>
          </a:xfrm>
          <a:prstGeom prst="rect">
            <a:avLst/>
          </a:prstGeom>
          <a:noFill/>
          <a:ln w="9525">
            <a:noFill/>
            <a:miter lim="800000"/>
            <a:headEnd/>
            <a:tailEnd/>
          </a:ln>
        </p:spPr>
      </p:pic>
      <p:pic>
        <p:nvPicPr>
          <p:cNvPr id="25605" name="Picture 5"/>
          <p:cNvPicPr>
            <a:picLocks noChangeAspect="1" noChangeArrowheads="1"/>
          </p:cNvPicPr>
          <p:nvPr/>
        </p:nvPicPr>
        <p:blipFill>
          <a:blip r:embed="rId6" cstate="print"/>
          <a:srcRect/>
          <a:stretch>
            <a:fillRect/>
          </a:stretch>
        </p:blipFill>
        <p:spPr bwMode="auto">
          <a:xfrm>
            <a:off x="4572000" y="4562475"/>
            <a:ext cx="4162425" cy="1476375"/>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
        <p:nvSpPr>
          <p:cNvPr id="9" name="Rectangle 8"/>
          <p:cNvSpPr/>
          <p:nvPr/>
        </p:nvSpPr>
        <p:spPr>
          <a:xfrm>
            <a:off x="644754" y="3587290"/>
            <a:ext cx="3831996" cy="60542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87613" y="3547534"/>
            <a:ext cx="37060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6871" y="5219646"/>
            <a:ext cx="3812946" cy="60542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73854" y="5253512"/>
            <a:ext cx="3719813" cy="567374"/>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l</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High frequency band, right strokes of </a:t>
            </a:r>
            <a:r>
              <a:rPr lang="en-US" dirty="0" err="1" smtClean="0"/>
              <a:t>tabla</a:t>
            </a:r>
            <a:endParaRPr lang="en-US" dirty="0" smtClean="0"/>
          </a:p>
        </p:txBody>
      </p:sp>
      <p:pic>
        <p:nvPicPr>
          <p:cNvPr id="25602" name="Picture 2"/>
          <p:cNvPicPr>
            <a:picLocks noChangeAspect="1" noChangeArrowheads="1"/>
          </p:cNvPicPr>
          <p:nvPr/>
        </p:nvPicPr>
        <p:blipFill>
          <a:blip r:embed="rId3" cstate="print"/>
          <a:srcRect/>
          <a:stretch>
            <a:fillRect/>
          </a:stretch>
        </p:blipFill>
        <p:spPr bwMode="auto">
          <a:xfrm>
            <a:off x="381000" y="2857500"/>
            <a:ext cx="4095750" cy="156210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572000" y="2886075"/>
            <a:ext cx="4133850" cy="1504950"/>
          </a:xfrm>
          <a:prstGeom prst="rect">
            <a:avLst/>
          </a:prstGeom>
          <a:noFill/>
          <a:ln w="9525">
            <a:noFill/>
            <a:miter lim="800000"/>
            <a:headEnd/>
            <a:tailEnd/>
          </a:ln>
        </p:spPr>
      </p:pic>
      <p:pic>
        <p:nvPicPr>
          <p:cNvPr id="25603" name="Picture 3"/>
          <p:cNvPicPr>
            <a:picLocks noChangeAspect="1" noChangeArrowheads="1"/>
          </p:cNvPicPr>
          <p:nvPr/>
        </p:nvPicPr>
        <p:blipFill>
          <a:blip r:embed="rId5" cstate="print"/>
          <a:srcRect/>
          <a:stretch>
            <a:fillRect/>
          </a:stretch>
        </p:blipFill>
        <p:spPr bwMode="auto">
          <a:xfrm>
            <a:off x="381000" y="4562475"/>
            <a:ext cx="4124325" cy="1533525"/>
          </a:xfrm>
          <a:prstGeom prst="rect">
            <a:avLst/>
          </a:prstGeom>
          <a:noFill/>
          <a:ln w="9525">
            <a:noFill/>
            <a:miter lim="800000"/>
            <a:headEnd/>
            <a:tailEnd/>
          </a:ln>
        </p:spPr>
      </p:pic>
      <p:pic>
        <p:nvPicPr>
          <p:cNvPr id="25605" name="Picture 5"/>
          <p:cNvPicPr>
            <a:picLocks noChangeAspect="1" noChangeArrowheads="1"/>
          </p:cNvPicPr>
          <p:nvPr/>
        </p:nvPicPr>
        <p:blipFill>
          <a:blip r:embed="rId6" cstate="print"/>
          <a:srcRect/>
          <a:stretch>
            <a:fillRect/>
          </a:stretch>
        </p:blipFill>
        <p:spPr bwMode="auto">
          <a:xfrm>
            <a:off x="4572000" y="4562475"/>
            <a:ext cx="4162425" cy="1476375"/>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
        <p:nvSpPr>
          <p:cNvPr id="9" name="Rectangle 8"/>
          <p:cNvSpPr/>
          <p:nvPr/>
        </p:nvSpPr>
        <p:spPr>
          <a:xfrm>
            <a:off x="644754" y="2943824"/>
            <a:ext cx="3831996" cy="60542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87613" y="2904068"/>
            <a:ext cx="3706054"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6871" y="4576180"/>
            <a:ext cx="3812946" cy="60542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73854" y="4610046"/>
            <a:ext cx="3719813" cy="567374"/>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l</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Stronger accents on the </a:t>
            </a:r>
            <a:r>
              <a:rPr lang="en-US" dirty="0" err="1" smtClean="0"/>
              <a:t>mātrā</a:t>
            </a:r>
            <a:r>
              <a:rPr lang="en-US" dirty="0" smtClean="0"/>
              <a:t> – </a:t>
            </a:r>
            <a:r>
              <a:rPr lang="en-US" dirty="0" err="1" smtClean="0"/>
              <a:t>mātrās</a:t>
            </a:r>
            <a:r>
              <a:rPr lang="en-US" dirty="0" smtClean="0"/>
              <a:t> are anchors</a:t>
            </a:r>
          </a:p>
          <a:p>
            <a:r>
              <a:rPr lang="en-US" dirty="0" smtClean="0"/>
              <a:t>Fillers between </a:t>
            </a:r>
            <a:r>
              <a:rPr lang="en-US" dirty="0" err="1" smtClean="0"/>
              <a:t>mātrās</a:t>
            </a:r>
            <a:r>
              <a:rPr lang="en-US" dirty="0" smtClean="0"/>
              <a:t> – </a:t>
            </a:r>
            <a:r>
              <a:rPr lang="en-US" dirty="0" err="1" smtClean="0"/>
              <a:t>vilaṁbit</a:t>
            </a:r>
            <a:r>
              <a:rPr lang="en-US" dirty="0" smtClean="0"/>
              <a:t> </a:t>
            </a:r>
            <a:endParaRPr lang="en-US" dirty="0"/>
          </a:p>
        </p:txBody>
      </p:sp>
      <p:pic>
        <p:nvPicPr>
          <p:cNvPr id="25602" name="Picture 2"/>
          <p:cNvPicPr>
            <a:picLocks noChangeAspect="1" noChangeArrowheads="1"/>
          </p:cNvPicPr>
          <p:nvPr/>
        </p:nvPicPr>
        <p:blipFill>
          <a:blip r:embed="rId3" cstate="print"/>
          <a:srcRect/>
          <a:stretch>
            <a:fillRect/>
          </a:stretch>
        </p:blipFill>
        <p:spPr bwMode="auto">
          <a:xfrm>
            <a:off x="381000" y="2857500"/>
            <a:ext cx="4095750" cy="156210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572000" y="2886075"/>
            <a:ext cx="4133850" cy="1504950"/>
          </a:xfrm>
          <a:prstGeom prst="rect">
            <a:avLst/>
          </a:prstGeom>
          <a:noFill/>
          <a:ln w="9525">
            <a:noFill/>
            <a:miter lim="800000"/>
            <a:headEnd/>
            <a:tailEnd/>
          </a:ln>
        </p:spPr>
      </p:pic>
      <p:pic>
        <p:nvPicPr>
          <p:cNvPr id="25603" name="Picture 3"/>
          <p:cNvPicPr>
            <a:picLocks noChangeAspect="1" noChangeArrowheads="1"/>
          </p:cNvPicPr>
          <p:nvPr/>
        </p:nvPicPr>
        <p:blipFill>
          <a:blip r:embed="rId5" cstate="print"/>
          <a:srcRect/>
          <a:stretch>
            <a:fillRect/>
          </a:stretch>
        </p:blipFill>
        <p:spPr bwMode="auto">
          <a:xfrm>
            <a:off x="381000" y="4562475"/>
            <a:ext cx="4124325" cy="1533525"/>
          </a:xfrm>
          <a:prstGeom prst="rect">
            <a:avLst/>
          </a:prstGeom>
          <a:noFill/>
          <a:ln w="9525">
            <a:noFill/>
            <a:miter lim="800000"/>
            <a:headEnd/>
            <a:tailEnd/>
          </a:ln>
        </p:spPr>
      </p:pic>
      <p:pic>
        <p:nvPicPr>
          <p:cNvPr id="25605" name="Picture 5"/>
          <p:cNvPicPr>
            <a:picLocks noChangeAspect="1" noChangeArrowheads="1"/>
          </p:cNvPicPr>
          <p:nvPr/>
        </p:nvPicPr>
        <p:blipFill>
          <a:blip r:embed="rId6" cstate="print"/>
          <a:srcRect/>
          <a:stretch>
            <a:fillRect/>
          </a:stretch>
        </p:blipFill>
        <p:spPr bwMode="auto">
          <a:xfrm>
            <a:off x="4572000" y="4562475"/>
            <a:ext cx="4162425" cy="1476375"/>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noChangeArrowheads="1"/>
          </p:cNvPicPr>
          <p:nvPr/>
        </p:nvPicPr>
        <p:blipFill>
          <a:blip r:embed="rId3" cstate="print"/>
          <a:srcRect/>
          <a:stretch>
            <a:fillRect/>
          </a:stretch>
        </p:blipFill>
        <p:spPr bwMode="auto">
          <a:xfrm>
            <a:off x="3128638" y="1524000"/>
            <a:ext cx="5634362" cy="421044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 . . audio music collections . . .</a:t>
            </a:r>
            <a:endParaRPr lang="en-US" dirty="0"/>
          </a:p>
        </p:txBody>
      </p:sp>
      <p:sp>
        <p:nvSpPr>
          <p:cNvPr id="3" name="Content Placeholder 2"/>
          <p:cNvSpPr>
            <a:spLocks noGrp="1"/>
          </p:cNvSpPr>
          <p:nvPr>
            <p:ph idx="1"/>
          </p:nvPr>
        </p:nvSpPr>
        <p:spPr/>
        <p:txBody>
          <a:bodyPr/>
          <a:lstStyle/>
          <a:p>
            <a:r>
              <a:rPr lang="en-US" dirty="0" smtClean="0"/>
              <a:t>Audio music collections</a:t>
            </a:r>
          </a:p>
          <a:p>
            <a:r>
              <a:rPr lang="en-US" dirty="0" smtClean="0"/>
              <a:t>An </a:t>
            </a:r>
            <a:r>
              <a:rPr lang="en-US" b="1" dirty="0" smtClean="0"/>
              <a:t>audio recording</a:t>
            </a:r>
            <a:r>
              <a:rPr lang="en-US" dirty="0" smtClean="0"/>
              <a:t> is at the centre of analysis</a:t>
            </a:r>
          </a:p>
          <a:p>
            <a:r>
              <a:rPr lang="en-US" dirty="0" smtClean="0"/>
              <a:t>Use additional metadata</a:t>
            </a:r>
          </a:p>
        </p:txBody>
      </p:sp>
      <p:sp>
        <p:nvSpPr>
          <p:cNvPr id="4" name="TextBox 3"/>
          <p:cNvSpPr txBox="1"/>
          <p:nvPr/>
        </p:nvSpPr>
        <p:spPr>
          <a:xfrm>
            <a:off x="381000" y="5634335"/>
            <a:ext cx="8229600" cy="923330"/>
          </a:xfrm>
          <a:prstGeom prst="rect">
            <a:avLst/>
          </a:prstGeom>
          <a:noFill/>
        </p:spPr>
        <p:txBody>
          <a:bodyPr wrap="square" rtlCol="0">
            <a:spAutoFit/>
          </a:bodyPr>
          <a:lstStyle/>
          <a:p>
            <a:r>
              <a:rPr lang="en-US" dirty="0" smtClean="0">
                <a:latin typeface="Calibri Light" pitchFamily="34" charset="0"/>
              </a:rPr>
              <a:t>Culture-aware and data-driven signal processing and machine learning approaches </a:t>
            </a:r>
          </a:p>
          <a:p>
            <a:r>
              <a:rPr lang="en-US" dirty="0" smtClean="0">
                <a:latin typeface="Calibri Light" pitchFamily="34" charset="0"/>
              </a:rPr>
              <a:t>for automatic analysis, description and discovery of rhythmic structures and patterns in </a:t>
            </a:r>
            <a:r>
              <a:rPr lang="en-US" b="1" dirty="0" smtClean="0">
                <a:solidFill>
                  <a:srgbClr val="FF0000"/>
                </a:solidFill>
                <a:latin typeface="Calibri Light" pitchFamily="34" charset="0"/>
              </a:rPr>
              <a:t>audio music collections</a:t>
            </a:r>
            <a:r>
              <a:rPr lang="en-US" dirty="0" smtClean="0">
                <a:latin typeface="Calibri Light" pitchFamily="34" charset="0"/>
              </a:rPr>
              <a:t> of Indian art music</a:t>
            </a:r>
            <a:endParaRPr lang="en-US" dirty="0">
              <a:latin typeface="Calibri Light" pitchFamily="34" charset="0"/>
            </a:endParaRPr>
          </a:p>
        </p:txBody>
      </p:sp>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l</a:t>
            </a:r>
            <a:r>
              <a:rPr lang="en-US" dirty="0" smtClean="0"/>
              <a:t> dataset</a:t>
            </a:r>
            <a:endParaRPr lang="en-US" dirty="0"/>
          </a:p>
        </p:txBody>
      </p:sp>
      <p:sp>
        <p:nvSpPr>
          <p:cNvPr id="3" name="Content Placeholder 2"/>
          <p:cNvSpPr>
            <a:spLocks noGrp="1"/>
          </p:cNvSpPr>
          <p:nvPr>
            <p:ph idx="1"/>
          </p:nvPr>
        </p:nvSpPr>
        <p:spPr/>
        <p:txBody>
          <a:bodyPr/>
          <a:lstStyle/>
          <a:p>
            <a:r>
              <a:rPr lang="en-US" dirty="0" err="1" smtClean="0"/>
              <a:t>Tīntāl</a:t>
            </a:r>
            <a:r>
              <a:rPr lang="en-US" dirty="0" smtClean="0"/>
              <a:t> – 14</a:t>
            </a:r>
            <a:r>
              <a:rPr lang="en-US" baseline="30000" dirty="0" smtClean="0"/>
              <a:t>th</a:t>
            </a:r>
            <a:r>
              <a:rPr lang="en-US" dirty="0" smtClean="0"/>
              <a:t> </a:t>
            </a:r>
            <a:r>
              <a:rPr lang="en-US" dirty="0" err="1" smtClean="0"/>
              <a:t>mātra</a:t>
            </a:r>
            <a:r>
              <a:rPr lang="en-US" dirty="0" smtClean="0"/>
              <a:t> strong left accent</a:t>
            </a:r>
          </a:p>
          <a:p>
            <a:pPr lvl="1"/>
            <a:r>
              <a:rPr lang="en-US" dirty="0" smtClean="0"/>
              <a:t>Indicating the arrival of </a:t>
            </a:r>
            <a:r>
              <a:rPr lang="en-US" dirty="0" err="1" smtClean="0"/>
              <a:t>sam</a:t>
            </a:r>
            <a:r>
              <a:rPr lang="en-US" dirty="0" smtClean="0"/>
              <a:t> (</a:t>
            </a:r>
            <a:r>
              <a:rPr lang="en-US" dirty="0" err="1" smtClean="0"/>
              <a:t>āmad</a:t>
            </a:r>
            <a:r>
              <a:rPr lang="en-US" dirty="0" smtClean="0"/>
              <a:t>)</a:t>
            </a:r>
            <a:endParaRPr lang="en-US" dirty="0"/>
          </a:p>
        </p:txBody>
      </p:sp>
      <p:pic>
        <p:nvPicPr>
          <p:cNvPr id="25602" name="Picture 2"/>
          <p:cNvPicPr>
            <a:picLocks noChangeAspect="1" noChangeArrowheads="1"/>
          </p:cNvPicPr>
          <p:nvPr/>
        </p:nvPicPr>
        <p:blipFill>
          <a:blip r:embed="rId3" cstate="print"/>
          <a:srcRect/>
          <a:stretch>
            <a:fillRect/>
          </a:stretch>
        </p:blipFill>
        <p:spPr bwMode="auto">
          <a:xfrm>
            <a:off x="381000" y="2857500"/>
            <a:ext cx="4095750" cy="156210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572000" y="2886075"/>
            <a:ext cx="4133850" cy="1504950"/>
          </a:xfrm>
          <a:prstGeom prst="rect">
            <a:avLst/>
          </a:prstGeom>
          <a:noFill/>
          <a:ln w="9525">
            <a:noFill/>
            <a:miter lim="800000"/>
            <a:headEnd/>
            <a:tailEnd/>
          </a:ln>
        </p:spPr>
      </p:pic>
      <p:pic>
        <p:nvPicPr>
          <p:cNvPr id="25603" name="Picture 3"/>
          <p:cNvPicPr>
            <a:picLocks noChangeAspect="1" noChangeArrowheads="1"/>
          </p:cNvPicPr>
          <p:nvPr/>
        </p:nvPicPr>
        <p:blipFill>
          <a:blip r:embed="rId5" cstate="print"/>
          <a:srcRect/>
          <a:stretch>
            <a:fillRect/>
          </a:stretch>
        </p:blipFill>
        <p:spPr bwMode="auto">
          <a:xfrm>
            <a:off x="381000" y="4562475"/>
            <a:ext cx="4124325" cy="1533525"/>
          </a:xfrm>
          <a:prstGeom prst="rect">
            <a:avLst/>
          </a:prstGeom>
          <a:noFill/>
          <a:ln w="9525">
            <a:noFill/>
            <a:miter lim="800000"/>
            <a:headEnd/>
            <a:tailEnd/>
          </a:ln>
        </p:spPr>
      </p:pic>
      <p:pic>
        <p:nvPicPr>
          <p:cNvPr id="25605" name="Picture 5"/>
          <p:cNvPicPr>
            <a:picLocks noChangeAspect="1" noChangeArrowheads="1"/>
          </p:cNvPicPr>
          <p:nvPr/>
        </p:nvPicPr>
        <p:blipFill>
          <a:blip r:embed="rId6" cstate="print"/>
          <a:srcRect/>
          <a:stretch>
            <a:fillRect/>
          </a:stretch>
        </p:blipFill>
        <p:spPr bwMode="auto">
          <a:xfrm>
            <a:off x="4572000" y="4562475"/>
            <a:ext cx="4162425" cy="1476375"/>
          </a:xfrm>
          <a:prstGeom prst="rect">
            <a:avLst/>
          </a:prstGeom>
          <a:noFill/>
          <a:ln w="9525">
            <a:noFill/>
            <a:miter lim="800000"/>
            <a:headEnd/>
            <a:tailEnd/>
          </a:ln>
        </p:spPr>
      </p:pic>
      <p:sp>
        <p:nvSpPr>
          <p:cNvPr id="9" name="Rectangle 8"/>
          <p:cNvSpPr/>
          <p:nvPr/>
        </p:nvSpPr>
        <p:spPr>
          <a:xfrm>
            <a:off x="3429000" y="2958548"/>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l</a:t>
            </a:r>
            <a:r>
              <a:rPr lang="en-US" dirty="0" smtClean="0"/>
              <a:t> dataset</a:t>
            </a:r>
            <a:endParaRPr lang="en-US" dirty="0"/>
          </a:p>
        </p:txBody>
      </p:sp>
      <p:sp>
        <p:nvSpPr>
          <p:cNvPr id="3" name="Content Placeholder 2"/>
          <p:cNvSpPr>
            <a:spLocks noGrp="1"/>
          </p:cNvSpPr>
          <p:nvPr>
            <p:ph idx="1"/>
          </p:nvPr>
        </p:nvSpPr>
        <p:spPr/>
        <p:txBody>
          <a:bodyPr/>
          <a:lstStyle/>
          <a:p>
            <a:r>
              <a:rPr lang="en-US" dirty="0" err="1" smtClean="0"/>
              <a:t>Ektāl</a:t>
            </a:r>
            <a:r>
              <a:rPr lang="en-US" dirty="0" smtClean="0"/>
              <a:t> – TI RA KI TA </a:t>
            </a:r>
            <a:r>
              <a:rPr lang="en-US" dirty="0" err="1" smtClean="0"/>
              <a:t>mātrās</a:t>
            </a:r>
            <a:r>
              <a:rPr lang="en-US" dirty="0" smtClean="0"/>
              <a:t> (4 and 10) are more dense</a:t>
            </a:r>
          </a:p>
          <a:p>
            <a:pPr lvl="1"/>
            <a:r>
              <a:rPr lang="en-US" dirty="0" smtClean="0"/>
              <a:t>More fillers since the cycle is longer</a:t>
            </a:r>
            <a:endParaRPr lang="en-US" dirty="0"/>
          </a:p>
        </p:txBody>
      </p:sp>
      <p:pic>
        <p:nvPicPr>
          <p:cNvPr id="25602" name="Picture 2"/>
          <p:cNvPicPr>
            <a:picLocks noChangeAspect="1" noChangeArrowheads="1"/>
          </p:cNvPicPr>
          <p:nvPr/>
        </p:nvPicPr>
        <p:blipFill>
          <a:blip r:embed="rId3" cstate="print"/>
          <a:srcRect/>
          <a:stretch>
            <a:fillRect/>
          </a:stretch>
        </p:blipFill>
        <p:spPr bwMode="auto">
          <a:xfrm>
            <a:off x="381000" y="2857500"/>
            <a:ext cx="4095750" cy="156210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572000" y="2886075"/>
            <a:ext cx="4133850" cy="1504950"/>
          </a:xfrm>
          <a:prstGeom prst="rect">
            <a:avLst/>
          </a:prstGeom>
          <a:noFill/>
          <a:ln w="9525">
            <a:noFill/>
            <a:miter lim="800000"/>
            <a:headEnd/>
            <a:tailEnd/>
          </a:ln>
        </p:spPr>
      </p:pic>
      <p:pic>
        <p:nvPicPr>
          <p:cNvPr id="25603" name="Picture 3"/>
          <p:cNvPicPr>
            <a:picLocks noChangeAspect="1" noChangeArrowheads="1"/>
          </p:cNvPicPr>
          <p:nvPr/>
        </p:nvPicPr>
        <p:blipFill>
          <a:blip r:embed="rId5" cstate="print"/>
          <a:srcRect/>
          <a:stretch>
            <a:fillRect/>
          </a:stretch>
        </p:blipFill>
        <p:spPr bwMode="auto">
          <a:xfrm>
            <a:off x="381000" y="4562475"/>
            <a:ext cx="4124325" cy="1533525"/>
          </a:xfrm>
          <a:prstGeom prst="rect">
            <a:avLst/>
          </a:prstGeom>
          <a:noFill/>
          <a:ln w="9525">
            <a:noFill/>
            <a:miter lim="800000"/>
            <a:headEnd/>
            <a:tailEnd/>
          </a:ln>
        </p:spPr>
      </p:pic>
      <p:pic>
        <p:nvPicPr>
          <p:cNvPr id="25605" name="Picture 5"/>
          <p:cNvPicPr>
            <a:picLocks noChangeAspect="1" noChangeArrowheads="1"/>
          </p:cNvPicPr>
          <p:nvPr/>
        </p:nvPicPr>
        <p:blipFill>
          <a:blip r:embed="rId6" cstate="print"/>
          <a:srcRect/>
          <a:stretch>
            <a:fillRect/>
          </a:stretch>
        </p:blipFill>
        <p:spPr bwMode="auto">
          <a:xfrm>
            <a:off x="4572000" y="4562475"/>
            <a:ext cx="4162425" cy="1476375"/>
          </a:xfrm>
          <a:prstGeom prst="rect">
            <a:avLst/>
          </a:prstGeom>
          <a:noFill/>
          <a:ln w="9525">
            <a:noFill/>
            <a:miter lim="800000"/>
            <a:headEnd/>
            <a:tailEnd/>
          </a:ln>
        </p:spPr>
      </p:pic>
      <p:sp>
        <p:nvSpPr>
          <p:cNvPr id="10" name="Rectangle 9"/>
          <p:cNvSpPr/>
          <p:nvPr/>
        </p:nvSpPr>
        <p:spPr>
          <a:xfrm>
            <a:off x="5943600" y="2958548"/>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92254" y="2958548"/>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l</a:t>
            </a:r>
            <a:r>
              <a:rPr lang="en-US" dirty="0" smtClean="0"/>
              <a:t> dataset</a:t>
            </a:r>
            <a:endParaRPr lang="en-US" dirty="0"/>
          </a:p>
        </p:txBody>
      </p:sp>
      <p:sp>
        <p:nvSpPr>
          <p:cNvPr id="3" name="Content Placeholder 2"/>
          <p:cNvSpPr>
            <a:spLocks noGrp="1"/>
          </p:cNvSpPr>
          <p:nvPr>
            <p:ph idx="1"/>
          </p:nvPr>
        </p:nvSpPr>
        <p:spPr/>
        <p:txBody>
          <a:bodyPr/>
          <a:lstStyle/>
          <a:p>
            <a:r>
              <a:rPr lang="en-US" dirty="0" err="1" smtClean="0"/>
              <a:t>Jhaptāl</a:t>
            </a:r>
            <a:r>
              <a:rPr lang="en-US" dirty="0" smtClean="0"/>
              <a:t> – </a:t>
            </a:r>
            <a:r>
              <a:rPr lang="en-US" dirty="0" err="1" smtClean="0"/>
              <a:t>mātrās</a:t>
            </a:r>
            <a:r>
              <a:rPr lang="en-US" dirty="0" smtClean="0"/>
              <a:t> 2 and 7 have fillers to anchor the cycle</a:t>
            </a:r>
            <a:endParaRPr lang="en-US" dirty="0"/>
          </a:p>
        </p:txBody>
      </p:sp>
      <p:pic>
        <p:nvPicPr>
          <p:cNvPr id="25602" name="Picture 2"/>
          <p:cNvPicPr>
            <a:picLocks noChangeAspect="1" noChangeArrowheads="1"/>
          </p:cNvPicPr>
          <p:nvPr/>
        </p:nvPicPr>
        <p:blipFill>
          <a:blip r:embed="rId2" cstate="print"/>
          <a:srcRect/>
          <a:stretch>
            <a:fillRect/>
          </a:stretch>
        </p:blipFill>
        <p:spPr bwMode="auto">
          <a:xfrm>
            <a:off x="381000" y="2857500"/>
            <a:ext cx="4095750" cy="15621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4572000" y="2886075"/>
            <a:ext cx="4133850" cy="1504950"/>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381000" y="4562475"/>
            <a:ext cx="4124325" cy="1533525"/>
          </a:xfrm>
          <a:prstGeom prst="rect">
            <a:avLst/>
          </a:prstGeom>
          <a:noFill/>
          <a:ln w="9525">
            <a:noFill/>
            <a:miter lim="800000"/>
            <a:headEnd/>
            <a:tailEnd/>
          </a:ln>
        </p:spPr>
      </p:pic>
      <p:pic>
        <p:nvPicPr>
          <p:cNvPr id="25605" name="Picture 5"/>
          <p:cNvPicPr>
            <a:picLocks noChangeAspect="1" noChangeArrowheads="1"/>
          </p:cNvPicPr>
          <p:nvPr/>
        </p:nvPicPr>
        <p:blipFill>
          <a:blip r:embed="rId5" cstate="print"/>
          <a:srcRect/>
          <a:stretch>
            <a:fillRect/>
          </a:stretch>
        </p:blipFill>
        <p:spPr bwMode="auto">
          <a:xfrm>
            <a:off x="4572000" y="4562475"/>
            <a:ext cx="4162425" cy="1476375"/>
          </a:xfrm>
          <a:prstGeom prst="rect">
            <a:avLst/>
          </a:prstGeom>
          <a:noFill/>
          <a:ln w="9525">
            <a:noFill/>
            <a:miter lim="800000"/>
            <a:headEnd/>
            <a:tailEnd/>
          </a:ln>
        </p:spPr>
      </p:pic>
      <p:sp>
        <p:nvSpPr>
          <p:cNvPr id="10" name="Rectangle 9"/>
          <p:cNvSpPr/>
          <p:nvPr/>
        </p:nvSpPr>
        <p:spPr>
          <a:xfrm>
            <a:off x="1323146" y="4611756"/>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95600" y="4605132"/>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l</a:t>
            </a:r>
            <a:r>
              <a:rPr lang="en-US" dirty="0" smtClean="0"/>
              <a:t> dataset</a:t>
            </a:r>
            <a:endParaRPr lang="en-US" dirty="0"/>
          </a:p>
        </p:txBody>
      </p:sp>
      <p:sp>
        <p:nvSpPr>
          <p:cNvPr id="3" name="Content Placeholder 2"/>
          <p:cNvSpPr>
            <a:spLocks noGrp="1"/>
          </p:cNvSpPr>
          <p:nvPr>
            <p:ph idx="1"/>
          </p:nvPr>
        </p:nvSpPr>
        <p:spPr/>
        <p:txBody>
          <a:bodyPr/>
          <a:lstStyle/>
          <a:p>
            <a:r>
              <a:rPr lang="en-US" sz="2400" dirty="0" err="1" smtClean="0"/>
              <a:t>Rūpak</a:t>
            </a:r>
            <a:r>
              <a:rPr lang="en-US" sz="2400" dirty="0" smtClean="0"/>
              <a:t> </a:t>
            </a:r>
            <a:r>
              <a:rPr lang="en-US" sz="2400" dirty="0" err="1" smtClean="0"/>
              <a:t>tāl</a:t>
            </a:r>
            <a:r>
              <a:rPr lang="en-US" sz="2400" dirty="0" smtClean="0"/>
              <a:t> – </a:t>
            </a:r>
            <a:r>
              <a:rPr lang="en-US" sz="2400" dirty="0" err="1" smtClean="0"/>
              <a:t>sam</a:t>
            </a:r>
            <a:r>
              <a:rPr lang="en-US" sz="2400" dirty="0" smtClean="0"/>
              <a:t> is unaccented, but often a left stroke is played </a:t>
            </a:r>
          </a:p>
          <a:p>
            <a:pPr lvl="1"/>
            <a:r>
              <a:rPr lang="en-US" sz="2000" dirty="0" smtClean="0"/>
              <a:t>Strong accent on </a:t>
            </a:r>
            <a:r>
              <a:rPr lang="en-US" sz="2000" dirty="0" err="1" smtClean="0"/>
              <a:t>mātrā</a:t>
            </a:r>
            <a:r>
              <a:rPr lang="en-US" sz="2000" dirty="0" smtClean="0"/>
              <a:t> 2 – indicates a 1 + 2 + 2 + 2 structure</a:t>
            </a:r>
            <a:endParaRPr lang="en-US" sz="2000" dirty="0"/>
          </a:p>
        </p:txBody>
      </p:sp>
      <p:pic>
        <p:nvPicPr>
          <p:cNvPr id="25602" name="Picture 2"/>
          <p:cNvPicPr>
            <a:picLocks noChangeAspect="1" noChangeArrowheads="1"/>
          </p:cNvPicPr>
          <p:nvPr/>
        </p:nvPicPr>
        <p:blipFill>
          <a:blip r:embed="rId3" cstate="print"/>
          <a:srcRect/>
          <a:stretch>
            <a:fillRect/>
          </a:stretch>
        </p:blipFill>
        <p:spPr bwMode="auto">
          <a:xfrm>
            <a:off x="381000" y="2857500"/>
            <a:ext cx="4095750" cy="156210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4572000" y="2886075"/>
            <a:ext cx="4133850" cy="1504950"/>
          </a:xfrm>
          <a:prstGeom prst="rect">
            <a:avLst/>
          </a:prstGeom>
          <a:noFill/>
          <a:ln w="9525">
            <a:noFill/>
            <a:miter lim="800000"/>
            <a:headEnd/>
            <a:tailEnd/>
          </a:ln>
        </p:spPr>
      </p:pic>
      <p:pic>
        <p:nvPicPr>
          <p:cNvPr id="25603" name="Picture 3"/>
          <p:cNvPicPr>
            <a:picLocks noChangeAspect="1" noChangeArrowheads="1"/>
          </p:cNvPicPr>
          <p:nvPr/>
        </p:nvPicPr>
        <p:blipFill>
          <a:blip r:embed="rId5" cstate="print"/>
          <a:srcRect/>
          <a:stretch>
            <a:fillRect/>
          </a:stretch>
        </p:blipFill>
        <p:spPr bwMode="auto">
          <a:xfrm>
            <a:off x="381000" y="4562475"/>
            <a:ext cx="4124325" cy="1533525"/>
          </a:xfrm>
          <a:prstGeom prst="rect">
            <a:avLst/>
          </a:prstGeom>
          <a:noFill/>
          <a:ln w="9525">
            <a:noFill/>
            <a:miter lim="800000"/>
            <a:headEnd/>
            <a:tailEnd/>
          </a:ln>
        </p:spPr>
      </p:pic>
      <p:pic>
        <p:nvPicPr>
          <p:cNvPr id="25605" name="Picture 5"/>
          <p:cNvPicPr>
            <a:picLocks noChangeAspect="1" noChangeArrowheads="1"/>
          </p:cNvPicPr>
          <p:nvPr/>
        </p:nvPicPr>
        <p:blipFill>
          <a:blip r:embed="rId6" cstate="print"/>
          <a:srcRect/>
          <a:stretch>
            <a:fillRect/>
          </a:stretch>
        </p:blipFill>
        <p:spPr bwMode="auto">
          <a:xfrm>
            <a:off x="4572000" y="4562475"/>
            <a:ext cx="4162425" cy="1476375"/>
          </a:xfrm>
          <a:prstGeom prst="rect">
            <a:avLst/>
          </a:prstGeom>
          <a:noFill/>
          <a:ln w="9525">
            <a:noFill/>
            <a:miter lim="800000"/>
            <a:headEnd/>
            <a:tailEnd/>
          </a:ln>
        </p:spPr>
      </p:pic>
      <p:sp>
        <p:nvSpPr>
          <p:cNvPr id="8" name="Rectangle 7"/>
          <p:cNvSpPr/>
          <p:nvPr/>
        </p:nvSpPr>
        <p:spPr>
          <a:xfrm>
            <a:off x="5133146" y="4608444"/>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62600" y="4608444"/>
            <a:ext cx="277054" cy="1219200"/>
          </a:xfrm>
          <a:prstGeom prst="rect">
            <a:avLst/>
          </a:prstGeom>
          <a:solidFill>
            <a:schemeClr val="accent6">
              <a:lumMod val="7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s</a:t>
            </a:r>
            <a:r>
              <a:rPr lang="en-US" dirty="0" smtClean="0"/>
              <a:t> dataset</a:t>
            </a:r>
            <a:endParaRPr lang="en-US" dirty="0"/>
          </a:p>
        </p:txBody>
      </p:sp>
      <p:sp>
        <p:nvSpPr>
          <p:cNvPr id="3" name="Content Placeholder 2"/>
          <p:cNvSpPr>
            <a:spLocks noGrp="1"/>
          </p:cNvSpPr>
          <p:nvPr>
            <p:ph idx="1"/>
          </p:nvPr>
        </p:nvSpPr>
        <p:spPr/>
        <p:txBody>
          <a:bodyPr/>
          <a:lstStyle/>
          <a:p>
            <a:r>
              <a:rPr lang="en-US" dirty="0" smtClean="0"/>
              <a:t>Less fillers, shorter cycles</a:t>
            </a:r>
          </a:p>
          <a:p>
            <a:r>
              <a:rPr lang="en-US" dirty="0" err="1" smtClean="0"/>
              <a:t>Vibhāg</a:t>
            </a:r>
            <a:r>
              <a:rPr lang="en-US" dirty="0" smtClean="0"/>
              <a:t> are anchors</a:t>
            </a:r>
            <a:endParaRPr lang="en-US" dirty="0"/>
          </a:p>
        </p:txBody>
      </p:sp>
      <p:pic>
        <p:nvPicPr>
          <p:cNvPr id="26626" name="Picture 2"/>
          <p:cNvPicPr>
            <a:picLocks noChangeAspect="1" noChangeArrowheads="1"/>
          </p:cNvPicPr>
          <p:nvPr/>
        </p:nvPicPr>
        <p:blipFill>
          <a:blip r:embed="rId3" cstate="print"/>
          <a:srcRect/>
          <a:stretch>
            <a:fillRect/>
          </a:stretch>
        </p:blipFill>
        <p:spPr bwMode="auto">
          <a:xfrm>
            <a:off x="304800" y="2833687"/>
            <a:ext cx="4133850" cy="1485900"/>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4486275" y="2847975"/>
            <a:ext cx="4200525" cy="1495425"/>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381000" y="4605337"/>
            <a:ext cx="4105275" cy="1466850"/>
          </a:xfrm>
          <a:prstGeom prst="rect">
            <a:avLst/>
          </a:prstGeom>
          <a:noFill/>
          <a:ln w="9525">
            <a:noFill/>
            <a:miter lim="800000"/>
            <a:headEnd/>
            <a:tailEnd/>
          </a:ln>
        </p:spPr>
      </p:pic>
      <p:pic>
        <p:nvPicPr>
          <p:cNvPr id="26629" name="Picture 5"/>
          <p:cNvPicPr>
            <a:picLocks noChangeAspect="1" noChangeArrowheads="1"/>
          </p:cNvPicPr>
          <p:nvPr/>
        </p:nvPicPr>
        <p:blipFill>
          <a:blip r:embed="rId6" cstate="print"/>
          <a:srcRect/>
          <a:stretch>
            <a:fillRect/>
          </a:stretch>
        </p:blipFill>
        <p:spPr bwMode="auto">
          <a:xfrm>
            <a:off x="4533900" y="4595812"/>
            <a:ext cx="4152900" cy="1476375"/>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s</a:t>
            </a:r>
            <a:r>
              <a:rPr lang="en-US" dirty="0" smtClean="0"/>
              <a:t> dataset</a:t>
            </a:r>
            <a:endParaRPr lang="en-US" dirty="0"/>
          </a:p>
        </p:txBody>
      </p:sp>
      <p:sp>
        <p:nvSpPr>
          <p:cNvPr id="3" name="Content Placeholder 2"/>
          <p:cNvSpPr>
            <a:spLocks noGrp="1"/>
          </p:cNvSpPr>
          <p:nvPr>
            <p:ph idx="1"/>
          </p:nvPr>
        </p:nvSpPr>
        <p:spPr/>
        <p:txBody>
          <a:bodyPr>
            <a:normAutofit/>
          </a:bodyPr>
          <a:lstStyle/>
          <a:p>
            <a:r>
              <a:rPr lang="en-US" sz="2400" dirty="0" err="1" smtClean="0"/>
              <a:t>Tīntāl</a:t>
            </a:r>
            <a:r>
              <a:rPr lang="en-US" sz="2400" dirty="0" smtClean="0"/>
              <a:t> – start of last </a:t>
            </a:r>
            <a:r>
              <a:rPr lang="en-US" sz="2400" dirty="0" err="1" smtClean="0"/>
              <a:t>vibhāg</a:t>
            </a:r>
            <a:r>
              <a:rPr lang="en-US" sz="2400" dirty="0" smtClean="0"/>
              <a:t>, more fillers</a:t>
            </a:r>
          </a:p>
          <a:p>
            <a:pPr lvl="1"/>
            <a:r>
              <a:rPr lang="en-US" sz="2000" dirty="0" smtClean="0"/>
              <a:t>Indication of </a:t>
            </a:r>
            <a:r>
              <a:rPr lang="en-US" sz="2000" dirty="0" err="1" smtClean="0"/>
              <a:t>sam</a:t>
            </a:r>
            <a:r>
              <a:rPr lang="en-US" sz="2000" dirty="0" smtClean="0"/>
              <a:t> coming up </a:t>
            </a:r>
            <a:endParaRPr lang="en-US" sz="2000" dirty="0"/>
          </a:p>
        </p:txBody>
      </p:sp>
      <p:pic>
        <p:nvPicPr>
          <p:cNvPr id="26626" name="Picture 2"/>
          <p:cNvPicPr>
            <a:picLocks noChangeAspect="1" noChangeArrowheads="1"/>
          </p:cNvPicPr>
          <p:nvPr/>
        </p:nvPicPr>
        <p:blipFill>
          <a:blip r:embed="rId3" cstate="print"/>
          <a:srcRect/>
          <a:stretch>
            <a:fillRect/>
          </a:stretch>
        </p:blipFill>
        <p:spPr bwMode="auto">
          <a:xfrm>
            <a:off x="304800" y="2833687"/>
            <a:ext cx="4133850" cy="1485900"/>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4486275" y="2847975"/>
            <a:ext cx="4200525" cy="1495425"/>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381000" y="4605337"/>
            <a:ext cx="4105275" cy="1466850"/>
          </a:xfrm>
          <a:prstGeom prst="rect">
            <a:avLst/>
          </a:prstGeom>
          <a:noFill/>
          <a:ln w="9525">
            <a:noFill/>
            <a:miter lim="800000"/>
            <a:headEnd/>
            <a:tailEnd/>
          </a:ln>
        </p:spPr>
      </p:pic>
      <p:pic>
        <p:nvPicPr>
          <p:cNvPr id="26629" name="Picture 5"/>
          <p:cNvPicPr>
            <a:picLocks noChangeAspect="1" noChangeArrowheads="1"/>
          </p:cNvPicPr>
          <p:nvPr/>
        </p:nvPicPr>
        <p:blipFill>
          <a:blip r:embed="rId6" cstate="print"/>
          <a:srcRect/>
          <a:stretch>
            <a:fillRect/>
          </a:stretch>
        </p:blipFill>
        <p:spPr bwMode="auto">
          <a:xfrm>
            <a:off x="4533900" y="4595812"/>
            <a:ext cx="4152900" cy="1476375"/>
          </a:xfrm>
          <a:prstGeom prst="rect">
            <a:avLst/>
          </a:prstGeom>
          <a:noFill/>
          <a:ln w="9525">
            <a:noFill/>
            <a:miter lim="800000"/>
            <a:headEnd/>
            <a:tailEnd/>
          </a:ln>
        </p:spPr>
      </p:pic>
      <p:sp>
        <p:nvSpPr>
          <p:cNvPr id="8" name="Rectangle 7"/>
          <p:cNvSpPr/>
          <p:nvPr/>
        </p:nvSpPr>
        <p:spPr>
          <a:xfrm>
            <a:off x="3303104" y="2887731"/>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s</a:t>
            </a:r>
            <a:r>
              <a:rPr lang="en-US" dirty="0" smtClean="0"/>
              <a:t> dataset</a:t>
            </a:r>
            <a:endParaRPr lang="en-US" dirty="0"/>
          </a:p>
        </p:txBody>
      </p:sp>
      <p:sp>
        <p:nvSpPr>
          <p:cNvPr id="3" name="Content Placeholder 2"/>
          <p:cNvSpPr>
            <a:spLocks noGrp="1"/>
          </p:cNvSpPr>
          <p:nvPr>
            <p:ph idx="1"/>
          </p:nvPr>
        </p:nvSpPr>
        <p:spPr/>
        <p:txBody>
          <a:bodyPr/>
          <a:lstStyle/>
          <a:p>
            <a:r>
              <a:rPr lang="en-US" dirty="0" err="1" smtClean="0"/>
              <a:t>Ektāl</a:t>
            </a:r>
            <a:r>
              <a:rPr lang="en-US" dirty="0" smtClean="0"/>
              <a:t> – short cycles, taking up a triple meter</a:t>
            </a:r>
          </a:p>
          <a:p>
            <a:pPr lvl="1"/>
            <a:r>
              <a:rPr lang="en-US" dirty="0" smtClean="0"/>
              <a:t>TI RA KI TA in </a:t>
            </a:r>
            <a:r>
              <a:rPr lang="en-US" dirty="0" err="1" smtClean="0"/>
              <a:t>mātrās</a:t>
            </a:r>
            <a:r>
              <a:rPr lang="en-US" dirty="0" smtClean="0"/>
              <a:t> 4 and 10 – two strokes</a:t>
            </a:r>
          </a:p>
        </p:txBody>
      </p:sp>
      <p:pic>
        <p:nvPicPr>
          <p:cNvPr id="26626" name="Picture 2"/>
          <p:cNvPicPr>
            <a:picLocks noChangeAspect="1" noChangeArrowheads="1"/>
          </p:cNvPicPr>
          <p:nvPr/>
        </p:nvPicPr>
        <p:blipFill>
          <a:blip r:embed="rId2" cstate="print"/>
          <a:srcRect/>
          <a:stretch>
            <a:fillRect/>
          </a:stretch>
        </p:blipFill>
        <p:spPr bwMode="auto">
          <a:xfrm>
            <a:off x="304800" y="2833687"/>
            <a:ext cx="4133850" cy="1485900"/>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4486275" y="2847975"/>
            <a:ext cx="4200525" cy="1495425"/>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381000" y="4605337"/>
            <a:ext cx="4105275" cy="1466850"/>
          </a:xfrm>
          <a:prstGeom prst="rect">
            <a:avLst/>
          </a:prstGeom>
          <a:noFill/>
          <a:ln w="9525">
            <a:noFill/>
            <a:miter lim="800000"/>
            <a:headEnd/>
            <a:tailEnd/>
          </a:ln>
        </p:spPr>
      </p:pic>
      <p:pic>
        <p:nvPicPr>
          <p:cNvPr id="26629" name="Picture 5"/>
          <p:cNvPicPr>
            <a:picLocks noChangeAspect="1" noChangeArrowheads="1"/>
          </p:cNvPicPr>
          <p:nvPr/>
        </p:nvPicPr>
        <p:blipFill>
          <a:blip r:embed="rId5" cstate="print"/>
          <a:srcRect/>
          <a:stretch>
            <a:fillRect/>
          </a:stretch>
        </p:blipFill>
        <p:spPr bwMode="auto">
          <a:xfrm>
            <a:off x="4533900" y="4595812"/>
            <a:ext cx="4152900" cy="1476375"/>
          </a:xfrm>
          <a:prstGeom prst="rect">
            <a:avLst/>
          </a:prstGeom>
          <a:noFill/>
          <a:ln w="9525">
            <a:noFill/>
            <a:miter lim="800000"/>
            <a:headEnd/>
            <a:tailEnd/>
          </a:ln>
        </p:spPr>
      </p:pic>
      <p:sp>
        <p:nvSpPr>
          <p:cNvPr id="8" name="Rectangle 7"/>
          <p:cNvSpPr/>
          <p:nvPr/>
        </p:nvSpPr>
        <p:spPr>
          <a:xfrm>
            <a:off x="7507356" y="2887731"/>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80652" y="2900983"/>
            <a:ext cx="2770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s</a:t>
            </a:r>
            <a:r>
              <a:rPr lang="en-US" dirty="0" smtClean="0"/>
              <a:t> dataset</a:t>
            </a:r>
            <a:endParaRPr lang="en-US" dirty="0"/>
          </a:p>
        </p:txBody>
      </p:sp>
      <p:sp>
        <p:nvSpPr>
          <p:cNvPr id="3" name="Content Placeholder 2"/>
          <p:cNvSpPr>
            <a:spLocks noGrp="1"/>
          </p:cNvSpPr>
          <p:nvPr>
            <p:ph idx="1"/>
          </p:nvPr>
        </p:nvSpPr>
        <p:spPr/>
        <p:txBody>
          <a:bodyPr/>
          <a:lstStyle/>
          <a:p>
            <a:r>
              <a:rPr lang="en-US" dirty="0" err="1" smtClean="0"/>
              <a:t>Jhaptāl</a:t>
            </a:r>
            <a:r>
              <a:rPr lang="en-US" dirty="0" smtClean="0"/>
              <a:t> – </a:t>
            </a:r>
            <a:r>
              <a:rPr lang="en-US" dirty="0" err="1" smtClean="0"/>
              <a:t>Vibhāg</a:t>
            </a:r>
            <a:r>
              <a:rPr lang="en-US" dirty="0" smtClean="0"/>
              <a:t> 2 and 4 are identical in theory</a:t>
            </a:r>
            <a:endParaRPr lang="en-US" dirty="0"/>
          </a:p>
        </p:txBody>
      </p:sp>
      <p:pic>
        <p:nvPicPr>
          <p:cNvPr id="26626" name="Picture 2"/>
          <p:cNvPicPr>
            <a:picLocks noChangeAspect="1" noChangeArrowheads="1"/>
          </p:cNvPicPr>
          <p:nvPr/>
        </p:nvPicPr>
        <p:blipFill>
          <a:blip r:embed="rId2" cstate="print"/>
          <a:srcRect/>
          <a:stretch>
            <a:fillRect/>
          </a:stretch>
        </p:blipFill>
        <p:spPr bwMode="auto">
          <a:xfrm>
            <a:off x="304800" y="2833687"/>
            <a:ext cx="4133850" cy="1485900"/>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4486275" y="2847975"/>
            <a:ext cx="4200525" cy="1495425"/>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381000" y="4605337"/>
            <a:ext cx="4105275" cy="1466850"/>
          </a:xfrm>
          <a:prstGeom prst="rect">
            <a:avLst/>
          </a:prstGeom>
          <a:noFill/>
          <a:ln w="9525">
            <a:noFill/>
            <a:miter lim="800000"/>
            <a:headEnd/>
            <a:tailEnd/>
          </a:ln>
        </p:spPr>
      </p:pic>
      <p:pic>
        <p:nvPicPr>
          <p:cNvPr id="26629" name="Picture 5"/>
          <p:cNvPicPr>
            <a:picLocks noChangeAspect="1" noChangeArrowheads="1"/>
          </p:cNvPicPr>
          <p:nvPr/>
        </p:nvPicPr>
        <p:blipFill>
          <a:blip r:embed="rId5" cstate="print"/>
          <a:srcRect/>
          <a:stretch>
            <a:fillRect/>
          </a:stretch>
        </p:blipFill>
        <p:spPr bwMode="auto">
          <a:xfrm>
            <a:off x="4533900" y="4595812"/>
            <a:ext cx="4152900" cy="1476375"/>
          </a:xfrm>
          <a:prstGeom prst="rect">
            <a:avLst/>
          </a:prstGeom>
          <a:noFill/>
          <a:ln w="9525">
            <a:noFill/>
            <a:miter lim="800000"/>
            <a:headEnd/>
            <a:tailEnd/>
          </a:ln>
        </p:spPr>
      </p:pic>
      <p:sp>
        <p:nvSpPr>
          <p:cNvPr id="8" name="Rectangle 7"/>
          <p:cNvSpPr/>
          <p:nvPr/>
        </p:nvSpPr>
        <p:spPr>
          <a:xfrm>
            <a:off x="1614694" y="4631841"/>
            <a:ext cx="9628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00400" y="4635568"/>
            <a:ext cx="962854"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patterns in HMR</a:t>
            </a:r>
            <a:r>
              <a:rPr lang="en-US" baseline="-25000" dirty="0" smtClean="0"/>
              <a:t>s</a:t>
            </a:r>
            <a:r>
              <a:rPr lang="en-US" dirty="0" smtClean="0"/>
              <a:t> dataset</a:t>
            </a:r>
            <a:endParaRPr lang="en-US" dirty="0"/>
          </a:p>
        </p:txBody>
      </p:sp>
      <p:sp>
        <p:nvSpPr>
          <p:cNvPr id="3" name="Content Placeholder 2"/>
          <p:cNvSpPr>
            <a:spLocks noGrp="1"/>
          </p:cNvSpPr>
          <p:nvPr>
            <p:ph idx="1"/>
          </p:nvPr>
        </p:nvSpPr>
        <p:spPr/>
        <p:txBody>
          <a:bodyPr/>
          <a:lstStyle/>
          <a:p>
            <a:r>
              <a:rPr lang="en-US" dirty="0" err="1" smtClean="0"/>
              <a:t>Rūpak</a:t>
            </a:r>
            <a:r>
              <a:rPr lang="en-US" dirty="0" smtClean="0"/>
              <a:t> </a:t>
            </a:r>
            <a:r>
              <a:rPr lang="en-US" dirty="0" err="1" smtClean="0"/>
              <a:t>tāl</a:t>
            </a:r>
            <a:r>
              <a:rPr lang="en-US" dirty="0" smtClean="0"/>
              <a:t> – goes back to 3 + 2 + 2 structure</a:t>
            </a:r>
            <a:endParaRPr lang="en-US" dirty="0"/>
          </a:p>
        </p:txBody>
      </p:sp>
      <p:pic>
        <p:nvPicPr>
          <p:cNvPr id="26626" name="Picture 2"/>
          <p:cNvPicPr>
            <a:picLocks noChangeAspect="1" noChangeArrowheads="1"/>
          </p:cNvPicPr>
          <p:nvPr/>
        </p:nvPicPr>
        <p:blipFill>
          <a:blip r:embed="rId2" cstate="print"/>
          <a:srcRect/>
          <a:stretch>
            <a:fillRect/>
          </a:stretch>
        </p:blipFill>
        <p:spPr bwMode="auto">
          <a:xfrm>
            <a:off x="304800" y="2833687"/>
            <a:ext cx="4133850" cy="1485900"/>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4486275" y="2847975"/>
            <a:ext cx="4200525" cy="1495425"/>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381000" y="4605337"/>
            <a:ext cx="4105275" cy="1466850"/>
          </a:xfrm>
          <a:prstGeom prst="rect">
            <a:avLst/>
          </a:prstGeom>
          <a:noFill/>
          <a:ln w="9525">
            <a:noFill/>
            <a:miter lim="800000"/>
            <a:headEnd/>
            <a:tailEnd/>
          </a:ln>
        </p:spPr>
      </p:pic>
      <p:pic>
        <p:nvPicPr>
          <p:cNvPr id="26629" name="Picture 5"/>
          <p:cNvPicPr>
            <a:picLocks noChangeAspect="1" noChangeArrowheads="1"/>
          </p:cNvPicPr>
          <p:nvPr/>
        </p:nvPicPr>
        <p:blipFill>
          <a:blip r:embed="rId5" cstate="print"/>
          <a:srcRect/>
          <a:stretch>
            <a:fillRect/>
          </a:stretch>
        </p:blipFill>
        <p:spPr bwMode="auto">
          <a:xfrm>
            <a:off x="4533900" y="4595812"/>
            <a:ext cx="4152900" cy="1476375"/>
          </a:xfrm>
          <a:prstGeom prst="rect">
            <a:avLst/>
          </a:prstGeom>
          <a:noFill/>
          <a:ln w="9525">
            <a:noFill/>
            <a:miter lim="800000"/>
            <a:headEnd/>
            <a:tailEnd/>
          </a:ln>
        </p:spPr>
      </p:pic>
      <p:sp>
        <p:nvSpPr>
          <p:cNvPr id="8" name="Rectangle 7"/>
          <p:cNvSpPr/>
          <p:nvPr/>
        </p:nvSpPr>
        <p:spPr>
          <a:xfrm>
            <a:off x="5562600" y="4631841"/>
            <a:ext cx="228600" cy="12192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Mulgaonkar</a:t>
            </a:r>
            <a:r>
              <a:rPr lang="en-US" sz="3600" dirty="0" smtClean="0"/>
              <a:t> </a:t>
            </a:r>
            <a:r>
              <a:rPr lang="en-US" sz="3600" dirty="0" err="1" smtClean="0"/>
              <a:t>Tabla</a:t>
            </a:r>
            <a:r>
              <a:rPr lang="en-US" sz="3600" dirty="0" smtClean="0"/>
              <a:t> Solo (MTS) dataset</a:t>
            </a:r>
            <a:endParaRPr lang="en-US" sz="3600" dirty="0"/>
          </a:p>
        </p:txBody>
      </p:sp>
      <p:sp>
        <p:nvSpPr>
          <p:cNvPr id="5" name="Content Placeholder 4"/>
          <p:cNvSpPr>
            <a:spLocks noGrp="1"/>
          </p:cNvSpPr>
          <p:nvPr>
            <p:ph idx="1"/>
          </p:nvPr>
        </p:nvSpPr>
        <p:spPr>
          <a:xfrm>
            <a:off x="381000" y="914400"/>
            <a:ext cx="8229600" cy="4876800"/>
          </a:xfrm>
        </p:spPr>
        <p:txBody>
          <a:bodyPr>
            <a:normAutofit/>
          </a:bodyPr>
          <a:lstStyle/>
          <a:p>
            <a:r>
              <a:rPr lang="en-US" sz="2400" dirty="0" smtClean="0"/>
              <a:t>8245 syllables, 38 compositions, </a:t>
            </a:r>
            <a:r>
              <a:rPr lang="en-US" sz="2400" dirty="0" err="1" smtClean="0"/>
              <a:t>tīntāl</a:t>
            </a:r>
            <a:r>
              <a:rPr lang="en-US" sz="2400" dirty="0" smtClean="0"/>
              <a:t>, 17 min, time-aligned</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pic>
        <p:nvPicPr>
          <p:cNvPr id="176131" name="Picture 3"/>
          <p:cNvPicPr>
            <a:picLocks noChangeAspect="1" noChangeArrowheads="1"/>
          </p:cNvPicPr>
          <p:nvPr/>
        </p:nvPicPr>
        <p:blipFill>
          <a:blip r:embed="rId3" cstate="print"/>
          <a:srcRect/>
          <a:stretch>
            <a:fillRect/>
          </a:stretch>
        </p:blipFill>
        <p:spPr bwMode="auto">
          <a:xfrm>
            <a:off x="1543050" y="1524000"/>
            <a:ext cx="6057900" cy="4105275"/>
          </a:xfrm>
          <a:prstGeom prst="rect">
            <a:avLst/>
          </a:prstGeom>
          <a:noFill/>
          <a:ln w="9525">
            <a:noFill/>
            <a:miter lim="800000"/>
            <a:headEnd/>
            <a:tailEnd/>
          </a:ln>
        </p:spPr>
      </p:pic>
      <p:sp>
        <p:nvSpPr>
          <p:cNvPr id="6" name="Rectangle 5"/>
          <p:cNvSpPr/>
          <p:nvPr/>
        </p:nvSpPr>
        <p:spPr>
          <a:xfrm>
            <a:off x="2352097" y="5562600"/>
            <a:ext cx="4439805" cy="369332"/>
          </a:xfrm>
          <a:prstGeom prst="rect">
            <a:avLst/>
          </a:prstGeom>
        </p:spPr>
        <p:txBody>
          <a:bodyPr wrap="none">
            <a:spAutoFit/>
          </a:bodyPr>
          <a:lstStyle/>
          <a:p>
            <a:r>
              <a:rPr lang="en-US" dirty="0" smtClean="0">
                <a:latin typeface="Calibri Light" pitchFamily="34" charset="0"/>
                <a:hlinkClick r:id="rId4"/>
              </a:rPr>
              <a:t>http://compmusic.upf.edu/tabla-solo-dataset</a:t>
            </a:r>
            <a:endParaRPr lang="en-US" dirty="0">
              <a:latin typeface="Calibri Light" pitchFamily="34" charset="0"/>
            </a:endParaRPr>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4.2.3</a:t>
            </a:r>
            <a:endParaRPr lang="en-US" sz="1600" dirty="0">
              <a:solidFill>
                <a:schemeClr val="bg1">
                  <a:lumMod val="50000"/>
                </a:schemeClr>
              </a:solidFill>
            </a:endParaRPr>
          </a:p>
        </p:txBody>
      </p:sp>
      <p:sp>
        <p:nvSpPr>
          <p:cNvPr id="8" name="TextBox 7"/>
          <p:cNvSpPr txBox="1"/>
          <p:nvPr/>
        </p:nvSpPr>
        <p:spPr>
          <a:xfrm>
            <a:off x="76200" y="5966936"/>
            <a:ext cx="7620000" cy="738664"/>
          </a:xfrm>
          <a:prstGeom prst="rect">
            <a:avLst/>
          </a:prstGeom>
          <a:noFill/>
        </p:spPr>
        <p:txBody>
          <a:bodyPr wrap="square" rtlCol="0">
            <a:spAutoFit/>
          </a:bodyPr>
          <a:lstStyle/>
          <a:p>
            <a:r>
              <a:rPr lang="en-US" sz="1400" dirty="0" smtClean="0">
                <a:solidFill>
                  <a:schemeClr val="tx1">
                    <a:lumMod val="75000"/>
                    <a:lumOff val="25000"/>
                  </a:schemeClr>
                </a:solidFill>
                <a:latin typeface="Calibri Light" pitchFamily="34" charset="0"/>
              </a:rPr>
              <a:t>Gupta, S., </a:t>
            </a:r>
            <a:r>
              <a:rPr lang="en-US" sz="1400" dirty="0" err="1" smtClean="0">
                <a:solidFill>
                  <a:schemeClr val="tx1">
                    <a:lumMod val="75000"/>
                    <a:lumOff val="25000"/>
                  </a:schemeClr>
                </a:solidFill>
                <a:latin typeface="Calibri Light" pitchFamily="34" charset="0"/>
              </a:rPr>
              <a:t>Srinivasamurthy</a:t>
            </a:r>
            <a:r>
              <a:rPr lang="en-US" sz="1400" dirty="0" smtClean="0">
                <a:solidFill>
                  <a:schemeClr val="tx1">
                    <a:lumMod val="75000"/>
                    <a:lumOff val="25000"/>
                  </a:schemeClr>
                </a:solidFill>
                <a:latin typeface="Calibri Light" pitchFamily="34" charset="0"/>
              </a:rPr>
              <a:t>, A., Kumar, M., Murthy, H., &amp; Serra, X. (2015, October). Discovery of Syllabic Percussion Patterns in </a:t>
            </a:r>
            <a:r>
              <a:rPr lang="en-US" sz="1400" dirty="0" err="1" smtClean="0">
                <a:solidFill>
                  <a:schemeClr val="tx1">
                    <a:lumMod val="75000"/>
                    <a:lumOff val="25000"/>
                  </a:schemeClr>
                </a:solidFill>
                <a:latin typeface="Calibri Light" pitchFamily="34" charset="0"/>
              </a:rPr>
              <a:t>Tabla</a:t>
            </a:r>
            <a:r>
              <a:rPr lang="en-US" sz="1400" dirty="0" smtClean="0">
                <a:solidFill>
                  <a:schemeClr val="tx1">
                    <a:lumMod val="75000"/>
                    <a:lumOff val="25000"/>
                  </a:schemeClr>
                </a:solidFill>
                <a:latin typeface="Calibri Light" pitchFamily="34" charset="0"/>
              </a:rPr>
              <a:t> Solo Recordings. In Proceedings of the 16th International Society for Music Information Retrieval Conference (ISMIR 2015) (pp. 385–391). Malaga, Spain.</a:t>
            </a:r>
            <a:endParaRPr lang="en-US" sz="1400" dirty="0">
              <a:solidFill>
                <a:schemeClr val="tx1">
                  <a:lumMod val="75000"/>
                  <a:lumOff val="25000"/>
                </a:schemeClr>
              </a:solidFill>
              <a:latin typeface="Calibri Light"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 . Indian art music</a:t>
            </a:r>
            <a:endParaRPr lang="en-US" dirty="0"/>
          </a:p>
        </p:txBody>
      </p:sp>
      <p:sp>
        <p:nvSpPr>
          <p:cNvPr id="3" name="Content Placeholder 2"/>
          <p:cNvSpPr>
            <a:spLocks noGrp="1"/>
          </p:cNvSpPr>
          <p:nvPr>
            <p:ph idx="1"/>
          </p:nvPr>
        </p:nvSpPr>
        <p:spPr/>
        <p:txBody>
          <a:bodyPr>
            <a:normAutofit/>
          </a:bodyPr>
          <a:lstStyle/>
          <a:p>
            <a:r>
              <a:rPr lang="en-US" dirty="0" smtClean="0"/>
              <a:t>The focus is on Indian art music</a:t>
            </a:r>
          </a:p>
          <a:p>
            <a:pPr lvl="1"/>
            <a:r>
              <a:rPr lang="en-US" dirty="0" smtClean="0"/>
              <a:t>Well-studied with significant musicological literature</a:t>
            </a:r>
          </a:p>
          <a:p>
            <a:pPr lvl="1"/>
            <a:r>
              <a:rPr lang="en-US" dirty="0" smtClean="0"/>
              <a:t>A large audience</a:t>
            </a:r>
          </a:p>
          <a:p>
            <a:pPr lvl="1"/>
            <a:r>
              <a:rPr lang="en-US" dirty="0" smtClean="0"/>
              <a:t>Unique challenges</a:t>
            </a:r>
          </a:p>
          <a:p>
            <a:r>
              <a:rPr lang="en-US" dirty="0" smtClean="0"/>
              <a:t>Identifying challenges and opportunities</a:t>
            </a:r>
          </a:p>
          <a:p>
            <a:r>
              <a:rPr lang="en-US" dirty="0" smtClean="0"/>
              <a:t>Extensions to other music cultures</a:t>
            </a:r>
          </a:p>
        </p:txBody>
      </p:sp>
      <p:sp>
        <p:nvSpPr>
          <p:cNvPr id="4" name="TextBox 3"/>
          <p:cNvSpPr txBox="1"/>
          <p:nvPr/>
        </p:nvSpPr>
        <p:spPr>
          <a:xfrm>
            <a:off x="381000" y="5634335"/>
            <a:ext cx="8229600" cy="923330"/>
          </a:xfrm>
          <a:prstGeom prst="rect">
            <a:avLst/>
          </a:prstGeom>
          <a:noFill/>
        </p:spPr>
        <p:txBody>
          <a:bodyPr wrap="square" rtlCol="0">
            <a:spAutoFit/>
          </a:bodyPr>
          <a:lstStyle/>
          <a:p>
            <a:r>
              <a:rPr lang="en-US" dirty="0" smtClean="0">
                <a:latin typeface="Calibri Light" pitchFamily="34" charset="0"/>
              </a:rPr>
              <a:t>Culture-aware and data-driven signal processing and machine learning approaches </a:t>
            </a:r>
          </a:p>
          <a:p>
            <a:r>
              <a:rPr lang="en-US" dirty="0" smtClean="0">
                <a:latin typeface="Calibri Light" pitchFamily="34" charset="0"/>
              </a:rPr>
              <a:t>for automatic analysis, description and discovery of rhythmic structures and patterns in audio music collections of </a:t>
            </a:r>
            <a:r>
              <a:rPr lang="en-US" b="1" dirty="0" smtClean="0">
                <a:solidFill>
                  <a:srgbClr val="FF0000"/>
                </a:solidFill>
                <a:latin typeface="Calibri Light" pitchFamily="34" charset="0"/>
              </a:rPr>
              <a:t>Indian art music</a:t>
            </a:r>
            <a:endParaRPr lang="en-US" b="1" dirty="0">
              <a:solidFill>
                <a:srgbClr val="FF0000"/>
              </a:solidFill>
              <a:latin typeface="Calibri Light" pitchFamily="34" charset="0"/>
            </a:endParaRPr>
          </a:p>
        </p:txBody>
      </p:sp>
      <p:sp>
        <p:nvSpPr>
          <p:cNvPr id="5" name="TextBox 4"/>
          <p:cNvSpPr txBox="1"/>
          <p:nvPr/>
        </p:nvSpPr>
        <p:spPr>
          <a:xfrm>
            <a:off x="8217029"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3" cstate="print"/>
          <a:srcRect/>
          <a:stretch>
            <a:fillRect/>
          </a:stretch>
        </p:blipFill>
        <p:spPr bwMode="auto">
          <a:xfrm>
            <a:off x="1752600" y="1430814"/>
            <a:ext cx="5638800" cy="4512786"/>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sz="3600" dirty="0" smtClean="0"/>
              <a:t>UKS </a:t>
            </a:r>
            <a:r>
              <a:rPr lang="en-US" sz="3600" dirty="0" err="1" smtClean="0"/>
              <a:t>Mridangam</a:t>
            </a:r>
            <a:r>
              <a:rPr lang="en-US" sz="3600" dirty="0" smtClean="0"/>
              <a:t> Solo (UMS) dataset</a:t>
            </a:r>
            <a:endParaRPr lang="en-US" sz="3600" dirty="0"/>
          </a:p>
        </p:txBody>
      </p:sp>
      <p:sp>
        <p:nvSpPr>
          <p:cNvPr id="5" name="Content Placeholder 4"/>
          <p:cNvSpPr>
            <a:spLocks noGrp="1"/>
          </p:cNvSpPr>
          <p:nvPr>
            <p:ph idx="1"/>
          </p:nvPr>
        </p:nvSpPr>
        <p:spPr>
          <a:xfrm>
            <a:off x="381000" y="914400"/>
            <a:ext cx="8229600" cy="4876800"/>
          </a:xfrm>
        </p:spPr>
        <p:txBody>
          <a:bodyPr>
            <a:normAutofit/>
          </a:bodyPr>
          <a:lstStyle/>
          <a:p>
            <a:r>
              <a:rPr lang="en-US" sz="2400" dirty="0" smtClean="0"/>
              <a:t>8877 syllables, 24 min, </a:t>
            </a:r>
            <a:r>
              <a:rPr lang="en-US" sz="2400" dirty="0" err="1" smtClean="0"/>
              <a:t>ādi</a:t>
            </a:r>
            <a:r>
              <a:rPr lang="en-US" sz="2400" dirty="0" smtClean="0"/>
              <a:t> and </a:t>
            </a:r>
            <a:r>
              <a:rPr lang="en-US" sz="2400" dirty="0" err="1" smtClean="0"/>
              <a:t>rūpaka</a:t>
            </a:r>
            <a:r>
              <a:rPr lang="en-US" sz="2400" dirty="0" smtClean="0"/>
              <a:t> </a:t>
            </a:r>
            <a:r>
              <a:rPr lang="en-US" sz="2400" dirty="0" err="1" smtClean="0"/>
              <a:t>tāla</a:t>
            </a:r>
            <a:r>
              <a:rPr lang="en-US" sz="2400" dirty="0" smtClean="0"/>
              <a:t>, not time-aligned</a:t>
            </a:r>
            <a:endParaRPr lang="en-US" sz="2400" dirty="0"/>
          </a:p>
        </p:txBody>
      </p:sp>
      <p:sp>
        <p:nvSpPr>
          <p:cNvPr id="6" name="Rectangle 5"/>
          <p:cNvSpPr/>
          <p:nvPr/>
        </p:nvSpPr>
        <p:spPr>
          <a:xfrm>
            <a:off x="2019300" y="5830956"/>
            <a:ext cx="5105400" cy="369332"/>
          </a:xfrm>
          <a:prstGeom prst="rect">
            <a:avLst/>
          </a:prstGeom>
        </p:spPr>
        <p:txBody>
          <a:bodyPr wrap="square">
            <a:spAutoFit/>
          </a:bodyPr>
          <a:lstStyle/>
          <a:p>
            <a:r>
              <a:rPr lang="en-US" dirty="0" smtClean="0">
                <a:latin typeface="Calibri Light" pitchFamily="34" charset="0"/>
                <a:hlinkClick r:id="rId4"/>
              </a:rPr>
              <a:t>http://compmusic.upf.edu/mridangam-tani-dataset</a:t>
            </a:r>
            <a:endParaRPr lang="en-US" dirty="0">
              <a:latin typeface="Calibri Light" pitchFamily="34" charset="0"/>
            </a:endParaRPr>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4.2.4</a:t>
            </a:r>
            <a:endParaRPr lang="en-US" sz="1600" dirty="0">
              <a:solidFill>
                <a:schemeClr val="bg1">
                  <a:lumMod val="50000"/>
                </a:schemeClr>
              </a:solidFill>
            </a:endParaRPr>
          </a:p>
        </p:txBody>
      </p:sp>
      <p:sp>
        <p:nvSpPr>
          <p:cNvPr id="8" name="Rectangle 7"/>
          <p:cNvSpPr/>
          <p:nvPr/>
        </p:nvSpPr>
        <p:spPr>
          <a:xfrm>
            <a:off x="76200" y="6182380"/>
            <a:ext cx="8153400" cy="523220"/>
          </a:xfrm>
          <a:prstGeom prst="rect">
            <a:avLst/>
          </a:prstGeom>
        </p:spPr>
        <p:txBody>
          <a:bodyPr wrap="square">
            <a:spAutoFit/>
          </a:bodyPr>
          <a:lstStyle/>
          <a:p>
            <a:r>
              <a:rPr lang="en-US" sz="1400" dirty="0" err="1" smtClean="0">
                <a:solidFill>
                  <a:schemeClr val="tx1">
                    <a:lumMod val="75000"/>
                    <a:lumOff val="25000"/>
                  </a:schemeClr>
                </a:solidFill>
                <a:latin typeface="Calibri Light" pitchFamily="34" charset="0"/>
              </a:rPr>
              <a:t>Kuriakose</a:t>
            </a:r>
            <a:r>
              <a:rPr lang="en-US" sz="1400" dirty="0" smtClean="0">
                <a:solidFill>
                  <a:schemeClr val="tx1">
                    <a:lumMod val="75000"/>
                    <a:lumOff val="25000"/>
                  </a:schemeClr>
                </a:solidFill>
                <a:latin typeface="Calibri Light" pitchFamily="34" charset="0"/>
              </a:rPr>
              <a:t>, J., Kumar, J. C., </a:t>
            </a:r>
            <a:r>
              <a:rPr lang="en-US" sz="1400" dirty="0" err="1" smtClean="0">
                <a:solidFill>
                  <a:schemeClr val="tx1">
                    <a:lumMod val="75000"/>
                    <a:lumOff val="25000"/>
                  </a:schemeClr>
                </a:solidFill>
                <a:latin typeface="Calibri Light" pitchFamily="34" charset="0"/>
              </a:rPr>
              <a:t>Sarala</a:t>
            </a:r>
            <a:r>
              <a:rPr lang="en-US" sz="1400" dirty="0" smtClean="0">
                <a:solidFill>
                  <a:schemeClr val="tx1">
                    <a:lumMod val="75000"/>
                    <a:lumOff val="25000"/>
                  </a:schemeClr>
                </a:solidFill>
                <a:latin typeface="Calibri Light" pitchFamily="34" charset="0"/>
              </a:rPr>
              <a:t>, P., Murthy, H. A., </a:t>
            </a:r>
            <a:r>
              <a:rPr lang="en-US" sz="1400" dirty="0" err="1" smtClean="0">
                <a:solidFill>
                  <a:schemeClr val="tx1">
                    <a:lumMod val="75000"/>
                    <a:lumOff val="25000"/>
                  </a:schemeClr>
                </a:solidFill>
                <a:latin typeface="Calibri Light" pitchFamily="34" charset="0"/>
              </a:rPr>
              <a:t>Sivaraman,U.K</a:t>
            </a:r>
            <a:r>
              <a:rPr lang="en-US" sz="1400" dirty="0" smtClean="0">
                <a:solidFill>
                  <a:schemeClr val="tx1">
                    <a:lumMod val="75000"/>
                    <a:lumOff val="25000"/>
                  </a:schemeClr>
                </a:solidFill>
                <a:latin typeface="Calibri Light" pitchFamily="34" charset="0"/>
              </a:rPr>
              <a:t>. (2015, February). </a:t>
            </a:r>
            <a:r>
              <a:rPr lang="en-US" sz="1400" dirty="0" err="1" smtClean="0">
                <a:solidFill>
                  <a:schemeClr val="tx1">
                    <a:lumMod val="75000"/>
                    <a:lumOff val="25000"/>
                  </a:schemeClr>
                </a:solidFill>
                <a:latin typeface="Calibri Light" pitchFamily="34" charset="0"/>
              </a:rPr>
              <a:t>Akshara</a:t>
            </a:r>
            <a:r>
              <a:rPr lang="en-US" sz="1400" dirty="0" smtClean="0">
                <a:solidFill>
                  <a:schemeClr val="tx1">
                    <a:lumMod val="75000"/>
                    <a:lumOff val="25000"/>
                  </a:schemeClr>
                </a:solidFill>
                <a:latin typeface="Calibri Light" pitchFamily="34" charset="0"/>
              </a:rPr>
              <a:t> Transcription of </a:t>
            </a:r>
            <a:r>
              <a:rPr lang="en-US" sz="1400" dirty="0" err="1" smtClean="0">
                <a:solidFill>
                  <a:schemeClr val="tx1">
                    <a:lumMod val="75000"/>
                    <a:lumOff val="25000"/>
                  </a:schemeClr>
                </a:solidFill>
                <a:latin typeface="Calibri Light" pitchFamily="34" charset="0"/>
              </a:rPr>
              <a:t>Mrudangam</a:t>
            </a:r>
            <a:r>
              <a:rPr lang="en-US" sz="1400" dirty="0" smtClean="0">
                <a:solidFill>
                  <a:schemeClr val="tx1">
                    <a:lumMod val="75000"/>
                    <a:lumOff val="25000"/>
                  </a:schemeClr>
                </a:solidFill>
                <a:latin typeface="Calibri Light" pitchFamily="34" charset="0"/>
              </a:rPr>
              <a:t> Strokes in </a:t>
            </a:r>
            <a:r>
              <a:rPr lang="en-US" sz="1400" dirty="0" err="1" smtClean="0">
                <a:solidFill>
                  <a:schemeClr val="tx1">
                    <a:lumMod val="75000"/>
                    <a:lumOff val="25000"/>
                  </a:schemeClr>
                </a:solidFill>
                <a:latin typeface="Calibri Light" pitchFamily="34" charset="0"/>
              </a:rPr>
              <a:t>CarnaticMusic</a:t>
            </a:r>
            <a:r>
              <a:rPr lang="en-US" sz="1400" dirty="0" smtClean="0">
                <a:solidFill>
                  <a:schemeClr val="tx1">
                    <a:lumMod val="75000"/>
                    <a:lumOff val="25000"/>
                  </a:schemeClr>
                </a:solidFill>
                <a:latin typeface="Calibri Light" pitchFamily="34" charset="0"/>
              </a:rPr>
              <a:t>. In Proc.  21st National Conference on Communication. Mumbai, India.</a:t>
            </a:r>
            <a:endParaRPr lang="en-US" sz="1400" dirty="0">
              <a:solidFill>
                <a:schemeClr val="tx1">
                  <a:lumMod val="75000"/>
                  <a:lumOff val="25000"/>
                </a:schemeClr>
              </a:solidFill>
              <a:latin typeface="Calibri Light" pitchFamily="34"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Ballroom dataset</a:t>
            </a:r>
            <a:endParaRPr lang="en-US" dirty="0"/>
          </a:p>
        </p:txBody>
      </p:sp>
      <p:sp>
        <p:nvSpPr>
          <p:cNvPr id="3" name="Content Placeholder 2"/>
          <p:cNvSpPr>
            <a:spLocks noGrp="1"/>
          </p:cNvSpPr>
          <p:nvPr>
            <p:ph idx="1"/>
          </p:nvPr>
        </p:nvSpPr>
        <p:spPr/>
        <p:txBody>
          <a:bodyPr/>
          <a:lstStyle/>
          <a:p>
            <a:r>
              <a:rPr lang="en-US" dirty="0" smtClean="0"/>
              <a:t>Several dance styles from </a:t>
            </a:r>
            <a:r>
              <a:rPr lang="en-US" dirty="0" smtClean="0">
                <a:hlinkClick r:id="rId3" action="ppaction://hlinkfile"/>
              </a:rPr>
              <a:t>BallroomDancers.com</a:t>
            </a:r>
            <a:endParaRPr lang="en-US" dirty="0" smtClean="0"/>
          </a:p>
          <a:p>
            <a:r>
              <a:rPr lang="en-US" dirty="0" smtClean="0"/>
              <a:t>697 thirty second clips</a:t>
            </a:r>
          </a:p>
          <a:p>
            <a:r>
              <a:rPr lang="en-US" dirty="0" smtClean="0"/>
              <a:t>Beat and downbeat annotated</a:t>
            </a:r>
          </a:p>
          <a:p>
            <a:r>
              <a:rPr lang="en-US" dirty="0" smtClean="0"/>
              <a:t>Time signatures 3/4 and 4/4</a:t>
            </a:r>
          </a:p>
          <a:p>
            <a:pPr lvl="1"/>
            <a:r>
              <a:rPr lang="en-US" dirty="0" smtClean="0"/>
              <a:t>fixed through the piece</a:t>
            </a:r>
            <a:endParaRPr lang="en-US" dirty="0"/>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4.2.7</a:t>
            </a:r>
            <a:endParaRPr lang="en-US" sz="1600" dirty="0">
              <a:solidFill>
                <a:schemeClr val="bg1">
                  <a:lumMod val="50000"/>
                </a:schemeClr>
              </a:solidFill>
            </a:endParaRPr>
          </a:p>
        </p:txBody>
      </p:sp>
      <p:sp>
        <p:nvSpPr>
          <p:cNvPr id="5" name="TextBox 4"/>
          <p:cNvSpPr txBox="1"/>
          <p:nvPr/>
        </p:nvSpPr>
        <p:spPr>
          <a:xfrm>
            <a:off x="76200" y="5966936"/>
            <a:ext cx="7772400" cy="738664"/>
          </a:xfrm>
          <a:prstGeom prst="rect">
            <a:avLst/>
          </a:prstGeom>
          <a:noFill/>
        </p:spPr>
        <p:txBody>
          <a:bodyPr wrap="square" rtlCol="0">
            <a:spAutoFit/>
          </a:bodyPr>
          <a:lstStyle/>
          <a:p>
            <a:r>
              <a:rPr lang="en-US" sz="1400" dirty="0" err="1" smtClean="0">
                <a:solidFill>
                  <a:schemeClr val="tx1">
                    <a:lumMod val="75000"/>
                    <a:lumOff val="25000"/>
                  </a:schemeClr>
                </a:solidFill>
                <a:latin typeface="Calibri Light" pitchFamily="34" charset="0"/>
              </a:rPr>
              <a:t>Gouyon</a:t>
            </a:r>
            <a:r>
              <a:rPr lang="en-US" sz="1400" dirty="0" smtClean="0">
                <a:solidFill>
                  <a:schemeClr val="tx1">
                    <a:lumMod val="75000"/>
                    <a:lumOff val="25000"/>
                  </a:schemeClr>
                </a:solidFill>
                <a:latin typeface="Calibri Light" pitchFamily="34" charset="0"/>
              </a:rPr>
              <a:t>, F., </a:t>
            </a:r>
            <a:r>
              <a:rPr lang="en-US" sz="1400" dirty="0" err="1" smtClean="0">
                <a:solidFill>
                  <a:schemeClr val="tx1">
                    <a:lumMod val="75000"/>
                    <a:lumOff val="25000"/>
                  </a:schemeClr>
                </a:solidFill>
                <a:latin typeface="Calibri Light" pitchFamily="34" charset="0"/>
              </a:rPr>
              <a:t>Klapuri</a:t>
            </a:r>
            <a:r>
              <a:rPr lang="en-US" sz="1400" dirty="0" smtClean="0">
                <a:solidFill>
                  <a:schemeClr val="tx1">
                    <a:lumMod val="75000"/>
                    <a:lumOff val="25000"/>
                  </a:schemeClr>
                </a:solidFill>
                <a:latin typeface="Calibri Light" pitchFamily="34" charset="0"/>
              </a:rPr>
              <a:t>, A., Dixon, S., Alonso, M., </a:t>
            </a:r>
            <a:r>
              <a:rPr lang="en-US" sz="1400" dirty="0" err="1" smtClean="0">
                <a:solidFill>
                  <a:schemeClr val="tx1">
                    <a:lumMod val="75000"/>
                    <a:lumOff val="25000"/>
                  </a:schemeClr>
                </a:solidFill>
                <a:latin typeface="Calibri Light" pitchFamily="34" charset="0"/>
              </a:rPr>
              <a:t>Tzanetakis</a:t>
            </a:r>
            <a:r>
              <a:rPr lang="en-US" sz="1400" dirty="0" smtClean="0">
                <a:solidFill>
                  <a:schemeClr val="tx1">
                    <a:lumMod val="75000"/>
                    <a:lumOff val="25000"/>
                  </a:schemeClr>
                </a:solidFill>
                <a:latin typeface="Calibri Light" pitchFamily="34" charset="0"/>
              </a:rPr>
              <a:t>, G., </a:t>
            </a:r>
            <a:r>
              <a:rPr lang="en-US" sz="1400" dirty="0" err="1" smtClean="0">
                <a:solidFill>
                  <a:schemeClr val="tx1">
                    <a:lumMod val="75000"/>
                    <a:lumOff val="25000"/>
                  </a:schemeClr>
                </a:solidFill>
                <a:latin typeface="Calibri Light" pitchFamily="34" charset="0"/>
              </a:rPr>
              <a:t>Uhle</a:t>
            </a:r>
            <a:r>
              <a:rPr lang="en-US" sz="1400" dirty="0" smtClean="0">
                <a:solidFill>
                  <a:schemeClr val="tx1">
                    <a:lumMod val="75000"/>
                    <a:lumOff val="25000"/>
                  </a:schemeClr>
                </a:solidFill>
                <a:latin typeface="Calibri Light" pitchFamily="34" charset="0"/>
              </a:rPr>
              <a:t>, C., &amp; Cano, P. (2006). An experimental comparison of audio tempo induction algorithms. IEEE Transactions on Audio, Speech and Language Processing, 14(5), 1832–1844</a:t>
            </a:r>
            <a:endParaRPr lang="en-US" sz="1400" dirty="0">
              <a:solidFill>
                <a:schemeClr val="tx1">
                  <a:lumMod val="75000"/>
                  <a:lumOff val="25000"/>
                </a:schemeClr>
              </a:solidFill>
              <a:latin typeface="Calibri Light" pitchFamily="34"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Meter inference and tracking</a:t>
            </a:r>
            <a:endParaRPr lang="en-US" dirty="0"/>
          </a:p>
        </p:txBody>
      </p:sp>
      <p:pic>
        <p:nvPicPr>
          <p:cNvPr id="6" name="Picture 3" descr="E:\UPFWork\PhD\Thesis\defense\Resources\Images\Chap5.png"/>
          <p:cNvPicPr>
            <a:picLocks noChangeAspect="1" noChangeArrowheads="1"/>
          </p:cNvPicPr>
          <p:nvPr/>
        </p:nvPicPr>
        <p:blipFill>
          <a:blip r:embed="rId4" cstate="print"/>
          <a:srcRect/>
          <a:stretch>
            <a:fillRect/>
          </a:stretch>
        </p:blipFill>
        <p:spPr bwMode="auto">
          <a:xfrm>
            <a:off x="6324600" y="3048000"/>
            <a:ext cx="2475374" cy="3516655"/>
          </a:xfrm>
          <a:prstGeom prst="rect">
            <a:avLst/>
          </a:prstGeom>
          <a:noFill/>
          <a:ln>
            <a:solidFill>
              <a:schemeClr val="tx1"/>
            </a:solidFill>
          </a:ln>
        </p:spPr>
      </p:pic>
      <p:pic>
        <p:nvPicPr>
          <p:cNvPr id="8" name="KChapu_sama_13012_1-04_Jaya_Jaya.mp4">
            <a:hlinkClick r:id="" action="ppaction://media"/>
          </p:cNvPr>
          <p:cNvPicPr>
            <a:picLocks noRot="1" noChangeAspect="1"/>
          </p:cNvPicPr>
          <p:nvPr>
            <a:videoFile r:link="rId1"/>
          </p:nvPr>
        </p:nvPicPr>
        <p:blipFill>
          <a:blip r:embed="rId5" cstate="print"/>
          <a:stretch>
            <a:fillRect/>
          </a:stretch>
        </p:blipFill>
        <p:spPr>
          <a:xfrm>
            <a:off x="533400" y="4122240"/>
            <a:ext cx="3733800" cy="223879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Meter analysis</a:t>
            </a:r>
            <a:endParaRPr lang="en-US" dirty="0"/>
          </a:p>
        </p:txBody>
      </p:sp>
      <p:sp>
        <p:nvSpPr>
          <p:cNvPr id="3" name="Content Placeholder 2"/>
          <p:cNvSpPr>
            <a:spLocks noGrp="1"/>
          </p:cNvSpPr>
          <p:nvPr>
            <p:ph idx="1"/>
          </p:nvPr>
        </p:nvSpPr>
        <p:spPr/>
        <p:txBody>
          <a:bodyPr>
            <a:normAutofit/>
          </a:bodyPr>
          <a:lstStyle/>
          <a:p>
            <a:r>
              <a:rPr lang="en-US" dirty="0" smtClean="0"/>
              <a:t>Analysis of different aspects of meter</a:t>
            </a:r>
          </a:p>
          <a:p>
            <a:pPr lvl="1"/>
            <a:r>
              <a:rPr lang="en-US" dirty="0" smtClean="0"/>
              <a:t>Events such as beats, downbeats</a:t>
            </a:r>
          </a:p>
          <a:p>
            <a:pPr lvl="1"/>
            <a:r>
              <a:rPr lang="en-US" dirty="0" smtClean="0"/>
              <a:t>Tempo, rhythm class (</a:t>
            </a:r>
            <a:r>
              <a:rPr lang="en-US" dirty="0" err="1" smtClean="0"/>
              <a:t>tāl</a:t>
            </a:r>
            <a:r>
              <a:rPr lang="en-US" dirty="0" smtClean="0"/>
              <a:t>/a), patterns</a:t>
            </a:r>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Meter analysis</a:t>
            </a:r>
            <a:endParaRPr lang="en-US" dirty="0"/>
          </a:p>
        </p:txBody>
      </p:sp>
      <p:sp>
        <p:nvSpPr>
          <p:cNvPr id="3" name="Content Placeholder 2"/>
          <p:cNvSpPr>
            <a:spLocks noGrp="1"/>
          </p:cNvSpPr>
          <p:nvPr>
            <p:ph idx="1"/>
          </p:nvPr>
        </p:nvSpPr>
        <p:spPr/>
        <p:txBody>
          <a:bodyPr>
            <a:normAutofit/>
          </a:bodyPr>
          <a:lstStyle/>
          <a:p>
            <a:r>
              <a:rPr lang="en-US" dirty="0" smtClean="0"/>
              <a:t>Analysis of different aspects of meter</a:t>
            </a:r>
          </a:p>
          <a:p>
            <a:pPr lvl="1"/>
            <a:r>
              <a:rPr lang="en-US" dirty="0" smtClean="0"/>
              <a:t>Events such as beats, downbeats</a:t>
            </a:r>
          </a:p>
          <a:p>
            <a:pPr lvl="1"/>
            <a:r>
              <a:rPr lang="en-US" dirty="0" smtClean="0"/>
              <a:t>Tempo, rhythm class (</a:t>
            </a:r>
            <a:r>
              <a:rPr lang="en-US" dirty="0" err="1" smtClean="0"/>
              <a:t>tāl</a:t>
            </a:r>
            <a:r>
              <a:rPr lang="en-US" dirty="0" smtClean="0"/>
              <a:t>/a), patterns</a:t>
            </a:r>
          </a:p>
          <a:p>
            <a:r>
              <a:rPr lang="en-US" dirty="0" smtClean="0"/>
              <a:t>Enriched listening, further rhythmic and structural analysis</a:t>
            </a:r>
          </a:p>
          <a:p>
            <a:pPr lvl="1"/>
            <a:r>
              <a:rPr lang="en-US" dirty="0" smtClean="0"/>
              <a:t>Rhythm similarity measures</a:t>
            </a:r>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goal !</a:t>
            </a:r>
            <a:endParaRPr lang="en-US" dirty="0"/>
          </a:p>
        </p:txBody>
      </p:sp>
      <p:pic>
        <p:nvPicPr>
          <p:cNvPr id="1026" name="Picture 2" descr="E:\UPFWork\PhD\Papers\CompMusicWorkshop2013\seminar\Examples\Images\khandaChapu.png"/>
          <p:cNvPicPr>
            <a:picLocks noChangeAspect="1" noChangeArrowheads="1"/>
          </p:cNvPicPr>
          <p:nvPr/>
        </p:nvPicPr>
        <p:blipFill>
          <a:blip r:embed="rId4" cstate="print"/>
          <a:srcRect/>
          <a:stretch>
            <a:fillRect/>
          </a:stretch>
        </p:blipFill>
        <p:spPr bwMode="auto">
          <a:xfrm>
            <a:off x="5715000" y="5530540"/>
            <a:ext cx="2590800" cy="1100820"/>
          </a:xfrm>
          <a:prstGeom prst="rect">
            <a:avLst/>
          </a:prstGeom>
          <a:noFill/>
        </p:spPr>
      </p:pic>
      <p:pic>
        <p:nvPicPr>
          <p:cNvPr id="7" name="KChapu_sama_13012_1-04_Jaya_Jaya.mp4">
            <a:hlinkClick r:id="" action="ppaction://media"/>
          </p:cNvPr>
          <p:cNvPicPr>
            <a:picLocks noRot="1" noChangeAspect="1"/>
          </p:cNvPicPr>
          <p:nvPr>
            <a:videoFile r:link="rId1"/>
          </p:nvPr>
        </p:nvPicPr>
        <p:blipFill>
          <a:blip r:embed="rId5" cstate="print"/>
          <a:stretch>
            <a:fillRect/>
          </a:stretch>
        </p:blipFill>
        <p:spPr>
          <a:xfrm>
            <a:off x="838200" y="1008816"/>
            <a:ext cx="7467600" cy="4477584"/>
          </a:xfrm>
          <a:prstGeom prst="rect">
            <a:avLst/>
          </a:prstGeom>
        </p:spPr>
      </p:pic>
    </p:spTree>
  </p:cSld>
  <p:clrMapOvr>
    <a:masterClrMapping/>
  </p:clrMapOvr>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analysis tasks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Meter inference</a:t>
            </a:r>
          </a:p>
          <a:p>
            <a:pPr lvl="1"/>
            <a:r>
              <a:rPr lang="en-US" dirty="0" smtClean="0"/>
              <a:t>Rhythm class + tempo + beats + downbeats</a:t>
            </a:r>
          </a:p>
          <a:p>
            <a:r>
              <a:rPr lang="en-US" dirty="0" smtClean="0">
                <a:solidFill>
                  <a:schemeClr val="bg1">
                    <a:lumMod val="75000"/>
                  </a:schemeClr>
                </a:solidFill>
              </a:rPr>
              <a:t>Meter tracking</a:t>
            </a:r>
          </a:p>
          <a:p>
            <a:pPr lvl="1"/>
            <a:r>
              <a:rPr lang="en-US" dirty="0" smtClean="0">
                <a:solidFill>
                  <a:schemeClr val="bg1">
                    <a:lumMod val="75000"/>
                  </a:schemeClr>
                </a:solidFill>
              </a:rPr>
              <a:t>Rhythm class/metrical structure known</a:t>
            </a:r>
          </a:p>
          <a:p>
            <a:pPr lvl="1"/>
            <a:r>
              <a:rPr lang="en-US" dirty="0" smtClean="0">
                <a:solidFill>
                  <a:schemeClr val="bg1">
                    <a:lumMod val="75000"/>
                  </a:schemeClr>
                </a:solidFill>
              </a:rPr>
              <a:t>Tempo + beats + downbeats</a:t>
            </a:r>
          </a:p>
          <a:p>
            <a:r>
              <a:rPr lang="en-US" dirty="0" smtClean="0">
                <a:solidFill>
                  <a:schemeClr val="bg1">
                    <a:lumMod val="75000"/>
                  </a:schemeClr>
                </a:solidFill>
              </a:rPr>
              <a:t>Informed meter tracking</a:t>
            </a:r>
          </a:p>
          <a:p>
            <a:pPr lvl="1"/>
            <a:r>
              <a:rPr lang="en-US" dirty="0" smtClean="0">
                <a:solidFill>
                  <a:schemeClr val="bg1">
                    <a:lumMod val="75000"/>
                  </a:schemeClr>
                </a:solidFill>
              </a:rPr>
              <a:t>Tempo informed meter tracking – tight tempo range known/given</a:t>
            </a:r>
          </a:p>
          <a:p>
            <a:pPr lvl="1"/>
            <a:r>
              <a:rPr lang="en-US" dirty="0" smtClean="0">
                <a:solidFill>
                  <a:schemeClr val="bg1">
                    <a:lumMod val="75000"/>
                  </a:schemeClr>
                </a:solidFill>
              </a:rPr>
              <a:t>Tempo + downbeat (sama) informed meter tracking</a:t>
            </a:r>
          </a:p>
          <a:p>
            <a:pPr lvl="2"/>
            <a:r>
              <a:rPr lang="en-US" dirty="0" smtClean="0">
                <a:solidFill>
                  <a:schemeClr val="bg1">
                    <a:lumMod val="75000"/>
                  </a:schemeClr>
                </a:solidFill>
              </a:rPr>
              <a:t>A tight tempo range known</a:t>
            </a:r>
          </a:p>
          <a:p>
            <a:pPr lvl="2"/>
            <a:r>
              <a:rPr lang="en-US" dirty="0" smtClean="0">
                <a:solidFill>
                  <a:schemeClr val="bg1">
                    <a:lumMod val="75000"/>
                  </a:schemeClr>
                </a:solidFill>
              </a:rPr>
              <a:t>A few downbeat instances known/given</a:t>
            </a:r>
            <a:endParaRPr lang="en-US" dirty="0">
              <a:solidFill>
                <a:schemeClr val="bg1">
                  <a:lumMod val="75000"/>
                </a:schemeClr>
              </a:solidFill>
            </a:endParaRPr>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analysis tasks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Meter inference</a:t>
            </a:r>
          </a:p>
          <a:p>
            <a:pPr lvl="1"/>
            <a:r>
              <a:rPr lang="en-US" dirty="0" smtClean="0"/>
              <a:t>Rhythm class + tempo + beats + downbeats</a:t>
            </a:r>
          </a:p>
          <a:p>
            <a:r>
              <a:rPr lang="en-US" dirty="0" smtClean="0"/>
              <a:t>Meter tracking</a:t>
            </a:r>
          </a:p>
          <a:p>
            <a:pPr lvl="1"/>
            <a:r>
              <a:rPr lang="en-US" dirty="0" smtClean="0"/>
              <a:t>Rhythm class/metrical structure known</a:t>
            </a:r>
          </a:p>
          <a:p>
            <a:pPr lvl="1"/>
            <a:r>
              <a:rPr lang="en-US" dirty="0" smtClean="0"/>
              <a:t>Tempo + beats + downbeats</a:t>
            </a:r>
          </a:p>
          <a:p>
            <a:r>
              <a:rPr lang="en-US" dirty="0" smtClean="0">
                <a:solidFill>
                  <a:schemeClr val="bg1">
                    <a:lumMod val="75000"/>
                  </a:schemeClr>
                </a:solidFill>
              </a:rPr>
              <a:t>Informed meter tracking</a:t>
            </a:r>
          </a:p>
          <a:p>
            <a:pPr lvl="1"/>
            <a:r>
              <a:rPr lang="en-US" dirty="0" smtClean="0">
                <a:solidFill>
                  <a:schemeClr val="bg1">
                    <a:lumMod val="75000"/>
                  </a:schemeClr>
                </a:solidFill>
              </a:rPr>
              <a:t>Tempo informed meter tracking – tight tempo range known/given</a:t>
            </a:r>
          </a:p>
          <a:p>
            <a:pPr lvl="1"/>
            <a:r>
              <a:rPr lang="en-US" dirty="0" smtClean="0">
                <a:solidFill>
                  <a:schemeClr val="bg1">
                    <a:lumMod val="75000"/>
                  </a:schemeClr>
                </a:solidFill>
              </a:rPr>
              <a:t>Tempo + downbeat (sama) informed meter tracking</a:t>
            </a:r>
          </a:p>
          <a:p>
            <a:pPr lvl="2"/>
            <a:r>
              <a:rPr lang="en-US" dirty="0" smtClean="0">
                <a:solidFill>
                  <a:schemeClr val="bg1">
                    <a:lumMod val="75000"/>
                  </a:schemeClr>
                </a:solidFill>
              </a:rPr>
              <a:t>A tight tempo range known</a:t>
            </a:r>
          </a:p>
          <a:p>
            <a:pPr lvl="2"/>
            <a:r>
              <a:rPr lang="en-US" dirty="0" smtClean="0">
                <a:solidFill>
                  <a:schemeClr val="bg1">
                    <a:lumMod val="75000"/>
                  </a:schemeClr>
                </a:solidFill>
              </a:rPr>
              <a:t>A few downbeat instances known/given</a:t>
            </a:r>
            <a:endParaRPr lang="en-US" dirty="0">
              <a:solidFill>
                <a:schemeClr val="bg1">
                  <a:lumMod val="75000"/>
                </a:schemeClr>
              </a:solidFill>
            </a:endParaRPr>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analysis tasks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Meter inference</a:t>
            </a:r>
          </a:p>
          <a:p>
            <a:pPr lvl="1"/>
            <a:r>
              <a:rPr lang="en-US" dirty="0" smtClean="0"/>
              <a:t>Rhythm class + tempo + beats + downbeats</a:t>
            </a:r>
          </a:p>
          <a:p>
            <a:r>
              <a:rPr lang="en-US" dirty="0" smtClean="0"/>
              <a:t>Meter tracking</a:t>
            </a:r>
          </a:p>
          <a:p>
            <a:pPr lvl="1"/>
            <a:r>
              <a:rPr lang="en-US" dirty="0" smtClean="0"/>
              <a:t>Rhythm class/metrical structure known</a:t>
            </a:r>
          </a:p>
          <a:p>
            <a:pPr lvl="1"/>
            <a:r>
              <a:rPr lang="en-US" dirty="0" smtClean="0"/>
              <a:t>Tempo + beats + downbeats</a:t>
            </a:r>
          </a:p>
          <a:p>
            <a:r>
              <a:rPr lang="en-US" dirty="0" smtClean="0"/>
              <a:t>Informed meter tracking</a:t>
            </a:r>
          </a:p>
          <a:p>
            <a:pPr lvl="1"/>
            <a:r>
              <a:rPr lang="en-US" dirty="0" smtClean="0"/>
              <a:t>Tempo informed meter tracking – tight tempo range known/given</a:t>
            </a:r>
          </a:p>
          <a:p>
            <a:pPr lvl="1"/>
            <a:r>
              <a:rPr lang="en-US" dirty="0" smtClean="0">
                <a:solidFill>
                  <a:schemeClr val="bg1">
                    <a:lumMod val="75000"/>
                  </a:schemeClr>
                </a:solidFill>
              </a:rPr>
              <a:t>Tempo + downbeat (sama) informed meter tracking</a:t>
            </a:r>
          </a:p>
          <a:p>
            <a:pPr lvl="2"/>
            <a:r>
              <a:rPr lang="en-US" dirty="0" smtClean="0">
                <a:solidFill>
                  <a:schemeClr val="bg1">
                    <a:lumMod val="75000"/>
                  </a:schemeClr>
                </a:solidFill>
              </a:rPr>
              <a:t>A tight tempo range known</a:t>
            </a:r>
          </a:p>
          <a:p>
            <a:pPr lvl="2"/>
            <a:r>
              <a:rPr lang="en-US" dirty="0" smtClean="0">
                <a:solidFill>
                  <a:schemeClr val="bg1">
                    <a:lumMod val="75000"/>
                  </a:schemeClr>
                </a:solidFill>
              </a:rPr>
              <a:t>A few downbeat instances known/given</a:t>
            </a:r>
            <a:endParaRPr lang="en-US" dirty="0">
              <a:solidFill>
                <a:schemeClr val="bg1">
                  <a:lumMod val="75000"/>
                </a:schemeClr>
              </a:solidFill>
            </a:endParaRPr>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analysis tasks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Meter inference</a:t>
            </a:r>
          </a:p>
          <a:p>
            <a:pPr lvl="1"/>
            <a:r>
              <a:rPr lang="en-US" dirty="0" smtClean="0"/>
              <a:t>Rhythm class + tempo + beats + downbeats</a:t>
            </a:r>
          </a:p>
          <a:p>
            <a:r>
              <a:rPr lang="en-US" dirty="0" smtClean="0"/>
              <a:t>Meter tracking</a:t>
            </a:r>
          </a:p>
          <a:p>
            <a:pPr lvl="1"/>
            <a:r>
              <a:rPr lang="en-US" dirty="0" smtClean="0"/>
              <a:t>Rhythm class/metrical structure known</a:t>
            </a:r>
          </a:p>
          <a:p>
            <a:pPr lvl="1"/>
            <a:r>
              <a:rPr lang="en-US" dirty="0" smtClean="0"/>
              <a:t>Tempo + beats + downbeats</a:t>
            </a:r>
          </a:p>
          <a:p>
            <a:r>
              <a:rPr lang="en-US" dirty="0" smtClean="0"/>
              <a:t>Informed meter tracking</a:t>
            </a:r>
          </a:p>
          <a:p>
            <a:pPr lvl="1"/>
            <a:r>
              <a:rPr lang="en-US" dirty="0" smtClean="0"/>
              <a:t>Tempo informed meter tracking – tight tempo range known/given</a:t>
            </a:r>
          </a:p>
          <a:p>
            <a:pPr lvl="1"/>
            <a:r>
              <a:rPr lang="en-US" dirty="0" smtClean="0"/>
              <a:t>Tempo + downbeat (sama) informed meter tracking</a:t>
            </a:r>
          </a:p>
          <a:p>
            <a:pPr lvl="2"/>
            <a:r>
              <a:rPr lang="en-US" dirty="0" smtClean="0"/>
              <a:t>A tight tempo range known</a:t>
            </a:r>
          </a:p>
          <a:p>
            <a:pPr lvl="2"/>
            <a:r>
              <a:rPr lang="en-US" dirty="0" smtClean="0"/>
              <a:t>A few downbeat instances known/given</a:t>
            </a:r>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Additionally . . . </a:t>
            </a:r>
            <a:endParaRPr lang="en-US" dirty="0"/>
          </a:p>
        </p:txBody>
      </p:sp>
      <p:sp>
        <p:nvSpPr>
          <p:cNvPr id="3" name="Content Placeholder 2"/>
          <p:cNvSpPr>
            <a:spLocks noGrp="1"/>
          </p:cNvSpPr>
          <p:nvPr>
            <p:ph idx="1"/>
          </p:nvPr>
        </p:nvSpPr>
        <p:spPr/>
        <p:txBody>
          <a:bodyPr>
            <a:normAutofit/>
          </a:bodyPr>
          <a:lstStyle/>
          <a:p>
            <a:r>
              <a:rPr lang="en-US" sz="2400" dirty="0" smtClean="0"/>
              <a:t>Emphasis on reproducible and open research</a:t>
            </a:r>
          </a:p>
          <a:p>
            <a:r>
              <a:rPr lang="en-US" sz="2400" dirty="0" smtClean="0"/>
              <a:t>Code – Open source, Data – Easily accessible</a:t>
            </a:r>
          </a:p>
        </p:txBody>
      </p:sp>
      <p:sp>
        <p:nvSpPr>
          <p:cNvPr id="5" name="TextBox 4"/>
          <p:cNvSpPr txBox="1"/>
          <p:nvPr/>
        </p:nvSpPr>
        <p:spPr>
          <a:xfrm>
            <a:off x="8217029"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pic>
        <p:nvPicPr>
          <p:cNvPr id="6" name="Picture 2"/>
          <p:cNvPicPr>
            <a:picLocks noChangeAspect="1" noChangeArrowheads="1"/>
          </p:cNvPicPr>
          <p:nvPr/>
        </p:nvPicPr>
        <p:blipFill>
          <a:blip r:embed="rId3" cstate="print"/>
          <a:srcRect/>
          <a:stretch>
            <a:fillRect/>
          </a:stretch>
        </p:blipFill>
        <p:spPr bwMode="auto">
          <a:xfrm>
            <a:off x="1176916" y="2438400"/>
            <a:ext cx="6824084" cy="41887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art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Tempo estimation</a:t>
            </a:r>
          </a:p>
          <a:p>
            <a:pPr lvl="1"/>
            <a:r>
              <a:rPr lang="en-US" dirty="0" smtClean="0"/>
              <a:t>Well explored, utilizes periodicity in onsets</a:t>
            </a:r>
          </a:p>
          <a:p>
            <a:r>
              <a:rPr lang="en-US" dirty="0" smtClean="0"/>
              <a:t>Beat tracking</a:t>
            </a:r>
          </a:p>
          <a:p>
            <a:pPr lvl="1"/>
            <a:r>
              <a:rPr lang="en-US" dirty="0" smtClean="0"/>
              <a:t>“Foot tapping times” in a piece of music</a:t>
            </a:r>
          </a:p>
          <a:p>
            <a:pPr lvl="1"/>
            <a:r>
              <a:rPr lang="en-US" dirty="0" smtClean="0"/>
              <a:t>Several approaches, but assume </a:t>
            </a:r>
            <a:r>
              <a:rPr lang="en-US" dirty="0" err="1" smtClean="0"/>
              <a:t>isochronicity</a:t>
            </a:r>
            <a:endParaRPr lang="en-US" dirty="0" smtClean="0"/>
          </a:p>
          <a:p>
            <a:r>
              <a:rPr lang="en-US" dirty="0" smtClean="0"/>
              <a:t>Time signature estimation</a:t>
            </a:r>
          </a:p>
          <a:p>
            <a:pPr lvl="1"/>
            <a:r>
              <a:rPr lang="en-US" dirty="0" smtClean="0"/>
              <a:t>Estimating the metrical structure</a:t>
            </a:r>
          </a:p>
          <a:p>
            <a:r>
              <a:rPr lang="en-US" dirty="0" smtClean="0"/>
              <a:t>Downbeat (sama) tracking</a:t>
            </a:r>
          </a:p>
          <a:p>
            <a:pPr lvl="1"/>
            <a:r>
              <a:rPr lang="en-US" dirty="0" smtClean="0"/>
              <a:t>Recently addressed</a:t>
            </a:r>
          </a:p>
          <a:p>
            <a:r>
              <a:rPr lang="en-US" dirty="0" smtClean="0">
                <a:solidFill>
                  <a:schemeClr val="bg1">
                    <a:lumMod val="75000"/>
                  </a:schemeClr>
                </a:solidFill>
              </a:rPr>
              <a:t>Integrated approaches – recent efforts</a:t>
            </a:r>
          </a:p>
        </p:txBody>
      </p:sp>
      <p:sp>
        <p:nvSpPr>
          <p:cNvPr id="5" name="TextBox 4"/>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3.2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art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solidFill>
                  <a:schemeClr val="bg1">
                    <a:lumMod val="75000"/>
                  </a:schemeClr>
                </a:solidFill>
              </a:rPr>
              <a:t>Tempo estimation</a:t>
            </a:r>
          </a:p>
          <a:p>
            <a:pPr lvl="1"/>
            <a:r>
              <a:rPr lang="en-US" dirty="0" smtClean="0">
                <a:solidFill>
                  <a:schemeClr val="bg1">
                    <a:lumMod val="75000"/>
                  </a:schemeClr>
                </a:solidFill>
              </a:rPr>
              <a:t>Well explored, utilizes periodicity in onsets</a:t>
            </a:r>
          </a:p>
          <a:p>
            <a:r>
              <a:rPr lang="en-US" dirty="0" smtClean="0">
                <a:solidFill>
                  <a:schemeClr val="bg1">
                    <a:lumMod val="75000"/>
                  </a:schemeClr>
                </a:solidFill>
              </a:rPr>
              <a:t>Beat tracking</a:t>
            </a:r>
          </a:p>
          <a:p>
            <a:pPr lvl="1"/>
            <a:r>
              <a:rPr lang="en-US" dirty="0" smtClean="0">
                <a:solidFill>
                  <a:schemeClr val="bg1">
                    <a:lumMod val="75000"/>
                  </a:schemeClr>
                </a:solidFill>
              </a:rPr>
              <a:t>“Foot tapping times” in a piece of music</a:t>
            </a:r>
          </a:p>
          <a:p>
            <a:pPr lvl="1"/>
            <a:r>
              <a:rPr lang="en-US" dirty="0" smtClean="0">
                <a:solidFill>
                  <a:schemeClr val="bg1">
                    <a:lumMod val="75000"/>
                  </a:schemeClr>
                </a:solidFill>
              </a:rPr>
              <a:t>Several approaches, but assume </a:t>
            </a:r>
            <a:r>
              <a:rPr lang="en-US" dirty="0" err="1" smtClean="0">
                <a:solidFill>
                  <a:schemeClr val="bg1">
                    <a:lumMod val="75000"/>
                  </a:schemeClr>
                </a:solidFill>
              </a:rPr>
              <a:t>isochronicity</a:t>
            </a:r>
            <a:endParaRPr lang="en-US" dirty="0" smtClean="0">
              <a:solidFill>
                <a:schemeClr val="bg1">
                  <a:lumMod val="75000"/>
                </a:schemeClr>
              </a:solidFill>
            </a:endParaRPr>
          </a:p>
          <a:p>
            <a:r>
              <a:rPr lang="en-US" dirty="0" smtClean="0">
                <a:solidFill>
                  <a:schemeClr val="bg1">
                    <a:lumMod val="75000"/>
                  </a:schemeClr>
                </a:solidFill>
              </a:rPr>
              <a:t>Time signature estimation</a:t>
            </a:r>
          </a:p>
          <a:p>
            <a:pPr lvl="1"/>
            <a:r>
              <a:rPr lang="en-US" dirty="0" smtClean="0">
                <a:solidFill>
                  <a:schemeClr val="bg1">
                    <a:lumMod val="75000"/>
                  </a:schemeClr>
                </a:solidFill>
              </a:rPr>
              <a:t>Estimating the metrical structure</a:t>
            </a:r>
          </a:p>
          <a:p>
            <a:r>
              <a:rPr lang="en-US" dirty="0" smtClean="0">
                <a:solidFill>
                  <a:schemeClr val="bg1">
                    <a:lumMod val="75000"/>
                  </a:schemeClr>
                </a:solidFill>
              </a:rPr>
              <a:t>Downbeat (sama) tracking</a:t>
            </a:r>
          </a:p>
          <a:p>
            <a:pPr lvl="1"/>
            <a:r>
              <a:rPr lang="en-US" dirty="0" smtClean="0">
                <a:solidFill>
                  <a:schemeClr val="bg1">
                    <a:lumMod val="75000"/>
                  </a:schemeClr>
                </a:solidFill>
              </a:rPr>
              <a:t>Recently addressed</a:t>
            </a:r>
          </a:p>
          <a:p>
            <a:r>
              <a:rPr lang="en-US" dirty="0" smtClean="0"/>
              <a:t>Integrated approaches – recent efforts</a:t>
            </a:r>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3.2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meter analysis tasks	</a:t>
            </a:r>
            <a:endParaRPr lang="en-US" dirty="0"/>
          </a:p>
        </p:txBody>
      </p:sp>
      <p:sp>
        <p:nvSpPr>
          <p:cNvPr id="3" name="Content Placeholder 2"/>
          <p:cNvSpPr>
            <a:spLocks noGrp="1"/>
          </p:cNvSpPr>
          <p:nvPr>
            <p:ph idx="1"/>
          </p:nvPr>
        </p:nvSpPr>
        <p:spPr>
          <a:xfrm>
            <a:off x="381000" y="1219200"/>
            <a:ext cx="8229600" cy="5562600"/>
          </a:xfrm>
        </p:spPr>
        <p:txBody>
          <a:bodyPr>
            <a:normAutofit/>
          </a:bodyPr>
          <a:lstStyle/>
          <a:p>
            <a:r>
              <a:rPr lang="en-US" dirty="0" smtClean="0"/>
              <a:t>Equivalent definitions for beats and downbeats</a:t>
            </a:r>
          </a:p>
          <a:p>
            <a:r>
              <a:rPr lang="en-US" dirty="0" smtClean="0"/>
              <a:t>Metrical ambiguity</a:t>
            </a:r>
          </a:p>
          <a:p>
            <a:pPr lvl="1"/>
            <a:r>
              <a:rPr lang="en-US" dirty="0" smtClean="0"/>
              <a:t>CML and AML</a:t>
            </a:r>
          </a:p>
          <a:p>
            <a:r>
              <a:rPr lang="en-US" dirty="0" smtClean="0"/>
              <a:t>Precision (   )</a:t>
            </a:r>
          </a:p>
          <a:p>
            <a:r>
              <a:rPr lang="en-US" dirty="0" smtClean="0"/>
              <a:t>Recall (   )</a:t>
            </a:r>
          </a:p>
          <a:p>
            <a:r>
              <a:rPr lang="en-US" dirty="0" smtClean="0"/>
              <a:t>f-measure (   )</a:t>
            </a:r>
          </a:p>
          <a:p>
            <a:r>
              <a:rPr lang="en-US" dirty="0" smtClean="0"/>
              <a:t>Information Gain (    )</a:t>
            </a:r>
          </a:p>
          <a:p>
            <a:r>
              <a:rPr lang="en-US" dirty="0" smtClean="0"/>
              <a:t>Continuity based measure: AML</a:t>
            </a:r>
            <a:r>
              <a:rPr lang="en-US" baseline="-25000" dirty="0" smtClean="0"/>
              <a:t>t</a:t>
            </a:r>
          </a:p>
        </p:txBody>
      </p:sp>
      <p:pic>
        <p:nvPicPr>
          <p:cNvPr id="1026" name="Picture 2"/>
          <p:cNvPicPr>
            <a:picLocks noChangeAspect="1" noChangeArrowheads="1"/>
          </p:cNvPicPr>
          <p:nvPr/>
        </p:nvPicPr>
        <p:blipFill>
          <a:blip r:embed="rId3" cstate="print"/>
          <a:srcRect/>
          <a:stretch>
            <a:fillRect/>
          </a:stretch>
        </p:blipFill>
        <p:spPr bwMode="auto">
          <a:xfrm>
            <a:off x="2186599" y="3402496"/>
            <a:ext cx="202105" cy="3600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765200" y="4059600"/>
            <a:ext cx="216000" cy="3600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3260672" y="5436704"/>
            <a:ext cx="244528" cy="360000"/>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2371725" y="4648200"/>
            <a:ext cx="178341" cy="504000"/>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2.3.7</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t>Preliminary check – MIR state of the art</a:t>
            </a:r>
            <a:endParaRPr lang="en-US" b="0" dirty="0"/>
          </a:p>
        </p:txBody>
      </p:sp>
      <p:sp>
        <p:nvSpPr>
          <p:cNvPr id="14" name="Content Placeholder 13"/>
          <p:cNvSpPr>
            <a:spLocks noGrp="1"/>
          </p:cNvSpPr>
          <p:nvPr>
            <p:ph idx="1"/>
          </p:nvPr>
        </p:nvSpPr>
        <p:spPr/>
        <p:txBody>
          <a:bodyPr/>
          <a:lstStyle/>
          <a:p>
            <a:endParaRPr lang="en-US" dirty="0"/>
          </a:p>
        </p:txBody>
      </p:sp>
      <p:sp>
        <p:nvSpPr>
          <p:cNvPr id="5" name="TextBox 4"/>
          <p:cNvSpPr txBox="1"/>
          <p:nvPr/>
        </p:nvSpPr>
        <p:spPr>
          <a:xfrm>
            <a:off x="76200" y="6120825"/>
            <a:ext cx="8153400" cy="584775"/>
          </a:xfrm>
          <a:prstGeom prst="rect">
            <a:avLst/>
          </a:prstGeom>
          <a:noFill/>
        </p:spPr>
        <p:txBody>
          <a:bodyPr wrap="square" rtlCol="0">
            <a:spAutoFit/>
          </a:bodyPr>
          <a:lstStyle/>
          <a:p>
            <a:r>
              <a:rPr lang="en-US" sz="1600" b="1" dirty="0" smtClean="0">
                <a:latin typeface="Calibri Light" pitchFamily="34" charset="0"/>
              </a:rPr>
              <a:t>Srinivasamurthy, A.</a:t>
            </a:r>
            <a:r>
              <a:rPr lang="en-US" sz="1600" dirty="0" smtClean="0">
                <a:latin typeface="Calibri Light" pitchFamily="34" charset="0"/>
              </a:rPr>
              <a:t>, </a:t>
            </a:r>
            <a:r>
              <a:rPr lang="en-US" sz="1600" dirty="0" err="1" smtClean="0">
                <a:latin typeface="Calibri Light" pitchFamily="34" charset="0"/>
              </a:rPr>
              <a:t>Holzapfel</a:t>
            </a:r>
            <a:r>
              <a:rPr lang="en-US" sz="1600" dirty="0" smtClean="0">
                <a:latin typeface="Calibri Light" pitchFamily="34" charset="0"/>
              </a:rPr>
              <a:t>, A., &amp; Serra, X. (2014). In Search of Automatic Rhythm Analysis Methods for Turkish and Indian Art Music. Journal of New Music Research. 43(1),97–117</a:t>
            </a:r>
            <a:endParaRPr lang="en-US" sz="1600" dirty="0">
              <a:latin typeface="Calibri Light" pitchFamily="34" charset="0"/>
            </a:endParaRPr>
          </a:p>
        </p:txBody>
      </p:sp>
      <p:sp>
        <p:nvSpPr>
          <p:cNvPr id="9" name="TextBox 8"/>
          <p:cNvSpPr txBox="1"/>
          <p:nvPr/>
        </p:nvSpPr>
        <p:spPr>
          <a:xfrm>
            <a:off x="1066800" y="2831068"/>
            <a:ext cx="2409955" cy="369332"/>
          </a:xfrm>
          <a:prstGeom prst="rect">
            <a:avLst/>
          </a:prstGeom>
          <a:noFill/>
        </p:spPr>
        <p:txBody>
          <a:bodyPr wrap="none" rtlCol="0">
            <a:spAutoFit/>
          </a:bodyPr>
          <a:lstStyle/>
          <a:p>
            <a:r>
              <a:rPr lang="en-US" dirty="0" smtClean="0">
                <a:latin typeface="Calibri Light" pitchFamily="34" charset="0"/>
              </a:rPr>
              <a:t>“Downbeat” estimation</a:t>
            </a:r>
            <a:endParaRPr lang="en-US" dirty="0">
              <a:latin typeface="Calibri Light" pitchFamily="34" charset="0"/>
            </a:endParaRPr>
          </a:p>
        </p:txBody>
      </p:sp>
      <p:sp>
        <p:nvSpPr>
          <p:cNvPr id="11" name="TextBox 10"/>
          <p:cNvSpPr txBox="1"/>
          <p:nvPr/>
        </p:nvSpPr>
        <p:spPr>
          <a:xfrm>
            <a:off x="3288572" y="5201716"/>
            <a:ext cx="2566857" cy="369332"/>
          </a:xfrm>
          <a:prstGeom prst="rect">
            <a:avLst/>
          </a:prstGeom>
          <a:noFill/>
        </p:spPr>
        <p:txBody>
          <a:bodyPr wrap="none" rtlCol="0">
            <a:spAutoFit/>
          </a:bodyPr>
          <a:lstStyle/>
          <a:p>
            <a:r>
              <a:rPr lang="en-US" dirty="0" smtClean="0">
                <a:latin typeface="Calibri Light" pitchFamily="34" charset="0"/>
              </a:rPr>
              <a:t>“Cycle length” estimation</a:t>
            </a:r>
            <a:endParaRPr lang="en-US" dirty="0">
              <a:latin typeface="Calibri Light" pitchFamily="34" charset="0"/>
            </a:endParaRPr>
          </a:p>
        </p:txBody>
      </p:sp>
      <p:sp>
        <p:nvSpPr>
          <p:cNvPr id="12" name="TextBox 11"/>
          <p:cNvSpPr txBox="1"/>
          <p:nvPr/>
        </p:nvSpPr>
        <p:spPr>
          <a:xfrm>
            <a:off x="4953000" y="1258431"/>
            <a:ext cx="3581400" cy="2246769"/>
          </a:xfrm>
          <a:prstGeom prst="rect">
            <a:avLst/>
          </a:prstGeom>
          <a:noFill/>
        </p:spPr>
        <p:txBody>
          <a:bodyPr wrap="square" rtlCol="0">
            <a:spAutoFit/>
          </a:bodyPr>
          <a:lstStyle/>
          <a:p>
            <a:pPr>
              <a:lnSpc>
                <a:spcPct val="200000"/>
              </a:lnSpc>
              <a:buFont typeface="Arial" pitchFamily="34" charset="0"/>
              <a:buChar char="•"/>
            </a:pPr>
            <a:r>
              <a:rPr lang="en-US" sz="2000" dirty="0" smtClean="0">
                <a:latin typeface="Calibri Light" pitchFamily="34" charset="0"/>
              </a:rPr>
              <a:t> Poor, insufficient performance</a:t>
            </a:r>
          </a:p>
          <a:p>
            <a:pPr marL="92075" indent="-92075">
              <a:buFont typeface="Arial" pitchFamily="34" charset="0"/>
              <a:buChar char="•"/>
            </a:pPr>
            <a:r>
              <a:rPr lang="en-US" sz="2000" dirty="0" smtClean="0">
                <a:latin typeface="Calibri Light" pitchFamily="34" charset="0"/>
              </a:rPr>
              <a:t> Lack of engineering definitions of musical concepts</a:t>
            </a:r>
          </a:p>
          <a:p>
            <a:pPr>
              <a:buFont typeface="Arial" pitchFamily="34" charset="0"/>
              <a:buChar char="•"/>
            </a:pPr>
            <a:r>
              <a:rPr lang="en-US" sz="2000" dirty="0" smtClean="0">
                <a:latin typeface="Calibri Light" pitchFamily="34" charset="0"/>
              </a:rPr>
              <a:t> Need for methods that explicitly use the knowledge of metrical structures</a:t>
            </a:r>
            <a:endParaRPr lang="en-US" sz="2000" dirty="0">
              <a:latin typeface="Calibri Light" pitchFamily="34" charset="0"/>
            </a:endParaRPr>
          </a:p>
        </p:txBody>
      </p:sp>
      <p:sp>
        <p:nvSpPr>
          <p:cNvPr id="13" name="Rounded Rectangle 12"/>
          <p:cNvSpPr/>
          <p:nvPr/>
        </p:nvSpPr>
        <p:spPr>
          <a:xfrm>
            <a:off x="4800600" y="1142954"/>
            <a:ext cx="3810000" cy="262781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pic>
        <p:nvPicPr>
          <p:cNvPr id="9218" name="Picture 2"/>
          <p:cNvPicPr>
            <a:picLocks noChangeAspect="1" noChangeArrowheads="1"/>
          </p:cNvPicPr>
          <p:nvPr/>
        </p:nvPicPr>
        <p:blipFill>
          <a:blip r:embed="rId3" cstate="print"/>
          <a:srcRect/>
          <a:stretch>
            <a:fillRect/>
          </a:stretch>
        </p:blipFill>
        <p:spPr bwMode="auto">
          <a:xfrm>
            <a:off x="704850" y="1142954"/>
            <a:ext cx="3257550" cy="1676446"/>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581025" y="4034986"/>
            <a:ext cx="4419600" cy="1166730"/>
          </a:xfrm>
          <a:prstGeom prst="rect">
            <a:avLst/>
          </a:prstGeom>
          <a:noFill/>
          <a:ln w="9525">
            <a:noFill/>
            <a:miter lim="800000"/>
            <a:headEnd/>
            <a:tailEnd/>
          </a:ln>
        </p:spPr>
      </p:pic>
      <p:pic>
        <p:nvPicPr>
          <p:cNvPr id="9220" name="Picture 4"/>
          <p:cNvPicPr>
            <a:picLocks noChangeAspect="1" noChangeArrowheads="1"/>
          </p:cNvPicPr>
          <p:nvPr/>
        </p:nvPicPr>
        <p:blipFill>
          <a:blip r:embed="rId5" cstate="print"/>
          <a:srcRect/>
          <a:stretch>
            <a:fillRect/>
          </a:stretch>
        </p:blipFill>
        <p:spPr bwMode="auto">
          <a:xfrm>
            <a:off x="5229225" y="3981450"/>
            <a:ext cx="3000375" cy="1200150"/>
          </a:xfrm>
          <a:prstGeom prst="rect">
            <a:avLst/>
          </a:prstGeom>
          <a:noFill/>
          <a:ln w="9525">
            <a:noFill/>
            <a:miter lim="800000"/>
            <a:headEnd/>
            <a:tailEnd/>
          </a:ln>
        </p:spPr>
      </p:pic>
      <p:sp>
        <p:nvSpPr>
          <p:cNvPr id="15" name="TextBox 14"/>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3.4</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Preliminary approach – dynamic programming</a:t>
            </a:r>
            <a:endParaRPr lang="en-US" dirty="0"/>
          </a:p>
        </p:txBody>
      </p:sp>
      <p:sp>
        <p:nvSpPr>
          <p:cNvPr id="3" name="Content Placeholder 2"/>
          <p:cNvSpPr>
            <a:spLocks noGrp="1"/>
          </p:cNvSpPr>
          <p:nvPr>
            <p:ph idx="1"/>
          </p:nvPr>
        </p:nvSpPr>
        <p:spPr/>
        <p:txBody>
          <a:bodyPr/>
          <a:lstStyle/>
          <a:p>
            <a:endParaRPr lang="en-US" dirty="0"/>
          </a:p>
        </p:txBody>
      </p:sp>
      <p:pic>
        <p:nvPicPr>
          <p:cNvPr id="30722" name="Picture 2"/>
          <p:cNvPicPr>
            <a:picLocks noChangeAspect="1" noChangeArrowheads="1"/>
          </p:cNvPicPr>
          <p:nvPr/>
        </p:nvPicPr>
        <p:blipFill>
          <a:blip r:embed="rId3" cstate="print"/>
          <a:srcRect/>
          <a:stretch>
            <a:fillRect/>
          </a:stretch>
        </p:blipFill>
        <p:spPr bwMode="auto">
          <a:xfrm>
            <a:off x="419100" y="990600"/>
            <a:ext cx="8115300" cy="4638675"/>
          </a:xfrm>
          <a:prstGeom prst="rect">
            <a:avLst/>
          </a:prstGeom>
          <a:noFill/>
          <a:ln w="9525">
            <a:noFill/>
            <a:miter lim="800000"/>
            <a:headEnd/>
            <a:tailEnd/>
          </a:ln>
        </p:spPr>
      </p:pic>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5.2</a:t>
            </a:r>
            <a:endParaRPr lang="en-US" sz="1600" dirty="0">
              <a:solidFill>
                <a:schemeClr val="bg1">
                  <a:lumMod val="50000"/>
                </a:schemeClr>
              </a:solidFill>
            </a:endParaRPr>
          </a:p>
        </p:txBody>
      </p:sp>
      <p:sp>
        <p:nvSpPr>
          <p:cNvPr id="7" name="TextBox 6"/>
          <p:cNvSpPr txBox="1"/>
          <p:nvPr/>
        </p:nvSpPr>
        <p:spPr>
          <a:xfrm>
            <a:off x="76200" y="5874603"/>
            <a:ext cx="8153400" cy="830997"/>
          </a:xfrm>
          <a:prstGeom prst="rect">
            <a:avLst/>
          </a:prstGeom>
          <a:noFill/>
        </p:spPr>
        <p:txBody>
          <a:bodyPr wrap="square" rtlCol="0">
            <a:spAutoFit/>
          </a:bodyPr>
          <a:lstStyle/>
          <a:p>
            <a:r>
              <a:rPr lang="en-US" sz="1600" b="1" dirty="0" err="1" smtClean="0">
                <a:latin typeface="Calibri Light" pitchFamily="34" charset="0"/>
              </a:rPr>
              <a:t>Srinivasamurthy</a:t>
            </a:r>
            <a:r>
              <a:rPr lang="en-US" sz="1600" b="1" dirty="0" smtClean="0">
                <a:latin typeface="Calibri Light" pitchFamily="34" charset="0"/>
              </a:rPr>
              <a:t>, A.</a:t>
            </a:r>
            <a:r>
              <a:rPr lang="en-US" sz="1600" dirty="0" smtClean="0">
                <a:latin typeface="Calibri Light" pitchFamily="34" charset="0"/>
              </a:rPr>
              <a:t>, &amp; Serra, X. (2014, May). A Supervised Approach to Hierarchical Metrical Cycle Tracking from Audio Music Recordings. In Proc. of the 39th IEEE International Conference on Acoustics, Speech and Signal Processing (ICASSP 2014) (pp. 5237–5241). Florence, Italy.</a:t>
            </a:r>
            <a:endParaRPr lang="en-US" sz="1600" dirty="0">
              <a:latin typeface="Calibri Light" pitchFamily="34"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p:txBody>
          <a:bodyPr/>
          <a:lstStyle/>
          <a:p>
            <a:r>
              <a:rPr lang="en-US" dirty="0" smtClean="0"/>
              <a:t>Evaluated on CMR</a:t>
            </a:r>
            <a:r>
              <a:rPr lang="en-US" baseline="-25000" dirty="0" smtClean="0"/>
              <a:t>f</a:t>
            </a:r>
            <a:r>
              <a:rPr lang="en-US" dirty="0" smtClean="0"/>
              <a:t> dataset</a:t>
            </a:r>
          </a:p>
          <a:p>
            <a:r>
              <a:rPr lang="en-US" dirty="0" smtClean="0"/>
              <a:t>Accurate tempo tracking</a:t>
            </a:r>
          </a:p>
          <a:p>
            <a:r>
              <a:rPr lang="en-US" dirty="0" smtClean="0"/>
              <a:t>Poor sama tracking</a:t>
            </a:r>
          </a:p>
          <a:p>
            <a:r>
              <a:rPr lang="en-US" b="1" dirty="0" err="1" smtClean="0"/>
              <a:t>Adhoc</a:t>
            </a:r>
            <a:r>
              <a:rPr lang="en-US" b="1" dirty="0" smtClean="0"/>
              <a:t> approach</a:t>
            </a:r>
            <a:r>
              <a:rPr lang="en-US" dirty="0" smtClean="0"/>
              <a:t> – cannot be extended or improved easily</a:t>
            </a:r>
          </a:p>
          <a:p>
            <a:endParaRPr lang="en-US" dirty="0"/>
          </a:p>
        </p:txBody>
      </p:sp>
      <p:pic>
        <p:nvPicPr>
          <p:cNvPr id="31746" name="Picture 2"/>
          <p:cNvPicPr>
            <a:picLocks noChangeAspect="1" noChangeArrowheads="1"/>
          </p:cNvPicPr>
          <p:nvPr/>
        </p:nvPicPr>
        <p:blipFill>
          <a:blip r:embed="rId3" cstate="print"/>
          <a:srcRect/>
          <a:stretch>
            <a:fillRect/>
          </a:stretch>
        </p:blipFill>
        <p:spPr bwMode="auto">
          <a:xfrm>
            <a:off x="381000" y="4724400"/>
            <a:ext cx="2730500" cy="12287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3337665" y="4191000"/>
            <a:ext cx="5653935" cy="1762125"/>
          </a:xfrm>
          <a:prstGeom prst="rect">
            <a:avLst/>
          </a:prstGeom>
          <a:noFill/>
          <a:ln w="9525">
            <a:noFill/>
            <a:miter lim="800000"/>
            <a:headEnd/>
            <a:tailEnd/>
          </a:ln>
        </p:spPr>
      </p:pic>
      <p:sp>
        <p:nvSpPr>
          <p:cNvPr id="6" name="TextBox 5"/>
          <p:cNvSpPr txBox="1"/>
          <p:nvPr/>
        </p:nvSpPr>
        <p:spPr>
          <a:xfrm>
            <a:off x="228600" y="5888593"/>
            <a:ext cx="3080202" cy="369332"/>
          </a:xfrm>
          <a:prstGeom prst="rect">
            <a:avLst/>
          </a:prstGeom>
          <a:noFill/>
        </p:spPr>
        <p:txBody>
          <a:bodyPr wrap="none" rtlCol="0">
            <a:spAutoFit/>
          </a:bodyPr>
          <a:lstStyle/>
          <a:p>
            <a:r>
              <a:rPr lang="en-US" dirty="0" smtClean="0">
                <a:latin typeface="Calibri Light" pitchFamily="34" charset="0"/>
              </a:rPr>
              <a:t>Tempo estimation and tracking</a:t>
            </a:r>
            <a:endParaRPr lang="en-US" dirty="0">
              <a:latin typeface="Calibri Light" pitchFamily="34" charset="0"/>
            </a:endParaRPr>
          </a:p>
        </p:txBody>
      </p:sp>
      <p:sp>
        <p:nvSpPr>
          <p:cNvPr id="7" name="TextBox 6"/>
          <p:cNvSpPr txBox="1"/>
          <p:nvPr/>
        </p:nvSpPr>
        <p:spPr>
          <a:xfrm>
            <a:off x="5423724" y="5888593"/>
            <a:ext cx="1481816" cy="369332"/>
          </a:xfrm>
          <a:prstGeom prst="rect">
            <a:avLst/>
          </a:prstGeom>
          <a:noFill/>
        </p:spPr>
        <p:txBody>
          <a:bodyPr wrap="none" rtlCol="0">
            <a:spAutoFit/>
          </a:bodyPr>
          <a:lstStyle/>
          <a:p>
            <a:r>
              <a:rPr lang="en-US" dirty="0" smtClean="0">
                <a:latin typeface="Calibri Light" pitchFamily="34" charset="0"/>
              </a:rPr>
              <a:t>Sama tracking</a:t>
            </a:r>
            <a:endParaRPr lang="en-US" dirty="0">
              <a:latin typeface="Calibri Light" pitchFamily="34" charset="0"/>
            </a:endParaRPr>
          </a:p>
        </p:txBody>
      </p:sp>
      <p:sp>
        <p:nvSpPr>
          <p:cNvPr id="8" name="Rectangle 7"/>
          <p:cNvSpPr/>
          <p:nvPr/>
        </p:nvSpPr>
        <p:spPr>
          <a:xfrm>
            <a:off x="1752600" y="4800600"/>
            <a:ext cx="747506" cy="1087993"/>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05694" y="4297016"/>
            <a:ext cx="747506" cy="1621393"/>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models for meter analysis</a:t>
            </a:r>
            <a:endParaRPr lang="en-US" dirty="0"/>
          </a:p>
        </p:txBody>
      </p:sp>
      <p:pic>
        <p:nvPicPr>
          <p:cNvPr id="3" name="Picture 3"/>
          <p:cNvPicPr>
            <a:picLocks noChangeAspect="1" noChangeArrowheads="1"/>
          </p:cNvPicPr>
          <p:nvPr/>
        </p:nvPicPr>
        <p:blipFill>
          <a:blip r:embed="rId3" cstate="print"/>
          <a:srcRect/>
          <a:stretch>
            <a:fillRect/>
          </a:stretch>
        </p:blipFill>
        <p:spPr bwMode="auto">
          <a:xfrm>
            <a:off x="5257800" y="2362200"/>
            <a:ext cx="2638425" cy="394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models for meter analysis</a:t>
            </a:r>
            <a:endParaRPr lang="en-US" dirty="0"/>
          </a:p>
        </p:txBody>
      </p:sp>
      <p:sp>
        <p:nvSpPr>
          <p:cNvPr id="3" name="Content Placeholder 2"/>
          <p:cNvSpPr>
            <a:spLocks noGrp="1"/>
          </p:cNvSpPr>
          <p:nvPr>
            <p:ph idx="1"/>
          </p:nvPr>
        </p:nvSpPr>
        <p:spPr/>
        <p:txBody>
          <a:bodyPr>
            <a:normAutofit/>
          </a:bodyPr>
          <a:lstStyle/>
          <a:p>
            <a:r>
              <a:rPr lang="en-US" dirty="0" smtClean="0"/>
              <a:t>Bayesian models for joint estimation of tempo, beats and downbeats</a:t>
            </a:r>
          </a:p>
          <a:p>
            <a:pPr lvl="1"/>
            <a:r>
              <a:rPr lang="en-US" b="1" dirty="0" smtClean="0"/>
              <a:t>The bar pointer model</a:t>
            </a:r>
          </a:p>
          <a:p>
            <a:r>
              <a:rPr lang="en-US" dirty="0" smtClean="0"/>
              <a:t>Bar/beat length rhythmic patterns</a:t>
            </a:r>
          </a:p>
          <a:p>
            <a:pPr lvl="1"/>
            <a:r>
              <a:rPr lang="en-US" dirty="0" smtClean="0"/>
              <a:t>Often learnt from data</a:t>
            </a:r>
          </a:p>
          <a:p>
            <a:r>
              <a:rPr lang="en-US" dirty="0" smtClean="0"/>
              <a:t>Limitation: Restricted to short bar/cycle durations</a:t>
            </a:r>
          </a:p>
          <a:p>
            <a:pPr lvl="1"/>
            <a:r>
              <a:rPr lang="en-US" dirty="0" smtClean="0"/>
              <a:t>Problems with long metrical cycles</a:t>
            </a:r>
          </a:p>
          <a:p>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pointer model – idea </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3048000" y="1371600"/>
            <a:ext cx="3048000" cy="2793528"/>
          </a:xfrm>
          <a:prstGeom prst="rect">
            <a:avLst/>
          </a:prstGeom>
          <a:noFill/>
          <a:ln w="9525">
            <a:noFill/>
            <a:miter lim="800000"/>
            <a:headEnd/>
            <a:tailEnd/>
          </a:ln>
        </p:spPr>
      </p:pic>
      <p:sp>
        <p:nvSpPr>
          <p:cNvPr id="7" name="Content Placeholder 2"/>
          <p:cNvSpPr txBox="1">
            <a:spLocks/>
          </p:cNvSpPr>
          <p:nvPr/>
        </p:nvSpPr>
        <p:spPr>
          <a:xfrm>
            <a:off x="381000" y="1219200"/>
            <a:ext cx="8229600" cy="4876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rgbClr val="E40021"/>
              </a:buClr>
              <a:buSzTx/>
              <a:buFont typeface="Wingdings" pitchFamily="2" charset="2"/>
              <a:buChar char="§"/>
              <a:tabLst/>
              <a:defRPr/>
            </a:pPr>
            <a:endParaRPr kumimoji="0" lang="en-US" sz="2800" b="0" i="0" u="none" strike="noStrike" kern="1200" cap="none" spc="0" normalizeH="0" baseline="0" noProof="0" dirty="0" smtClean="0">
              <a:ln>
                <a:noFill/>
              </a:ln>
              <a:solidFill>
                <a:schemeClr val="tx1"/>
              </a:solidFill>
              <a:effectLst/>
              <a:uLnTx/>
              <a:uFillTx/>
              <a:latin typeface="Calibri Light" pitchFamily="34" charset="0"/>
              <a:ea typeface="Verdana" pitchFamily="34" charset="0"/>
              <a:cs typeface="Verdana" pitchFamily="34" charset="0"/>
            </a:endParaRPr>
          </a:p>
          <a:p>
            <a:pPr marL="342900" marR="0" lvl="0" indent="-342900" algn="l" defTabSz="914400" rtl="0" eaLnBrk="1" fontAlgn="auto" latinLnBrk="0" hangingPunct="1">
              <a:lnSpc>
                <a:spcPct val="100000"/>
              </a:lnSpc>
              <a:spcBef>
                <a:spcPct val="20000"/>
              </a:spcBef>
              <a:spcAft>
                <a:spcPts val="0"/>
              </a:spcAft>
              <a:buClr>
                <a:srgbClr val="E40021"/>
              </a:buClr>
              <a:buSzTx/>
              <a:buFont typeface="Wingdings" pitchFamily="2" charset="2"/>
              <a:buChar char="§"/>
              <a:tabLst/>
              <a:defRPr/>
            </a:pPr>
            <a:endParaRPr kumimoji="0" lang="en-US" sz="2800" b="0" i="0" u="none" strike="noStrike" kern="1200" cap="none" spc="0" normalizeH="0" baseline="0" noProof="0" dirty="0" smtClean="0">
              <a:ln>
                <a:noFill/>
              </a:ln>
              <a:solidFill>
                <a:schemeClr val="tx1"/>
              </a:solidFill>
              <a:effectLst/>
              <a:uLnTx/>
              <a:uFillTx/>
              <a:latin typeface="Calibri Light" pitchFamily="34" charset="0"/>
              <a:ea typeface="Verdana" pitchFamily="34" charset="0"/>
              <a:cs typeface="Verdana" pitchFamily="34" charset="0"/>
            </a:endParaRPr>
          </a:p>
          <a:p>
            <a:pPr marL="342900" marR="0" lvl="0" indent="-342900" algn="l" defTabSz="914400" rtl="0" eaLnBrk="1" fontAlgn="auto" latinLnBrk="0" hangingPunct="1">
              <a:lnSpc>
                <a:spcPct val="100000"/>
              </a:lnSpc>
              <a:spcBef>
                <a:spcPct val="20000"/>
              </a:spcBef>
              <a:spcAft>
                <a:spcPts val="0"/>
              </a:spcAft>
              <a:buClr>
                <a:srgbClr val="E40021"/>
              </a:buClr>
              <a:buSzTx/>
              <a:buFont typeface="Wingdings" pitchFamily="2" charset="2"/>
              <a:buChar char="§"/>
              <a:tabLst/>
              <a:defRPr/>
            </a:pPr>
            <a:endParaRPr kumimoji="0" lang="en-US" sz="2800" b="0" i="0" u="none" strike="noStrike" kern="1200" cap="none" spc="0" normalizeH="0" baseline="0" noProof="0" dirty="0" smtClean="0">
              <a:ln>
                <a:noFill/>
              </a:ln>
              <a:solidFill>
                <a:schemeClr val="tx1"/>
              </a:solidFill>
              <a:effectLst/>
              <a:uLnTx/>
              <a:uFillTx/>
              <a:latin typeface="Calibri Light" pitchFamily="34" charset="0"/>
              <a:ea typeface="Verdana" pitchFamily="34" charset="0"/>
              <a:cs typeface="Verdana" pitchFamily="34" charset="0"/>
            </a:endParaRPr>
          </a:p>
          <a:p>
            <a:pPr marL="342900" marR="0" lvl="0" indent="-342900" algn="l" defTabSz="914400" rtl="0" eaLnBrk="1" fontAlgn="auto" latinLnBrk="0" hangingPunct="1">
              <a:lnSpc>
                <a:spcPct val="100000"/>
              </a:lnSpc>
              <a:spcBef>
                <a:spcPct val="20000"/>
              </a:spcBef>
              <a:spcAft>
                <a:spcPts val="0"/>
              </a:spcAft>
              <a:buClr>
                <a:srgbClr val="E40021"/>
              </a:buClr>
              <a:buSzTx/>
              <a:buFont typeface="Wingdings" pitchFamily="2" charset="2"/>
              <a:buChar char="§"/>
              <a:tabLst/>
              <a:defRPr/>
            </a:pPr>
            <a:endParaRPr kumimoji="0" lang="en-US" sz="2800" b="0" i="0" u="none" strike="noStrike" kern="1200" cap="none" spc="0" normalizeH="0" baseline="0" noProof="0" dirty="0" smtClean="0">
              <a:ln>
                <a:noFill/>
              </a:ln>
              <a:solidFill>
                <a:schemeClr val="tx1"/>
              </a:solidFill>
              <a:effectLst/>
              <a:uLnTx/>
              <a:uFillTx/>
              <a:latin typeface="Calibri Light" pitchFamily="34" charset="0"/>
              <a:ea typeface="Verdana" pitchFamily="34" charset="0"/>
              <a:cs typeface="Verdana" pitchFamily="34" charset="0"/>
            </a:endParaRPr>
          </a:p>
          <a:p>
            <a:pPr marL="342900" marR="0" lvl="0" indent="-342900" algn="l" defTabSz="914400" rtl="0" eaLnBrk="1" fontAlgn="auto" latinLnBrk="0" hangingPunct="1">
              <a:lnSpc>
                <a:spcPct val="100000"/>
              </a:lnSpc>
              <a:spcBef>
                <a:spcPct val="20000"/>
              </a:spcBef>
              <a:spcAft>
                <a:spcPts val="0"/>
              </a:spcAft>
              <a:buClr>
                <a:srgbClr val="E40021"/>
              </a:buClr>
              <a:buSzTx/>
              <a:buFont typeface="Wingdings" pitchFamily="2" charset="2"/>
              <a:buChar char="§"/>
              <a:tabLst/>
              <a:defRPr/>
            </a:pPr>
            <a:endParaRPr kumimoji="0" lang="en-US" sz="2800" b="0" i="0" u="none" strike="noStrike" kern="1200" cap="none" spc="0" normalizeH="0" baseline="0" noProof="0" dirty="0" smtClean="0">
              <a:ln>
                <a:noFill/>
              </a:ln>
              <a:solidFill>
                <a:schemeClr val="tx1"/>
              </a:solidFill>
              <a:effectLst/>
              <a:uLnTx/>
              <a:uFillTx/>
              <a:latin typeface="Calibri Light" pitchFamily="34" charset="0"/>
              <a:ea typeface="Verdana" pitchFamily="34" charset="0"/>
              <a:cs typeface="Verdana" pitchFamily="34" charset="0"/>
            </a:endParaRPr>
          </a:p>
          <a:p>
            <a:pPr marL="342900" marR="0" lvl="0" indent="-342900" algn="l" defTabSz="914400" rtl="0" eaLnBrk="1" fontAlgn="auto" latinLnBrk="0" hangingPunct="1">
              <a:lnSpc>
                <a:spcPct val="100000"/>
              </a:lnSpc>
              <a:spcBef>
                <a:spcPct val="20000"/>
              </a:spcBef>
              <a:spcAft>
                <a:spcPts val="0"/>
              </a:spcAft>
              <a:buClr>
                <a:srgbClr val="E40021"/>
              </a:buClr>
              <a:buSzTx/>
              <a:buFont typeface="Wingdings" pitchFamily="2" charset="2"/>
              <a:buChar char="§"/>
              <a:tabLst/>
              <a:defRPr/>
            </a:pPr>
            <a:endParaRPr kumimoji="0" lang="en-US" sz="2800" b="0" i="0" u="none" strike="noStrike" kern="1200" cap="none" spc="0" normalizeH="0" baseline="0" noProof="0" dirty="0" smtClean="0">
              <a:ln>
                <a:noFill/>
              </a:ln>
              <a:solidFill>
                <a:schemeClr val="tx1"/>
              </a:solidFill>
              <a:effectLst/>
              <a:uLnTx/>
              <a:uFillTx/>
              <a:latin typeface="Calibri Light" pitchFamily="34" charset="0"/>
              <a:ea typeface="Verdana" pitchFamily="34" charset="0"/>
              <a:cs typeface="Verdana" pitchFamily="34" charset="0"/>
            </a:endParaRPr>
          </a:p>
          <a:p>
            <a:pPr marL="342900" marR="0" lvl="0" indent="-342900" algn="l" defTabSz="914400" rtl="0" eaLnBrk="1" fontAlgn="auto" latinLnBrk="0" hangingPunct="1">
              <a:lnSpc>
                <a:spcPct val="100000"/>
              </a:lnSpc>
              <a:spcBef>
                <a:spcPct val="20000"/>
              </a:spcBef>
              <a:spcAft>
                <a:spcPts val="0"/>
              </a:spcAft>
              <a:buClr>
                <a:srgbClr val="E40021"/>
              </a:buClr>
              <a:buSzTx/>
              <a:buFont typeface="Wingdings" pitchFamily="2" charset="2"/>
              <a:buChar char="§"/>
              <a:tabLst/>
              <a:defRPr/>
            </a:pPr>
            <a:endParaRPr kumimoji="0" lang="en-US" sz="2800" b="0" i="0" u="none" strike="noStrike" kern="1200" cap="none" spc="0" normalizeH="0" baseline="0" noProof="0" dirty="0" smtClean="0">
              <a:ln>
                <a:noFill/>
              </a:ln>
              <a:solidFill>
                <a:schemeClr val="tx1"/>
              </a:solidFill>
              <a:effectLst/>
              <a:uLnTx/>
              <a:uFillTx/>
              <a:latin typeface="Calibri Light" pitchFamily="34" charset="0"/>
              <a:ea typeface="Verdana" pitchFamily="34" charset="0"/>
              <a:cs typeface="Verdana" pitchFamily="34" charset="0"/>
            </a:endParaRPr>
          </a:p>
          <a:p>
            <a:pPr marL="342900" marR="0" lvl="0" indent="-342900" algn="l" defTabSz="914400" rtl="0" eaLnBrk="1" fontAlgn="auto" latinLnBrk="0" hangingPunct="1">
              <a:lnSpc>
                <a:spcPct val="100000"/>
              </a:lnSpc>
              <a:spcBef>
                <a:spcPct val="20000"/>
              </a:spcBef>
              <a:spcAft>
                <a:spcPts val="0"/>
              </a:spcAft>
              <a:buClr>
                <a:srgbClr val="E40021"/>
              </a:buClr>
              <a:buSzTx/>
              <a:buFont typeface="Wingdings" pitchFamily="2" charset="2"/>
              <a:buChar char="§"/>
              <a:tabLst/>
              <a:defRPr/>
            </a:pPr>
            <a:r>
              <a:rPr kumimoji="0" lang="en-US" sz="2800" b="0" i="0" u="none" strike="noStrike" kern="1200" cap="none" spc="0" normalizeH="0" baseline="0" noProof="0" dirty="0" smtClean="0">
                <a:ln>
                  <a:noFill/>
                </a:ln>
                <a:solidFill>
                  <a:schemeClr val="tx1"/>
                </a:solidFill>
                <a:effectLst/>
                <a:uLnTx/>
                <a:uFillTx/>
                <a:latin typeface="Calibri Light" pitchFamily="34" charset="0"/>
                <a:ea typeface="Verdana" pitchFamily="34" charset="0"/>
                <a:cs typeface="Verdana" pitchFamily="34" charset="0"/>
              </a:rPr>
              <a:t>      - Position in cycle</a:t>
            </a:r>
          </a:p>
          <a:p>
            <a:pPr marL="342900" marR="0" lvl="0" indent="-342900" algn="l" defTabSz="914400" rtl="0" eaLnBrk="1" fontAlgn="auto" latinLnBrk="0" hangingPunct="1">
              <a:lnSpc>
                <a:spcPct val="100000"/>
              </a:lnSpc>
              <a:spcBef>
                <a:spcPct val="20000"/>
              </a:spcBef>
              <a:spcAft>
                <a:spcPts val="0"/>
              </a:spcAft>
              <a:buClr>
                <a:srgbClr val="E40021"/>
              </a:buClr>
              <a:buSzTx/>
              <a:buFont typeface="Wingdings" pitchFamily="2" charset="2"/>
              <a:buChar char="§"/>
              <a:tabLst/>
              <a:defRPr/>
            </a:pPr>
            <a:r>
              <a:rPr kumimoji="0" lang="en-US" sz="2800" b="0" i="0" u="none" strike="noStrike" kern="1200" cap="none" spc="0" normalizeH="0" baseline="0" noProof="0" dirty="0" smtClean="0">
                <a:ln>
                  <a:noFill/>
                </a:ln>
                <a:solidFill>
                  <a:schemeClr val="tx1"/>
                </a:solidFill>
                <a:effectLst/>
                <a:uLnTx/>
                <a:uFillTx/>
                <a:latin typeface="Calibri Light" pitchFamily="34" charset="0"/>
                <a:ea typeface="Verdana" pitchFamily="34" charset="0"/>
                <a:cs typeface="Verdana" pitchFamily="34" charset="0"/>
              </a:rPr>
              <a:t>      - Instantaneous tempo</a:t>
            </a:r>
          </a:p>
        </p:txBody>
      </p:sp>
      <p:pic>
        <p:nvPicPr>
          <p:cNvPr id="8" name="Picture 5"/>
          <p:cNvPicPr>
            <a:picLocks noChangeAspect="1" noChangeArrowheads="1"/>
          </p:cNvPicPr>
          <p:nvPr/>
        </p:nvPicPr>
        <p:blipFill>
          <a:blip r:embed="rId4" cstate="print"/>
          <a:srcRect/>
          <a:stretch>
            <a:fillRect/>
          </a:stretch>
        </p:blipFill>
        <p:spPr bwMode="auto">
          <a:xfrm>
            <a:off x="872613" y="4876800"/>
            <a:ext cx="373091" cy="360000"/>
          </a:xfrm>
          <a:prstGeom prst="rect">
            <a:avLst/>
          </a:prstGeom>
          <a:noFill/>
          <a:ln w="9525">
            <a:noFill/>
            <a:miter lim="800000"/>
            <a:headEnd/>
            <a:tailEnd/>
          </a:ln>
        </p:spPr>
      </p:pic>
      <p:grpSp>
        <p:nvGrpSpPr>
          <p:cNvPr id="9" name="Group 26"/>
          <p:cNvGrpSpPr>
            <a:grpSpLocks noChangeAspect="1"/>
          </p:cNvGrpSpPr>
          <p:nvPr/>
        </p:nvGrpSpPr>
        <p:grpSpPr>
          <a:xfrm>
            <a:off x="852188" y="5257800"/>
            <a:ext cx="380264" cy="468000"/>
            <a:chOff x="750107" y="5209310"/>
            <a:chExt cx="469093" cy="577324"/>
          </a:xfrm>
        </p:grpSpPr>
        <p:pic>
          <p:nvPicPr>
            <p:cNvPr id="10" name="Picture 5"/>
            <p:cNvPicPr>
              <a:picLocks noChangeAspect="1" noChangeArrowheads="1"/>
            </p:cNvPicPr>
            <p:nvPr/>
          </p:nvPicPr>
          <p:blipFill>
            <a:blip r:embed="rId4" cstate="print"/>
            <a:srcRect/>
            <a:stretch>
              <a:fillRect/>
            </a:stretch>
          </p:blipFill>
          <p:spPr bwMode="auto">
            <a:xfrm>
              <a:off x="750107" y="5334000"/>
              <a:ext cx="469093" cy="452634"/>
            </a:xfrm>
            <a:prstGeom prst="rect">
              <a:avLst/>
            </a:prstGeom>
            <a:noFill/>
            <a:ln w="9525">
              <a:noFill/>
              <a:miter lim="800000"/>
              <a:headEnd/>
              <a:tailEnd/>
            </a:ln>
          </p:spPr>
        </p:pic>
        <p:pic>
          <p:nvPicPr>
            <p:cNvPr id="11" name="Picture 7"/>
            <p:cNvPicPr>
              <a:picLocks noChangeAspect="1" noChangeArrowheads="1"/>
            </p:cNvPicPr>
            <p:nvPr/>
          </p:nvPicPr>
          <p:blipFill>
            <a:blip r:embed="rId5" cstate="print"/>
            <a:srcRect r="62628" b="50000"/>
            <a:stretch>
              <a:fillRect/>
            </a:stretch>
          </p:blipFill>
          <p:spPr bwMode="auto">
            <a:xfrm>
              <a:off x="762000" y="5209310"/>
              <a:ext cx="326016" cy="292155"/>
            </a:xfrm>
            <a:prstGeom prst="rect">
              <a:avLst/>
            </a:prstGeom>
            <a:noFill/>
            <a:ln w="9525">
              <a:noFill/>
              <a:miter lim="800000"/>
              <a:headEnd/>
              <a:tailEnd/>
            </a:ln>
          </p:spPr>
        </p:pic>
      </p:grpSp>
      <p:sp>
        <p:nvSpPr>
          <p:cNvPr id="12" name="TextBox 11"/>
          <p:cNvSpPr txBox="1"/>
          <p:nvPr/>
        </p:nvSpPr>
        <p:spPr>
          <a:xfrm>
            <a:off x="5990861" y="3429000"/>
            <a:ext cx="1705339" cy="646331"/>
          </a:xfrm>
          <a:prstGeom prst="rect">
            <a:avLst/>
          </a:prstGeom>
          <a:noFill/>
        </p:spPr>
        <p:txBody>
          <a:bodyPr wrap="none" rtlCol="0">
            <a:spAutoFit/>
          </a:bodyPr>
          <a:lstStyle/>
          <a:p>
            <a:pPr algn="ctr"/>
            <a:r>
              <a:rPr lang="en-US" dirty="0" smtClean="0">
                <a:solidFill>
                  <a:srgbClr val="FF0000"/>
                </a:solidFill>
                <a:latin typeface="Calibri Light" pitchFamily="34" charset="0"/>
              </a:rPr>
              <a:t>Exaggerated for </a:t>
            </a:r>
          </a:p>
          <a:p>
            <a:pPr algn="ctr"/>
            <a:r>
              <a:rPr lang="en-US" dirty="0" smtClean="0">
                <a:solidFill>
                  <a:srgbClr val="FF0000"/>
                </a:solidFill>
                <a:latin typeface="Calibri Light" pitchFamily="34" charset="0"/>
              </a:rPr>
              <a:t>illustration</a:t>
            </a:r>
            <a:endParaRPr lang="en-US" dirty="0">
              <a:solidFill>
                <a:srgbClr val="FF0000"/>
              </a:solidFill>
              <a:latin typeface="Calibri Light" pitchFamily="34" charset="0"/>
            </a:endParaRPr>
          </a:p>
        </p:txBody>
      </p:sp>
      <p:sp>
        <p:nvSpPr>
          <p:cNvPr id="13" name="TextBox 12"/>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Bar pointer model (BP-model)</a:t>
            </a:r>
            <a:endParaRPr lang="en-US" dirty="0"/>
          </a:p>
        </p:txBody>
      </p:sp>
      <p:sp>
        <p:nvSpPr>
          <p:cNvPr id="4" name="Content Placeholder 3"/>
          <p:cNvSpPr>
            <a:spLocks noGrp="1"/>
          </p:cNvSpPr>
          <p:nvPr>
            <p:ph idx="1"/>
          </p:nvPr>
        </p:nvSpPr>
        <p:spPr/>
        <p:txBody>
          <a:bodyPr/>
          <a:lstStyle/>
          <a:p>
            <a:r>
              <a:rPr lang="en-US" dirty="0" smtClean="0"/>
              <a:t>Dynamic Bayesian Network (DBN)</a:t>
            </a:r>
            <a:endParaRPr lang="en-US" dirty="0"/>
          </a:p>
        </p:txBody>
      </p:sp>
      <p:sp>
        <p:nvSpPr>
          <p:cNvPr id="16" name="Rectangle 15"/>
          <p:cNvSpPr/>
          <p:nvPr/>
        </p:nvSpPr>
        <p:spPr>
          <a:xfrm>
            <a:off x="76200" y="6182380"/>
            <a:ext cx="8153400" cy="523220"/>
          </a:xfrm>
          <a:prstGeom prst="rect">
            <a:avLst/>
          </a:prstGeom>
        </p:spPr>
        <p:txBody>
          <a:bodyPr wrap="square">
            <a:spAutoFit/>
          </a:bodyPr>
          <a:lstStyle/>
          <a:p>
            <a:r>
              <a:rPr lang="en-US" sz="1400" dirty="0" smtClean="0">
                <a:solidFill>
                  <a:schemeClr val="tx1">
                    <a:lumMod val="75000"/>
                    <a:lumOff val="25000"/>
                  </a:schemeClr>
                </a:solidFill>
                <a:latin typeface="Calibri Light" pitchFamily="34" charset="0"/>
              </a:rPr>
              <a:t>N. </a:t>
            </a:r>
            <a:r>
              <a:rPr lang="en-US" sz="1400" dirty="0" err="1" smtClean="0">
                <a:solidFill>
                  <a:schemeClr val="tx1">
                    <a:lumMod val="75000"/>
                    <a:lumOff val="25000"/>
                  </a:schemeClr>
                </a:solidFill>
                <a:latin typeface="Calibri Light" pitchFamily="34" charset="0"/>
              </a:rPr>
              <a:t>Whiteley</a:t>
            </a:r>
            <a:r>
              <a:rPr lang="en-US" sz="1400" dirty="0" smtClean="0">
                <a:solidFill>
                  <a:schemeClr val="tx1">
                    <a:lumMod val="75000"/>
                    <a:lumOff val="25000"/>
                  </a:schemeClr>
                </a:solidFill>
                <a:latin typeface="Calibri Light" pitchFamily="34" charset="0"/>
              </a:rPr>
              <a:t>, A. T. </a:t>
            </a:r>
            <a:r>
              <a:rPr lang="en-US" sz="1400" dirty="0" err="1" smtClean="0">
                <a:solidFill>
                  <a:schemeClr val="tx1">
                    <a:lumMod val="75000"/>
                    <a:lumOff val="25000"/>
                  </a:schemeClr>
                </a:solidFill>
                <a:latin typeface="Calibri Light" pitchFamily="34" charset="0"/>
              </a:rPr>
              <a:t>Cemgil</a:t>
            </a:r>
            <a:r>
              <a:rPr lang="en-US" sz="1400" dirty="0" smtClean="0">
                <a:solidFill>
                  <a:schemeClr val="tx1">
                    <a:lumMod val="75000"/>
                    <a:lumOff val="25000"/>
                  </a:schemeClr>
                </a:solidFill>
                <a:latin typeface="Calibri Light" pitchFamily="34" charset="0"/>
              </a:rPr>
              <a:t>, and S. </a:t>
            </a:r>
            <a:r>
              <a:rPr lang="en-US" sz="1400" dirty="0" err="1" smtClean="0">
                <a:solidFill>
                  <a:schemeClr val="tx1">
                    <a:lumMod val="75000"/>
                    <a:lumOff val="25000"/>
                  </a:schemeClr>
                </a:solidFill>
                <a:latin typeface="Calibri Light" pitchFamily="34" charset="0"/>
              </a:rPr>
              <a:t>Godsill</a:t>
            </a:r>
            <a:r>
              <a:rPr lang="en-US" sz="1400" dirty="0" smtClean="0">
                <a:solidFill>
                  <a:schemeClr val="tx1">
                    <a:lumMod val="75000"/>
                    <a:lumOff val="25000"/>
                  </a:schemeClr>
                </a:solidFill>
                <a:latin typeface="Calibri Light" pitchFamily="34" charset="0"/>
              </a:rPr>
              <a:t> (2007). Sequential inference of rhythmic structure in musical audio. In Proc. of the 33rd ICASSP, vol.  4, pp. 1321–1325.</a:t>
            </a:r>
          </a:p>
        </p:txBody>
      </p:sp>
      <p:grpSp>
        <p:nvGrpSpPr>
          <p:cNvPr id="15" name="Group 14"/>
          <p:cNvGrpSpPr/>
          <p:nvPr/>
        </p:nvGrpSpPr>
        <p:grpSpPr>
          <a:xfrm>
            <a:off x="2723322" y="2133600"/>
            <a:ext cx="3697356" cy="3810000"/>
            <a:chOff x="2590800" y="2133600"/>
            <a:chExt cx="3697356" cy="3810000"/>
          </a:xfrm>
        </p:grpSpPr>
        <p:pic>
          <p:nvPicPr>
            <p:cNvPr id="11" name="Picture 3"/>
            <p:cNvPicPr>
              <a:picLocks noChangeAspect="1" noChangeArrowheads="1"/>
            </p:cNvPicPr>
            <p:nvPr/>
          </p:nvPicPr>
          <p:blipFill>
            <a:blip r:embed="rId3" cstate="print"/>
            <a:srcRect/>
            <a:stretch>
              <a:fillRect/>
            </a:stretch>
          </p:blipFill>
          <p:spPr bwMode="auto">
            <a:xfrm>
              <a:off x="5836075" y="3327435"/>
              <a:ext cx="452081" cy="393113"/>
            </a:xfrm>
            <a:prstGeom prst="rect">
              <a:avLst/>
            </a:prstGeom>
            <a:noFill/>
            <a:ln w="9525">
              <a:noFill/>
              <a:miter lim="800000"/>
              <a:headEnd/>
              <a:tailEnd/>
            </a:ln>
          </p:spPr>
        </p:pic>
        <p:sp>
          <p:nvSpPr>
            <p:cNvPr id="12" name="Right Brace 11"/>
            <p:cNvSpPr/>
            <p:nvPr/>
          </p:nvSpPr>
          <p:spPr>
            <a:xfrm>
              <a:off x="5597525" y="2236375"/>
              <a:ext cx="228743" cy="256422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alibri Light"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2590800" y="2133600"/>
              <a:ext cx="3052964" cy="3810000"/>
            </a:xfrm>
            <a:prstGeom prst="rect">
              <a:avLst/>
            </a:prstGeom>
            <a:noFill/>
            <a:ln w="9525">
              <a:noFill/>
              <a:miter lim="800000"/>
              <a:headEnd/>
              <a:tailEnd/>
            </a:ln>
          </p:spPr>
        </p:pic>
      </p:grpSp>
      <p:sp>
        <p:nvSpPr>
          <p:cNvPr id="9" name="TextBox 8"/>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a:t>
            </a:r>
            <a:endParaRPr lang="en-US" dirty="0"/>
          </a:p>
        </p:txBody>
      </p:sp>
      <p:sp>
        <p:nvSpPr>
          <p:cNvPr id="3" name="Content Placeholder 2"/>
          <p:cNvSpPr>
            <a:spLocks noGrp="1"/>
          </p:cNvSpPr>
          <p:nvPr>
            <p:ph idx="1"/>
          </p:nvPr>
        </p:nvSpPr>
        <p:spPr/>
        <p:txBody>
          <a:bodyPr/>
          <a:lstStyle/>
          <a:p>
            <a:r>
              <a:rPr lang="en-US" dirty="0" smtClean="0"/>
              <a:t>Data corpora for MIR</a:t>
            </a:r>
          </a:p>
          <a:p>
            <a:pPr lvl="1"/>
            <a:r>
              <a:rPr lang="en-US" dirty="0" smtClean="0"/>
              <a:t>Musicological insights on music performance</a:t>
            </a:r>
          </a:p>
          <a:p>
            <a:r>
              <a:rPr lang="en-US" dirty="0" smtClean="0">
                <a:solidFill>
                  <a:schemeClr val="bg1">
                    <a:lumMod val="75000"/>
                  </a:schemeClr>
                </a:solidFill>
              </a:rPr>
              <a:t>Culture-aware specialized approaches </a:t>
            </a:r>
          </a:p>
          <a:p>
            <a:pPr lvl="1"/>
            <a:r>
              <a:rPr lang="en-US" dirty="0" smtClean="0">
                <a:solidFill>
                  <a:schemeClr val="bg1">
                    <a:lumMod val="75000"/>
                  </a:schemeClr>
                </a:solidFill>
              </a:rPr>
              <a:t>Utility of the explicit use of music knowledge </a:t>
            </a:r>
          </a:p>
        </p:txBody>
      </p:sp>
      <p:sp>
        <p:nvSpPr>
          <p:cNvPr id="4" name="TextBox 3"/>
          <p:cNvSpPr txBox="1"/>
          <p:nvPr/>
        </p:nvSpPr>
        <p:spPr>
          <a:xfrm>
            <a:off x="8217029"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structure</a:t>
            </a:r>
            <a:endParaRPr lang="en-US" dirty="0"/>
          </a:p>
        </p:txBody>
      </p:sp>
      <p:sp>
        <p:nvSpPr>
          <p:cNvPr id="3" name="Content Placeholder 2"/>
          <p:cNvSpPr>
            <a:spLocks noGrp="1"/>
          </p:cNvSpPr>
          <p:nvPr>
            <p:ph idx="1"/>
          </p:nvPr>
        </p:nvSpPr>
        <p:spPr>
          <a:xfrm>
            <a:off x="381000" y="1066800"/>
            <a:ext cx="8229600" cy="4876800"/>
          </a:xfrm>
        </p:spPr>
        <p:txBody>
          <a:bodyPr>
            <a:normAutofit/>
          </a:bodyPr>
          <a:lstStyle/>
          <a:p>
            <a:endParaRPr lang="en-US" sz="2400" dirty="0" smtClean="0"/>
          </a:p>
          <a:p>
            <a:endParaRPr lang="en-US" sz="2400" dirty="0" smtClean="0"/>
          </a:p>
          <a:p>
            <a:r>
              <a:rPr lang="en-US" sz="2400" dirty="0" smtClean="0"/>
              <a:t>Observed feature sequence:</a:t>
            </a:r>
          </a:p>
          <a:p>
            <a:r>
              <a:rPr lang="en-US" sz="2400" dirty="0" smtClean="0"/>
              <a:t>Latent variable sequence:</a:t>
            </a:r>
          </a:p>
          <a:p>
            <a:r>
              <a:rPr lang="en-US" sz="2400" dirty="0" smtClean="0"/>
              <a:t>           - Initial state distribution (uniform) </a:t>
            </a:r>
          </a:p>
          <a:p>
            <a:r>
              <a:rPr lang="en-US" sz="2400" dirty="0" smtClean="0"/>
              <a:t>                   - Transition model</a:t>
            </a:r>
          </a:p>
          <a:p>
            <a:r>
              <a:rPr lang="en-US" sz="2400" dirty="0" smtClean="0"/>
              <a:t>               - Observation model</a:t>
            </a:r>
          </a:p>
          <a:p>
            <a:endParaRPr lang="en-US" sz="2400" dirty="0"/>
          </a:p>
        </p:txBody>
      </p:sp>
      <p:pic>
        <p:nvPicPr>
          <p:cNvPr id="7170" name="Picture 2"/>
          <p:cNvPicPr>
            <a:picLocks noChangeAspect="1" noChangeArrowheads="1"/>
          </p:cNvPicPr>
          <p:nvPr/>
        </p:nvPicPr>
        <p:blipFill>
          <a:blip r:embed="rId3" cstate="print"/>
          <a:srcRect/>
          <a:stretch>
            <a:fillRect/>
          </a:stretch>
        </p:blipFill>
        <p:spPr bwMode="auto">
          <a:xfrm>
            <a:off x="1676400" y="1219200"/>
            <a:ext cx="5791200" cy="975202"/>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4343400" y="2438400"/>
            <a:ext cx="2714626" cy="443362"/>
          </a:xfrm>
          <a:prstGeom prst="rect">
            <a:avLst/>
          </a:prstGeom>
          <a:noFill/>
          <a:ln w="9525">
            <a:noFill/>
            <a:miter lim="800000"/>
            <a:headEnd/>
            <a:tailEnd/>
          </a:ln>
        </p:spPr>
      </p:pic>
      <p:pic>
        <p:nvPicPr>
          <p:cNvPr id="7174" name="Picture 6"/>
          <p:cNvPicPr>
            <a:picLocks noChangeAspect="1" noChangeArrowheads="1"/>
          </p:cNvPicPr>
          <p:nvPr/>
        </p:nvPicPr>
        <p:blipFill>
          <a:blip r:embed="rId5" cstate="print"/>
          <a:srcRect/>
          <a:stretch>
            <a:fillRect/>
          </a:stretch>
        </p:blipFill>
        <p:spPr bwMode="auto">
          <a:xfrm>
            <a:off x="4010026" y="3139178"/>
            <a:ext cx="2695574" cy="326266"/>
          </a:xfrm>
          <a:prstGeom prst="rect">
            <a:avLst/>
          </a:prstGeom>
          <a:noFill/>
          <a:ln w="9525">
            <a:noFill/>
            <a:miter lim="800000"/>
            <a:headEnd/>
            <a:tailEnd/>
          </a:ln>
        </p:spPr>
      </p:pic>
      <p:pic>
        <p:nvPicPr>
          <p:cNvPr id="7175" name="Picture 7"/>
          <p:cNvPicPr>
            <a:picLocks noChangeAspect="1" noChangeArrowheads="1"/>
          </p:cNvPicPr>
          <p:nvPr/>
        </p:nvPicPr>
        <p:blipFill>
          <a:blip r:embed="rId6" cstate="print"/>
          <a:srcRect/>
          <a:stretch>
            <a:fillRect/>
          </a:stretch>
        </p:blipFill>
        <p:spPr bwMode="auto">
          <a:xfrm>
            <a:off x="804000" y="3733800"/>
            <a:ext cx="720000" cy="360000"/>
          </a:xfrm>
          <a:prstGeom prst="rect">
            <a:avLst/>
          </a:prstGeom>
          <a:noFill/>
          <a:ln w="9525">
            <a:noFill/>
            <a:miter lim="800000"/>
            <a:headEnd/>
            <a:tailEnd/>
          </a:ln>
        </p:spPr>
      </p:pic>
      <p:pic>
        <p:nvPicPr>
          <p:cNvPr id="7176" name="Picture 8"/>
          <p:cNvPicPr>
            <a:picLocks noChangeAspect="1" noChangeArrowheads="1"/>
          </p:cNvPicPr>
          <p:nvPr/>
        </p:nvPicPr>
        <p:blipFill>
          <a:blip r:embed="rId7" cstate="print"/>
          <a:srcRect/>
          <a:stretch>
            <a:fillRect/>
          </a:stretch>
        </p:blipFill>
        <p:spPr bwMode="auto">
          <a:xfrm>
            <a:off x="762000" y="4364400"/>
            <a:ext cx="1326665" cy="360000"/>
          </a:xfrm>
          <a:prstGeom prst="rect">
            <a:avLst/>
          </a:prstGeom>
          <a:noFill/>
          <a:ln w="9525">
            <a:noFill/>
            <a:miter lim="800000"/>
            <a:headEnd/>
            <a:tailEnd/>
          </a:ln>
        </p:spPr>
      </p:pic>
      <p:pic>
        <p:nvPicPr>
          <p:cNvPr id="7177" name="Picture 9"/>
          <p:cNvPicPr>
            <a:picLocks noChangeAspect="1" noChangeArrowheads="1"/>
          </p:cNvPicPr>
          <p:nvPr/>
        </p:nvPicPr>
        <p:blipFill>
          <a:blip r:embed="rId8" cstate="print"/>
          <a:srcRect/>
          <a:stretch>
            <a:fillRect/>
          </a:stretch>
        </p:blipFill>
        <p:spPr bwMode="auto">
          <a:xfrm>
            <a:off x="762000" y="4992756"/>
            <a:ext cx="1093845" cy="360000"/>
          </a:xfrm>
          <a:prstGeom prst="rect">
            <a:avLst/>
          </a:prstGeom>
          <a:noFill/>
          <a:ln w="9525">
            <a:noFill/>
            <a:miter lim="800000"/>
            <a:headEnd/>
            <a:tailEnd/>
          </a:ln>
        </p:spPr>
      </p:pic>
      <p:sp>
        <p:nvSpPr>
          <p:cNvPr id="12" name="Rectangle 11"/>
          <p:cNvSpPr/>
          <p:nvPr/>
        </p:nvSpPr>
        <p:spPr>
          <a:xfrm>
            <a:off x="76200" y="6182380"/>
            <a:ext cx="7848600" cy="523220"/>
          </a:xfrm>
          <a:prstGeom prst="rect">
            <a:avLst/>
          </a:prstGeom>
        </p:spPr>
        <p:txBody>
          <a:bodyPr wrap="square">
            <a:spAutoFit/>
          </a:bodyPr>
          <a:lstStyle/>
          <a:p>
            <a:r>
              <a:rPr lang="en-US" sz="1400" dirty="0" smtClean="0">
                <a:solidFill>
                  <a:schemeClr val="tx1">
                    <a:lumMod val="75000"/>
                    <a:lumOff val="25000"/>
                  </a:schemeClr>
                </a:solidFill>
                <a:latin typeface="Calibri Light" pitchFamily="34" charset="0"/>
              </a:rPr>
              <a:t>F. Krebs, A. </a:t>
            </a:r>
            <a:r>
              <a:rPr lang="en-US" sz="1400" dirty="0" err="1" smtClean="0">
                <a:solidFill>
                  <a:schemeClr val="tx1">
                    <a:lumMod val="75000"/>
                    <a:lumOff val="25000"/>
                  </a:schemeClr>
                </a:solidFill>
                <a:latin typeface="Calibri Light" pitchFamily="34" charset="0"/>
              </a:rPr>
              <a:t>Holzapfel</a:t>
            </a:r>
            <a:r>
              <a:rPr lang="en-US" sz="1400" dirty="0" smtClean="0">
                <a:solidFill>
                  <a:schemeClr val="tx1">
                    <a:lumMod val="75000"/>
                    <a:lumOff val="25000"/>
                  </a:schemeClr>
                </a:solidFill>
                <a:latin typeface="Calibri Light" pitchFamily="34" charset="0"/>
              </a:rPr>
              <a:t>, A. T. </a:t>
            </a:r>
            <a:r>
              <a:rPr lang="en-US" sz="1400" dirty="0" err="1" smtClean="0">
                <a:solidFill>
                  <a:schemeClr val="tx1">
                    <a:lumMod val="75000"/>
                    <a:lumOff val="25000"/>
                  </a:schemeClr>
                </a:solidFill>
                <a:latin typeface="Calibri Light" pitchFamily="34" charset="0"/>
              </a:rPr>
              <a:t>Cemgil</a:t>
            </a:r>
            <a:r>
              <a:rPr lang="en-US" sz="1400" dirty="0" smtClean="0">
                <a:solidFill>
                  <a:schemeClr val="tx1">
                    <a:lumMod val="75000"/>
                    <a:lumOff val="25000"/>
                  </a:schemeClr>
                </a:solidFill>
                <a:latin typeface="Calibri Light" pitchFamily="34" charset="0"/>
              </a:rPr>
              <a:t>, and G. </a:t>
            </a:r>
            <a:r>
              <a:rPr lang="en-US" sz="1400" dirty="0" err="1" smtClean="0">
                <a:solidFill>
                  <a:schemeClr val="tx1">
                    <a:lumMod val="75000"/>
                    <a:lumOff val="25000"/>
                  </a:schemeClr>
                </a:solidFill>
                <a:latin typeface="Calibri Light" pitchFamily="34" charset="0"/>
              </a:rPr>
              <a:t>Widmer</a:t>
            </a:r>
            <a:r>
              <a:rPr lang="en-US" sz="1400" dirty="0" smtClean="0">
                <a:solidFill>
                  <a:schemeClr val="tx1">
                    <a:lumMod val="75000"/>
                    <a:lumOff val="25000"/>
                  </a:schemeClr>
                </a:solidFill>
                <a:latin typeface="Calibri Light" pitchFamily="34" charset="0"/>
              </a:rPr>
              <a:t> (2015). Inferring metrical structure in music using particle filters. IEEE/ACM Transactions on Audio, Speech, and Language Processing, 23(5):817–827.</a:t>
            </a:r>
          </a:p>
        </p:txBody>
      </p:sp>
      <p:sp>
        <p:nvSpPr>
          <p:cNvPr id="11" name="TextBox 10"/>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grpSp>
        <p:nvGrpSpPr>
          <p:cNvPr id="13" name="Group 12"/>
          <p:cNvGrpSpPr/>
          <p:nvPr/>
        </p:nvGrpSpPr>
        <p:grpSpPr>
          <a:xfrm>
            <a:off x="6802164" y="3606735"/>
            <a:ext cx="2245272" cy="2313676"/>
            <a:chOff x="2590800" y="2133600"/>
            <a:chExt cx="3697356" cy="3810000"/>
          </a:xfrm>
        </p:grpSpPr>
        <p:pic>
          <p:nvPicPr>
            <p:cNvPr id="14" name="Picture 3"/>
            <p:cNvPicPr>
              <a:picLocks noChangeAspect="1" noChangeArrowheads="1"/>
            </p:cNvPicPr>
            <p:nvPr/>
          </p:nvPicPr>
          <p:blipFill>
            <a:blip r:embed="rId9" cstate="print"/>
            <a:srcRect/>
            <a:stretch>
              <a:fillRect/>
            </a:stretch>
          </p:blipFill>
          <p:spPr bwMode="auto">
            <a:xfrm>
              <a:off x="5836075" y="3327435"/>
              <a:ext cx="452081" cy="393113"/>
            </a:xfrm>
            <a:prstGeom prst="rect">
              <a:avLst/>
            </a:prstGeom>
            <a:noFill/>
            <a:ln w="9525">
              <a:noFill/>
              <a:miter lim="800000"/>
              <a:headEnd/>
              <a:tailEnd/>
            </a:ln>
          </p:spPr>
        </p:pic>
        <p:sp>
          <p:nvSpPr>
            <p:cNvPr id="15" name="Right Brace 14"/>
            <p:cNvSpPr/>
            <p:nvPr/>
          </p:nvSpPr>
          <p:spPr>
            <a:xfrm>
              <a:off x="5597525" y="2236375"/>
              <a:ext cx="228743" cy="256422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alibri Light" pitchFamily="34" charset="0"/>
              </a:endParaRPr>
            </a:p>
          </p:txBody>
        </p:sp>
        <p:pic>
          <p:nvPicPr>
            <p:cNvPr id="16" name="Picture 2"/>
            <p:cNvPicPr>
              <a:picLocks noChangeAspect="1" noChangeArrowheads="1"/>
            </p:cNvPicPr>
            <p:nvPr/>
          </p:nvPicPr>
          <p:blipFill>
            <a:blip r:embed="rId10" cstate="print"/>
            <a:srcRect/>
            <a:stretch>
              <a:fillRect/>
            </a:stretch>
          </p:blipFill>
          <p:spPr bwMode="auto">
            <a:xfrm>
              <a:off x="2590800" y="2133600"/>
              <a:ext cx="3052964" cy="38100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variables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State of a hypothetical bar pointer</a:t>
            </a:r>
          </a:p>
          <a:p>
            <a:r>
              <a:rPr lang="en-US" dirty="0" smtClean="0"/>
              <a:t>Position in cycle:</a:t>
            </a:r>
          </a:p>
          <a:p>
            <a:pPr lvl="1"/>
            <a:r>
              <a:rPr lang="en-US" dirty="0" smtClean="0"/>
              <a:t>M is the length of cycle</a:t>
            </a:r>
          </a:p>
          <a:p>
            <a:r>
              <a:rPr lang="en-US" dirty="0" smtClean="0"/>
              <a:t>Rhythmic pattern indicator:</a:t>
            </a:r>
          </a:p>
          <a:p>
            <a:pPr lvl="1"/>
            <a:r>
              <a:rPr lang="en-US" dirty="0" smtClean="0"/>
              <a:t>Choose the observation model corresponding to the rhythmic pattern</a:t>
            </a:r>
          </a:p>
          <a:p>
            <a:r>
              <a:rPr lang="en-US" dirty="0" smtClean="0"/>
              <a:t>Instantaneous tempo:</a:t>
            </a:r>
          </a:p>
          <a:p>
            <a:pPr lvl="1"/>
            <a:r>
              <a:rPr lang="en-US" dirty="0" smtClean="0"/>
              <a:t>The rate at which the bar pointer progresses </a:t>
            </a:r>
          </a:p>
          <a:p>
            <a:pPr lvl="1"/>
            <a:r>
              <a:rPr lang="en-US" dirty="0" smtClean="0"/>
              <a:t>Related to the length of the cycle (                  )   </a:t>
            </a:r>
            <a:endParaRPr lang="en-US" dirty="0"/>
          </a:p>
        </p:txBody>
      </p:sp>
      <p:pic>
        <p:nvPicPr>
          <p:cNvPr id="5" name="Picture 2"/>
          <p:cNvPicPr>
            <a:picLocks noChangeAspect="1" noChangeArrowheads="1"/>
          </p:cNvPicPr>
          <p:nvPr/>
        </p:nvPicPr>
        <p:blipFill>
          <a:blip r:embed="rId3" cstate="print"/>
          <a:srcRect/>
          <a:stretch>
            <a:fillRect/>
          </a:stretch>
        </p:blipFill>
        <p:spPr bwMode="auto">
          <a:xfrm>
            <a:off x="2895600" y="1879890"/>
            <a:ext cx="1324800" cy="360000"/>
          </a:xfrm>
          <a:prstGeom prst="rect">
            <a:avLst/>
          </a:prstGeom>
          <a:noFill/>
          <a:ln w="9525">
            <a:noFill/>
            <a:miter lim="800000"/>
            <a:headEnd/>
            <a:tailEnd/>
          </a:ln>
        </p:spPr>
      </p:pic>
      <p:grpSp>
        <p:nvGrpSpPr>
          <p:cNvPr id="7" name="Group 10"/>
          <p:cNvGrpSpPr>
            <a:grpSpLocks noChangeAspect="1"/>
          </p:cNvGrpSpPr>
          <p:nvPr/>
        </p:nvGrpSpPr>
        <p:grpSpPr>
          <a:xfrm>
            <a:off x="4276725" y="2935356"/>
            <a:ext cx="2047875" cy="360000"/>
            <a:chOff x="5588142" y="1856510"/>
            <a:chExt cx="2662238" cy="485775"/>
          </a:xfrm>
        </p:grpSpPr>
        <p:pic>
          <p:nvPicPr>
            <p:cNvPr id="4" name="Picture 3"/>
            <p:cNvPicPr>
              <a:picLocks noChangeAspect="1" noChangeArrowheads="1"/>
            </p:cNvPicPr>
            <p:nvPr/>
          </p:nvPicPr>
          <p:blipFill>
            <a:blip r:embed="rId4" cstate="print"/>
            <a:stretch>
              <a:fillRect/>
            </a:stretch>
          </p:blipFill>
          <p:spPr bwMode="auto">
            <a:xfrm>
              <a:off x="5588142" y="1885517"/>
              <a:ext cx="752475" cy="428625"/>
            </a:xfrm>
            <a:prstGeom prst="rect">
              <a:avLst/>
            </a:prstGeom>
            <a:noFill/>
            <a:ln w="9525">
              <a:noFill/>
              <a:miter lim="800000"/>
              <a:headEnd/>
              <a:tailEnd/>
            </a:ln>
          </p:spPr>
        </p:pic>
        <p:pic>
          <p:nvPicPr>
            <p:cNvPr id="6" name="Picture 5"/>
            <p:cNvPicPr>
              <a:picLocks noChangeAspect="1" noChangeArrowheads="1"/>
            </p:cNvPicPr>
            <p:nvPr/>
          </p:nvPicPr>
          <p:blipFill>
            <a:blip r:embed="rId5" cstate="print"/>
            <a:srcRect/>
            <a:stretch>
              <a:fillRect/>
            </a:stretch>
          </p:blipFill>
          <p:spPr bwMode="auto">
            <a:xfrm>
              <a:off x="6516830" y="1856510"/>
              <a:ext cx="1733550" cy="485775"/>
            </a:xfrm>
            <a:prstGeom prst="rect">
              <a:avLst/>
            </a:prstGeom>
            <a:noFill/>
            <a:ln w="9525">
              <a:noFill/>
              <a:miter lim="800000"/>
              <a:headEnd/>
              <a:tailEnd/>
            </a:ln>
          </p:spPr>
        </p:pic>
      </p:grpSp>
      <p:pic>
        <p:nvPicPr>
          <p:cNvPr id="6149" name="Picture 5"/>
          <p:cNvPicPr>
            <a:picLocks noChangeAspect="1" noChangeArrowheads="1"/>
          </p:cNvPicPr>
          <p:nvPr/>
        </p:nvPicPr>
        <p:blipFill>
          <a:blip r:embed="rId6" cstate="print"/>
          <a:srcRect/>
          <a:stretch>
            <a:fillRect/>
          </a:stretch>
        </p:blipFill>
        <p:spPr bwMode="auto">
          <a:xfrm>
            <a:off x="3583057" y="4436164"/>
            <a:ext cx="1929055" cy="360000"/>
          </a:xfrm>
          <a:prstGeom prst="rect">
            <a:avLst/>
          </a:prstGeom>
          <a:noFill/>
          <a:ln w="9525">
            <a:noFill/>
            <a:miter lim="800000"/>
            <a:headEnd/>
            <a:tailEnd/>
          </a:ln>
        </p:spPr>
      </p:pic>
      <p:pic>
        <p:nvPicPr>
          <p:cNvPr id="6150" name="Picture 6"/>
          <p:cNvPicPr>
            <a:picLocks noChangeAspect="1" noChangeArrowheads="1"/>
          </p:cNvPicPr>
          <p:nvPr/>
        </p:nvPicPr>
        <p:blipFill>
          <a:blip r:embed="rId7" cstate="print"/>
          <a:srcRect/>
          <a:stretch>
            <a:fillRect/>
          </a:stretch>
        </p:blipFill>
        <p:spPr bwMode="auto">
          <a:xfrm>
            <a:off x="5068956" y="5480452"/>
            <a:ext cx="1042691" cy="324000"/>
          </a:xfrm>
          <a:prstGeom prst="rect">
            <a:avLst/>
          </a:prstGeom>
          <a:noFill/>
          <a:ln w="9525">
            <a:noFill/>
            <a:miter lim="800000"/>
            <a:headEnd/>
            <a:tailEnd/>
          </a:ln>
        </p:spPr>
      </p:pic>
      <p:pic>
        <p:nvPicPr>
          <p:cNvPr id="34818" name="Picture 2"/>
          <p:cNvPicPr>
            <a:picLocks noChangeAspect="1" noChangeArrowheads="1"/>
          </p:cNvPicPr>
          <p:nvPr/>
        </p:nvPicPr>
        <p:blipFill>
          <a:blip r:embed="rId8" cstate="print"/>
          <a:srcRect/>
          <a:stretch>
            <a:fillRect/>
          </a:stretch>
        </p:blipFill>
        <p:spPr bwMode="auto">
          <a:xfrm>
            <a:off x="6934200" y="838200"/>
            <a:ext cx="1678864" cy="2107908"/>
          </a:xfrm>
          <a:prstGeom prst="rect">
            <a:avLst/>
          </a:prstGeom>
          <a:noFill/>
          <a:ln w="9525">
            <a:noFill/>
            <a:miter lim="800000"/>
            <a:headEnd/>
            <a:tailEnd/>
          </a:ln>
        </p:spPr>
      </p:pic>
      <p:sp>
        <p:nvSpPr>
          <p:cNvPr id="12" name="Rectangle 11"/>
          <p:cNvSpPr/>
          <p:nvPr/>
        </p:nvSpPr>
        <p:spPr>
          <a:xfrm>
            <a:off x="7861852" y="824948"/>
            <a:ext cx="672548" cy="1613453"/>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4" cstate="print"/>
          <a:srcRect/>
          <a:stretch>
            <a:fillRect/>
          </a:stretch>
        </p:blipFill>
        <p:spPr bwMode="auto">
          <a:xfrm>
            <a:off x="6696075" y="1020763"/>
            <a:ext cx="2143125" cy="26574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Observation model</a:t>
            </a:r>
            <a:endParaRPr lang="en-US" dirty="0"/>
          </a:p>
        </p:txBody>
      </p:sp>
      <p:sp>
        <p:nvSpPr>
          <p:cNvPr id="3" name="Content Placeholder 2"/>
          <p:cNvSpPr>
            <a:spLocks noGrp="1"/>
          </p:cNvSpPr>
          <p:nvPr>
            <p:ph idx="1"/>
          </p:nvPr>
        </p:nvSpPr>
        <p:spPr>
          <a:xfrm>
            <a:off x="381000" y="1219200"/>
            <a:ext cx="8229600" cy="4212000"/>
          </a:xfrm>
        </p:spPr>
        <p:txBody>
          <a:bodyPr>
            <a:normAutofit/>
          </a:bodyPr>
          <a:lstStyle/>
          <a:p>
            <a:r>
              <a:rPr lang="en-US" sz="2400" dirty="0" smtClean="0"/>
              <a:t>Spectral flux</a:t>
            </a:r>
          </a:p>
          <a:p>
            <a:pPr lvl="1"/>
            <a:r>
              <a:rPr lang="en-US" sz="2000" dirty="0" smtClean="0"/>
              <a:t>Two frequency bands</a:t>
            </a:r>
          </a:p>
          <a:p>
            <a:r>
              <a:rPr lang="en-US" sz="2400" dirty="0" smtClean="0"/>
              <a:t>Two component GMM</a:t>
            </a:r>
          </a:p>
          <a:p>
            <a:pPr lvl="1"/>
            <a:r>
              <a:rPr lang="en-US" sz="2000" dirty="0" smtClean="0"/>
              <a:t>For each position and pattern</a:t>
            </a:r>
          </a:p>
          <a:p>
            <a:pPr lvl="1"/>
            <a:r>
              <a:rPr lang="en-US" sz="2000" dirty="0" smtClean="0"/>
              <a:t>ML estimates of parameters using annotated data</a:t>
            </a:r>
          </a:p>
          <a:p>
            <a:r>
              <a:rPr lang="en-US" sz="2400" dirty="0" smtClean="0"/>
              <a:t>State tying </a:t>
            </a:r>
          </a:p>
          <a:p>
            <a:pPr lvl="1"/>
            <a:r>
              <a:rPr lang="en-US" sz="2000" dirty="0" smtClean="0"/>
              <a:t>1/64 note, half </a:t>
            </a:r>
            <a:r>
              <a:rPr lang="en-US" sz="2000" dirty="0" err="1" smtClean="0"/>
              <a:t>akṣara</a:t>
            </a:r>
            <a:endParaRPr lang="en-US" sz="2000" dirty="0"/>
          </a:p>
        </p:txBody>
      </p:sp>
      <p:sp>
        <p:nvSpPr>
          <p:cNvPr id="7" name="Rectangle 6"/>
          <p:cNvSpPr/>
          <p:nvPr/>
        </p:nvSpPr>
        <p:spPr>
          <a:xfrm>
            <a:off x="7924800" y="1689653"/>
            <a:ext cx="854507" cy="2001837"/>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5" cstate="print"/>
          <a:srcRect/>
          <a:stretch>
            <a:fillRect/>
          </a:stretch>
        </p:blipFill>
        <p:spPr bwMode="auto">
          <a:xfrm>
            <a:off x="1271588" y="5431200"/>
            <a:ext cx="6600825" cy="952500"/>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pic>
        <p:nvPicPr>
          <p:cNvPr id="10" name="13_12020_1-02_Sri_Mahaganapathi_onsetFn_samas_clip.mp3">
            <a:hlinkClick r:id="" action="ppaction://media"/>
          </p:cNvPr>
          <p:cNvPicPr>
            <a:picLocks noRot="1" noChangeAspect="1"/>
          </p:cNvPicPr>
          <p:nvPr>
            <a:audioFile r:link="rId1"/>
          </p:nvPr>
        </p:nvPicPr>
        <p:blipFill>
          <a:blip r:embed="rId6" cstate="print"/>
          <a:stretch>
            <a:fillRect/>
          </a:stretch>
        </p:blipFill>
        <p:spPr>
          <a:xfrm>
            <a:off x="5029199" y="1537252"/>
            <a:ext cx="596347" cy="59634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model</a:t>
            </a:r>
            <a:endParaRPr lang="en-US" dirty="0"/>
          </a:p>
        </p:txBody>
      </p:sp>
      <p:sp>
        <p:nvSpPr>
          <p:cNvPr id="3" name="Content Placeholder 2"/>
          <p:cNvSpPr>
            <a:spLocks noGrp="1"/>
          </p:cNvSpPr>
          <p:nvPr>
            <p:ph idx="1"/>
          </p:nvPr>
        </p:nvSpPr>
        <p:spPr/>
        <p:txBody>
          <a:bodyPr/>
          <a:lstStyle/>
          <a:p>
            <a:endParaRPr lang="en-US" dirty="0"/>
          </a:p>
        </p:txBody>
      </p:sp>
      <p:pic>
        <p:nvPicPr>
          <p:cNvPr id="57345" name="Picture 1"/>
          <p:cNvPicPr>
            <a:picLocks noChangeAspect="1" noChangeArrowheads="1"/>
          </p:cNvPicPr>
          <p:nvPr/>
        </p:nvPicPr>
        <p:blipFill>
          <a:blip r:embed="rId3" cstate="print"/>
          <a:srcRect/>
          <a:stretch>
            <a:fillRect/>
          </a:stretch>
        </p:blipFill>
        <p:spPr bwMode="auto">
          <a:xfrm>
            <a:off x="1628776" y="4704436"/>
            <a:ext cx="5686424" cy="798626"/>
          </a:xfrm>
          <a:prstGeom prst="rect">
            <a:avLst/>
          </a:prstGeom>
          <a:noFill/>
          <a:ln w="9525">
            <a:noFill/>
            <a:miter lim="800000"/>
            <a:headEnd/>
            <a:tailEnd/>
          </a:ln>
        </p:spPr>
      </p:pic>
      <p:pic>
        <p:nvPicPr>
          <p:cNvPr id="11" name="Picture 3"/>
          <p:cNvPicPr>
            <a:picLocks noChangeAspect="1" noChangeArrowheads="1"/>
          </p:cNvPicPr>
          <p:nvPr/>
        </p:nvPicPr>
        <p:blipFill>
          <a:blip r:embed="rId4" cstate="print"/>
          <a:srcRect/>
          <a:stretch>
            <a:fillRect/>
          </a:stretch>
        </p:blipFill>
        <p:spPr bwMode="auto">
          <a:xfrm>
            <a:off x="5961211" y="2273608"/>
            <a:ext cx="363389" cy="315990"/>
          </a:xfrm>
          <a:prstGeom prst="rect">
            <a:avLst/>
          </a:prstGeom>
          <a:noFill/>
          <a:ln w="9525">
            <a:noFill/>
            <a:miter lim="800000"/>
            <a:headEnd/>
            <a:tailEnd/>
          </a:ln>
        </p:spPr>
      </p:pic>
      <p:sp>
        <p:nvSpPr>
          <p:cNvPr id="12" name="Right Brace 11"/>
          <p:cNvSpPr/>
          <p:nvPr/>
        </p:nvSpPr>
        <p:spPr>
          <a:xfrm>
            <a:off x="5777345" y="1371600"/>
            <a:ext cx="183867" cy="210277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alibri Light" pitchFamily="34" charset="0"/>
            </a:endParaRPr>
          </a:p>
        </p:txBody>
      </p:sp>
      <p:pic>
        <p:nvPicPr>
          <p:cNvPr id="35842" name="Picture 2"/>
          <p:cNvPicPr>
            <a:picLocks noChangeAspect="1" noChangeArrowheads="1"/>
          </p:cNvPicPr>
          <p:nvPr/>
        </p:nvPicPr>
        <p:blipFill>
          <a:blip r:embed="rId5" cstate="print"/>
          <a:srcRect/>
          <a:stretch>
            <a:fillRect/>
          </a:stretch>
        </p:blipFill>
        <p:spPr bwMode="auto">
          <a:xfrm>
            <a:off x="3511317" y="1304925"/>
            <a:ext cx="2266028" cy="2809875"/>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a:stretch>
            <a:fillRect/>
          </a:stretch>
        </p:blipFill>
        <p:spPr bwMode="auto">
          <a:xfrm>
            <a:off x="6696075" y="1020763"/>
            <a:ext cx="2143125" cy="26574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Transition model</a:t>
            </a:r>
            <a:endParaRPr lang="en-US" dirty="0"/>
          </a:p>
        </p:txBody>
      </p:sp>
      <p:sp>
        <p:nvSpPr>
          <p:cNvPr id="3" name="Content Placeholder 2"/>
          <p:cNvSpPr>
            <a:spLocks noGrp="1"/>
          </p:cNvSpPr>
          <p:nvPr>
            <p:ph idx="1"/>
          </p:nvPr>
        </p:nvSpPr>
        <p:spPr/>
        <p:txBody>
          <a:bodyPr/>
          <a:lstStyle/>
          <a:p>
            <a:r>
              <a:rPr lang="en-US" dirty="0" smtClean="0"/>
              <a:t>Cyclic position pointer</a:t>
            </a:r>
          </a:p>
          <a:p>
            <a:endParaRPr lang="en-US" dirty="0" smtClean="0"/>
          </a:p>
          <a:p>
            <a:endParaRPr lang="en-US" dirty="0" smtClean="0"/>
          </a:p>
          <a:p>
            <a:endParaRPr lang="en-US" dirty="0" smtClean="0"/>
          </a:p>
          <a:p>
            <a:r>
              <a:rPr lang="en-US" dirty="0" smtClean="0"/>
              <a:t>Tracking:</a:t>
            </a:r>
            <a:endParaRPr lang="en-US" dirty="0"/>
          </a:p>
        </p:txBody>
      </p:sp>
      <p:grpSp>
        <p:nvGrpSpPr>
          <p:cNvPr id="4" name="Group 12"/>
          <p:cNvGrpSpPr/>
          <p:nvPr/>
        </p:nvGrpSpPr>
        <p:grpSpPr>
          <a:xfrm>
            <a:off x="782785" y="5791200"/>
            <a:ext cx="7620000" cy="457200"/>
            <a:chOff x="685800" y="4114800"/>
            <a:chExt cx="7620000" cy="457200"/>
          </a:xfrm>
        </p:grpSpPr>
        <p:pic>
          <p:nvPicPr>
            <p:cNvPr id="10" name="Picture 1"/>
            <p:cNvPicPr>
              <a:picLocks noChangeAspect="1" noChangeArrowheads="1"/>
            </p:cNvPicPr>
            <p:nvPr/>
          </p:nvPicPr>
          <p:blipFill>
            <a:blip r:embed="rId4" cstate="print"/>
            <a:srcRect l="49650" t="53435"/>
            <a:stretch>
              <a:fillRect/>
            </a:stretch>
          </p:blipFill>
          <p:spPr bwMode="auto">
            <a:xfrm>
              <a:off x="5749635" y="4177145"/>
              <a:ext cx="2556165" cy="332012"/>
            </a:xfrm>
            <a:prstGeom prst="rect">
              <a:avLst/>
            </a:prstGeom>
            <a:noFill/>
            <a:ln w="9525">
              <a:noFill/>
              <a:miter lim="800000"/>
              <a:headEnd/>
              <a:tailEnd/>
            </a:ln>
          </p:spPr>
        </p:pic>
        <p:pic>
          <p:nvPicPr>
            <p:cNvPr id="11" name="Picture 1"/>
            <p:cNvPicPr>
              <a:picLocks noChangeAspect="1" noChangeArrowheads="1"/>
            </p:cNvPicPr>
            <p:nvPr/>
          </p:nvPicPr>
          <p:blipFill>
            <a:blip r:embed="rId4" cstate="print"/>
            <a:srcRect r="23452" b="39081"/>
            <a:stretch>
              <a:fillRect/>
            </a:stretch>
          </p:blipFill>
          <p:spPr bwMode="auto">
            <a:xfrm>
              <a:off x="685800" y="4114800"/>
              <a:ext cx="3886200" cy="434357"/>
            </a:xfrm>
            <a:prstGeom prst="rect">
              <a:avLst/>
            </a:prstGeom>
            <a:noFill/>
            <a:ln w="9525">
              <a:noFill/>
              <a:miter lim="800000"/>
              <a:headEnd/>
              <a:tailEnd/>
            </a:ln>
          </p:spPr>
        </p:pic>
        <p:pic>
          <p:nvPicPr>
            <p:cNvPr id="12" name="Picture 1"/>
            <p:cNvPicPr>
              <a:picLocks noChangeAspect="1" noChangeArrowheads="1"/>
            </p:cNvPicPr>
            <p:nvPr/>
          </p:nvPicPr>
          <p:blipFill>
            <a:blip r:embed="rId4" cstate="print"/>
            <a:srcRect l="76548" b="39081"/>
            <a:stretch>
              <a:fillRect/>
            </a:stretch>
          </p:blipFill>
          <p:spPr bwMode="auto">
            <a:xfrm>
              <a:off x="4600576" y="4137643"/>
              <a:ext cx="1190624" cy="434357"/>
            </a:xfrm>
            <a:prstGeom prst="rect">
              <a:avLst/>
            </a:prstGeom>
            <a:noFill/>
            <a:ln w="9525">
              <a:noFill/>
              <a:miter lim="800000"/>
              <a:headEnd/>
              <a:tailEnd/>
            </a:ln>
          </p:spPr>
        </p:pic>
      </p:grpSp>
      <p:pic>
        <p:nvPicPr>
          <p:cNvPr id="8194" name="Picture 2"/>
          <p:cNvPicPr>
            <a:picLocks noChangeAspect="1" noChangeArrowheads="1"/>
          </p:cNvPicPr>
          <p:nvPr/>
        </p:nvPicPr>
        <p:blipFill>
          <a:blip r:embed="rId5" cstate="print"/>
          <a:srcRect/>
          <a:stretch>
            <a:fillRect/>
          </a:stretch>
        </p:blipFill>
        <p:spPr bwMode="auto">
          <a:xfrm>
            <a:off x="1234524" y="2133600"/>
            <a:ext cx="3819484" cy="468000"/>
          </a:xfrm>
          <a:prstGeom prst="rect">
            <a:avLst/>
          </a:prstGeom>
          <a:noFill/>
          <a:ln w="9525">
            <a:noFill/>
            <a:miter lim="800000"/>
            <a:headEnd/>
            <a:tailEnd/>
          </a:ln>
        </p:spPr>
      </p:pic>
      <p:pic>
        <p:nvPicPr>
          <p:cNvPr id="8199" name="Picture 7"/>
          <p:cNvPicPr>
            <a:picLocks noChangeAspect="1" noChangeArrowheads="1"/>
          </p:cNvPicPr>
          <p:nvPr/>
        </p:nvPicPr>
        <p:blipFill>
          <a:blip r:embed="rId6" cstate="print"/>
          <a:srcRect/>
          <a:stretch>
            <a:fillRect/>
          </a:stretch>
        </p:blipFill>
        <p:spPr bwMode="auto">
          <a:xfrm>
            <a:off x="2106000" y="4114800"/>
            <a:ext cx="1704000" cy="360000"/>
          </a:xfrm>
          <a:prstGeom prst="rect">
            <a:avLst/>
          </a:prstGeom>
          <a:noFill/>
          <a:ln w="9525">
            <a:noFill/>
            <a:miter lim="800000"/>
            <a:headEnd/>
            <a:tailEnd/>
          </a:ln>
        </p:spPr>
      </p:pic>
      <p:sp>
        <p:nvSpPr>
          <p:cNvPr id="14" name="Rectangle 13"/>
          <p:cNvSpPr/>
          <p:nvPr/>
        </p:nvSpPr>
        <p:spPr>
          <a:xfrm>
            <a:off x="6675780" y="1649896"/>
            <a:ext cx="2087220" cy="67047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256179" y="5791200"/>
            <a:ext cx="2441381" cy="44187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198159" y="2907992"/>
            <a:ext cx="4135841" cy="521008"/>
            <a:chOff x="782786" y="2600325"/>
            <a:chExt cx="4135841" cy="521008"/>
          </a:xfrm>
        </p:grpSpPr>
        <p:pic>
          <p:nvPicPr>
            <p:cNvPr id="8200" name="Picture 8"/>
            <p:cNvPicPr>
              <a:picLocks noChangeAspect="1" noChangeArrowheads="1"/>
            </p:cNvPicPr>
            <p:nvPr/>
          </p:nvPicPr>
          <p:blipFill>
            <a:blip r:embed="rId7" cstate="print"/>
            <a:srcRect r="84135"/>
            <a:stretch>
              <a:fillRect/>
            </a:stretch>
          </p:blipFill>
          <p:spPr bwMode="auto">
            <a:xfrm>
              <a:off x="782786" y="2600325"/>
              <a:ext cx="741214" cy="468000"/>
            </a:xfrm>
            <a:prstGeom prst="rect">
              <a:avLst/>
            </a:prstGeom>
            <a:noFill/>
            <a:ln w="9525">
              <a:noFill/>
              <a:miter lim="800000"/>
              <a:headEnd/>
              <a:tailEnd/>
            </a:ln>
          </p:spPr>
        </p:pic>
        <p:pic>
          <p:nvPicPr>
            <p:cNvPr id="5" name="Picture 2"/>
            <p:cNvPicPr>
              <a:picLocks noChangeAspect="1" noChangeArrowheads="1"/>
            </p:cNvPicPr>
            <p:nvPr/>
          </p:nvPicPr>
          <p:blipFill>
            <a:blip r:embed="rId8" cstate="print"/>
            <a:srcRect/>
            <a:stretch>
              <a:fillRect/>
            </a:stretch>
          </p:blipFill>
          <p:spPr bwMode="auto">
            <a:xfrm>
              <a:off x="1537252" y="2683183"/>
              <a:ext cx="3381375" cy="438150"/>
            </a:xfrm>
            <a:prstGeom prst="rect">
              <a:avLst/>
            </a:prstGeom>
            <a:noFill/>
            <a:ln w="9525">
              <a:noFill/>
              <a:miter lim="800000"/>
              <a:headEnd/>
              <a:tailEnd/>
            </a:ln>
          </p:spPr>
        </p:pic>
      </p:grpSp>
      <p:sp>
        <p:nvSpPr>
          <p:cNvPr id="16" name="TextBox 1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cstate="print"/>
          <a:srcRect/>
          <a:stretch>
            <a:fillRect/>
          </a:stretch>
        </p:blipFill>
        <p:spPr bwMode="auto">
          <a:xfrm>
            <a:off x="6696075" y="1020763"/>
            <a:ext cx="2143125" cy="26574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Transition model</a:t>
            </a:r>
            <a:endParaRPr lang="en-US" dirty="0"/>
          </a:p>
        </p:txBody>
      </p:sp>
      <p:sp>
        <p:nvSpPr>
          <p:cNvPr id="3" name="Content Placeholder 2"/>
          <p:cNvSpPr>
            <a:spLocks noGrp="1"/>
          </p:cNvSpPr>
          <p:nvPr>
            <p:ph idx="1"/>
          </p:nvPr>
        </p:nvSpPr>
        <p:spPr/>
        <p:txBody>
          <a:bodyPr/>
          <a:lstStyle/>
          <a:p>
            <a:r>
              <a:rPr lang="en-US" dirty="0" smtClean="0"/>
              <a:t>Allow tempo changes</a:t>
            </a:r>
          </a:p>
          <a:p>
            <a:endParaRPr lang="en-US" dirty="0" smtClean="0"/>
          </a:p>
          <a:p>
            <a:endParaRPr lang="en-US" dirty="0" smtClean="0"/>
          </a:p>
          <a:p>
            <a:r>
              <a:rPr lang="en-US" dirty="0" smtClean="0"/>
              <a:t>Normal distribution</a:t>
            </a:r>
          </a:p>
          <a:p>
            <a:pPr lvl="1"/>
            <a:r>
              <a:rPr lang="en-US" dirty="0" smtClean="0"/>
              <a:t>Within allowed range of tempo: </a:t>
            </a:r>
          </a:p>
        </p:txBody>
      </p:sp>
      <p:grpSp>
        <p:nvGrpSpPr>
          <p:cNvPr id="4" name="Group 12"/>
          <p:cNvGrpSpPr/>
          <p:nvPr/>
        </p:nvGrpSpPr>
        <p:grpSpPr>
          <a:xfrm>
            <a:off x="782785" y="5791200"/>
            <a:ext cx="7620000" cy="457200"/>
            <a:chOff x="685800" y="4114800"/>
            <a:chExt cx="7620000" cy="457200"/>
          </a:xfrm>
        </p:grpSpPr>
        <p:pic>
          <p:nvPicPr>
            <p:cNvPr id="10" name="Picture 1"/>
            <p:cNvPicPr>
              <a:picLocks noChangeAspect="1" noChangeArrowheads="1"/>
            </p:cNvPicPr>
            <p:nvPr/>
          </p:nvPicPr>
          <p:blipFill>
            <a:blip r:embed="rId4" cstate="print"/>
            <a:srcRect l="49650" t="53435"/>
            <a:stretch>
              <a:fillRect/>
            </a:stretch>
          </p:blipFill>
          <p:spPr bwMode="auto">
            <a:xfrm>
              <a:off x="5749635" y="4177145"/>
              <a:ext cx="2556165" cy="332012"/>
            </a:xfrm>
            <a:prstGeom prst="rect">
              <a:avLst/>
            </a:prstGeom>
            <a:noFill/>
            <a:ln w="9525">
              <a:noFill/>
              <a:miter lim="800000"/>
              <a:headEnd/>
              <a:tailEnd/>
            </a:ln>
          </p:spPr>
        </p:pic>
        <p:pic>
          <p:nvPicPr>
            <p:cNvPr id="11" name="Picture 1"/>
            <p:cNvPicPr>
              <a:picLocks noChangeAspect="1" noChangeArrowheads="1"/>
            </p:cNvPicPr>
            <p:nvPr/>
          </p:nvPicPr>
          <p:blipFill>
            <a:blip r:embed="rId4" cstate="print"/>
            <a:srcRect r="23452" b="39081"/>
            <a:stretch>
              <a:fillRect/>
            </a:stretch>
          </p:blipFill>
          <p:spPr bwMode="auto">
            <a:xfrm>
              <a:off x="685800" y="4114800"/>
              <a:ext cx="3886200" cy="434357"/>
            </a:xfrm>
            <a:prstGeom prst="rect">
              <a:avLst/>
            </a:prstGeom>
            <a:noFill/>
            <a:ln w="9525">
              <a:noFill/>
              <a:miter lim="800000"/>
              <a:headEnd/>
              <a:tailEnd/>
            </a:ln>
          </p:spPr>
        </p:pic>
        <p:pic>
          <p:nvPicPr>
            <p:cNvPr id="12" name="Picture 1"/>
            <p:cNvPicPr>
              <a:picLocks noChangeAspect="1" noChangeArrowheads="1"/>
            </p:cNvPicPr>
            <p:nvPr/>
          </p:nvPicPr>
          <p:blipFill>
            <a:blip r:embed="rId4" cstate="print"/>
            <a:srcRect l="76548" b="39081"/>
            <a:stretch>
              <a:fillRect/>
            </a:stretch>
          </p:blipFill>
          <p:spPr bwMode="auto">
            <a:xfrm>
              <a:off x="4600576" y="4137643"/>
              <a:ext cx="1190624" cy="434357"/>
            </a:xfrm>
            <a:prstGeom prst="rect">
              <a:avLst/>
            </a:prstGeom>
            <a:noFill/>
            <a:ln w="9525">
              <a:noFill/>
              <a:miter lim="800000"/>
              <a:headEnd/>
              <a:tailEnd/>
            </a:ln>
          </p:spPr>
        </p:pic>
      </p:grpSp>
      <p:pic>
        <p:nvPicPr>
          <p:cNvPr id="8196" name="Picture 4"/>
          <p:cNvPicPr>
            <a:picLocks noChangeAspect="1" noChangeArrowheads="1"/>
          </p:cNvPicPr>
          <p:nvPr/>
        </p:nvPicPr>
        <p:blipFill>
          <a:blip r:embed="rId5" cstate="print"/>
          <a:srcRect/>
          <a:stretch>
            <a:fillRect/>
          </a:stretch>
        </p:blipFill>
        <p:spPr bwMode="auto">
          <a:xfrm>
            <a:off x="1253415" y="2010600"/>
            <a:ext cx="4004385" cy="504000"/>
          </a:xfrm>
          <a:prstGeom prst="rect">
            <a:avLst/>
          </a:prstGeom>
          <a:noFill/>
          <a:ln w="9525">
            <a:noFill/>
            <a:miter lim="800000"/>
            <a:headEnd/>
            <a:tailEnd/>
          </a:ln>
        </p:spPr>
      </p:pic>
      <p:pic>
        <p:nvPicPr>
          <p:cNvPr id="10242" name="Picture 2"/>
          <p:cNvPicPr>
            <a:picLocks noChangeAspect="1" noChangeArrowheads="1"/>
          </p:cNvPicPr>
          <p:nvPr/>
        </p:nvPicPr>
        <p:blipFill>
          <a:blip r:embed="rId6" cstate="print"/>
          <a:srcRect/>
          <a:stretch>
            <a:fillRect/>
          </a:stretch>
        </p:blipFill>
        <p:spPr bwMode="auto">
          <a:xfrm>
            <a:off x="5129076" y="4073296"/>
            <a:ext cx="1347924" cy="396000"/>
          </a:xfrm>
          <a:prstGeom prst="rect">
            <a:avLst/>
          </a:prstGeom>
          <a:noFill/>
          <a:ln w="9525">
            <a:noFill/>
            <a:miter lim="800000"/>
            <a:headEnd/>
            <a:tailEnd/>
          </a:ln>
        </p:spPr>
      </p:pic>
      <p:sp>
        <p:nvSpPr>
          <p:cNvPr id="16" name="Rectangle 15"/>
          <p:cNvSpPr/>
          <p:nvPr/>
        </p:nvSpPr>
        <p:spPr>
          <a:xfrm>
            <a:off x="6675780" y="1005922"/>
            <a:ext cx="2087220" cy="67047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694916" y="5783679"/>
            <a:ext cx="1206522" cy="44187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1143000" y="4495800"/>
            <a:ext cx="6762750" cy="11715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Transition model</a:t>
            </a:r>
            <a:endParaRPr lang="en-US" dirty="0"/>
          </a:p>
        </p:txBody>
      </p:sp>
      <p:sp>
        <p:nvSpPr>
          <p:cNvPr id="3" name="Content Placeholder 2"/>
          <p:cNvSpPr>
            <a:spLocks noGrp="1"/>
          </p:cNvSpPr>
          <p:nvPr>
            <p:ph idx="1"/>
          </p:nvPr>
        </p:nvSpPr>
        <p:spPr/>
        <p:txBody>
          <a:bodyPr>
            <a:normAutofit/>
          </a:bodyPr>
          <a:lstStyle/>
          <a:p>
            <a:r>
              <a:rPr lang="en-US" sz="2400" dirty="0" smtClean="0"/>
              <a:t>Cycle length patterns</a:t>
            </a:r>
          </a:p>
          <a:p>
            <a:pPr lvl="1"/>
            <a:r>
              <a:rPr lang="en-US" sz="2000" dirty="0" smtClean="0"/>
              <a:t>Capture diversity of patterns</a:t>
            </a:r>
          </a:p>
          <a:p>
            <a:pPr lvl="1"/>
            <a:r>
              <a:rPr lang="en-US" sz="2000" dirty="0" smtClean="0"/>
              <a:t>Learnt from data</a:t>
            </a:r>
            <a:endParaRPr lang="en-US" dirty="0" smtClean="0"/>
          </a:p>
          <a:p>
            <a:r>
              <a:rPr lang="en-US" sz="2400" dirty="0" smtClean="0"/>
              <a:t>Pattern transitions</a:t>
            </a:r>
          </a:p>
          <a:p>
            <a:pPr lvl="1"/>
            <a:r>
              <a:rPr lang="en-US" sz="2000" dirty="0" smtClean="0"/>
              <a:t>Allow transitions only at end of cycle</a:t>
            </a:r>
          </a:p>
          <a:p>
            <a:r>
              <a:rPr lang="en-US" sz="2400" dirty="0" smtClean="0"/>
              <a:t>Time homogeneity in pattern transitions</a:t>
            </a:r>
            <a:endParaRPr lang="en-US" sz="2400" dirty="0"/>
          </a:p>
        </p:txBody>
      </p:sp>
      <p:grpSp>
        <p:nvGrpSpPr>
          <p:cNvPr id="4" name="Group 12"/>
          <p:cNvGrpSpPr/>
          <p:nvPr/>
        </p:nvGrpSpPr>
        <p:grpSpPr>
          <a:xfrm>
            <a:off x="782785" y="5791200"/>
            <a:ext cx="7620000" cy="457200"/>
            <a:chOff x="685800" y="4114800"/>
            <a:chExt cx="7620000" cy="457200"/>
          </a:xfrm>
        </p:grpSpPr>
        <p:pic>
          <p:nvPicPr>
            <p:cNvPr id="10" name="Picture 1"/>
            <p:cNvPicPr>
              <a:picLocks noChangeAspect="1" noChangeArrowheads="1"/>
            </p:cNvPicPr>
            <p:nvPr/>
          </p:nvPicPr>
          <p:blipFill>
            <a:blip r:embed="rId4" cstate="print"/>
            <a:srcRect l="49650" t="53435"/>
            <a:stretch>
              <a:fillRect/>
            </a:stretch>
          </p:blipFill>
          <p:spPr bwMode="auto">
            <a:xfrm>
              <a:off x="5749635" y="4177145"/>
              <a:ext cx="2556165" cy="332012"/>
            </a:xfrm>
            <a:prstGeom prst="rect">
              <a:avLst/>
            </a:prstGeom>
            <a:noFill/>
            <a:ln w="9525">
              <a:noFill/>
              <a:miter lim="800000"/>
              <a:headEnd/>
              <a:tailEnd/>
            </a:ln>
          </p:spPr>
        </p:pic>
        <p:pic>
          <p:nvPicPr>
            <p:cNvPr id="11" name="Picture 1"/>
            <p:cNvPicPr>
              <a:picLocks noChangeAspect="1" noChangeArrowheads="1"/>
            </p:cNvPicPr>
            <p:nvPr/>
          </p:nvPicPr>
          <p:blipFill>
            <a:blip r:embed="rId4" cstate="print"/>
            <a:srcRect r="23452" b="39081"/>
            <a:stretch>
              <a:fillRect/>
            </a:stretch>
          </p:blipFill>
          <p:spPr bwMode="auto">
            <a:xfrm>
              <a:off x="685800" y="4114800"/>
              <a:ext cx="3886200" cy="434357"/>
            </a:xfrm>
            <a:prstGeom prst="rect">
              <a:avLst/>
            </a:prstGeom>
            <a:noFill/>
            <a:ln w="9525">
              <a:noFill/>
              <a:miter lim="800000"/>
              <a:headEnd/>
              <a:tailEnd/>
            </a:ln>
          </p:spPr>
        </p:pic>
        <p:pic>
          <p:nvPicPr>
            <p:cNvPr id="12" name="Picture 1"/>
            <p:cNvPicPr>
              <a:picLocks noChangeAspect="1" noChangeArrowheads="1"/>
            </p:cNvPicPr>
            <p:nvPr/>
          </p:nvPicPr>
          <p:blipFill>
            <a:blip r:embed="rId4" cstate="print"/>
            <a:srcRect l="76548" b="39081"/>
            <a:stretch>
              <a:fillRect/>
            </a:stretch>
          </p:blipFill>
          <p:spPr bwMode="auto">
            <a:xfrm>
              <a:off x="4600576" y="4137643"/>
              <a:ext cx="1190624" cy="434357"/>
            </a:xfrm>
            <a:prstGeom prst="rect">
              <a:avLst/>
            </a:prstGeom>
            <a:noFill/>
            <a:ln w="9525">
              <a:noFill/>
              <a:miter lim="800000"/>
              <a:headEnd/>
              <a:tailEnd/>
            </a:ln>
          </p:spPr>
        </p:pic>
      </p:grpSp>
      <p:pic>
        <p:nvPicPr>
          <p:cNvPr id="13" name="Picture 2"/>
          <p:cNvPicPr>
            <a:picLocks noChangeAspect="1" noChangeArrowheads="1"/>
          </p:cNvPicPr>
          <p:nvPr/>
        </p:nvPicPr>
        <p:blipFill>
          <a:blip r:embed="rId5" cstate="print"/>
          <a:srcRect/>
          <a:stretch>
            <a:fillRect/>
          </a:stretch>
        </p:blipFill>
        <p:spPr bwMode="auto">
          <a:xfrm>
            <a:off x="6696075" y="1020763"/>
            <a:ext cx="2143125" cy="2657475"/>
          </a:xfrm>
          <a:prstGeom prst="rect">
            <a:avLst/>
          </a:prstGeom>
          <a:noFill/>
          <a:ln w="9525">
            <a:noFill/>
            <a:miter lim="800000"/>
            <a:headEnd/>
            <a:tailEnd/>
          </a:ln>
        </p:spPr>
      </p:pic>
      <p:sp>
        <p:nvSpPr>
          <p:cNvPr id="15" name="Rectangle 14"/>
          <p:cNvSpPr/>
          <p:nvPr/>
        </p:nvSpPr>
        <p:spPr>
          <a:xfrm>
            <a:off x="5916522" y="5783679"/>
            <a:ext cx="2160678" cy="44187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675780" y="2301322"/>
            <a:ext cx="2087220" cy="67047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a:xfrm>
            <a:off x="381000" y="1219200"/>
            <a:ext cx="8229600" cy="5181600"/>
          </a:xfrm>
        </p:spPr>
        <p:txBody>
          <a:bodyPr>
            <a:normAutofit/>
          </a:bodyPr>
          <a:lstStyle/>
          <a:p>
            <a:r>
              <a:rPr lang="en-US" dirty="0" smtClean="0"/>
              <a:t>A sequence          that maximizes the posterior </a:t>
            </a:r>
          </a:p>
          <a:p>
            <a:r>
              <a:rPr lang="en-US" dirty="0" smtClean="0"/>
              <a:t>        can then be translated into</a:t>
            </a:r>
          </a:p>
          <a:p>
            <a:pPr lvl="1"/>
            <a:r>
              <a:rPr lang="en-US" dirty="0" smtClean="0"/>
              <a:t>Sama instants                     </a:t>
            </a:r>
          </a:p>
          <a:p>
            <a:pPr lvl="1"/>
            <a:r>
              <a:rPr lang="en-US" dirty="0" smtClean="0"/>
              <a:t>Beat instants</a:t>
            </a:r>
          </a:p>
          <a:p>
            <a:pPr lvl="1"/>
            <a:r>
              <a:rPr lang="en-US" dirty="0" smtClean="0"/>
              <a:t>Instantaneous tempo track</a:t>
            </a:r>
          </a:p>
          <a:p>
            <a:r>
              <a:rPr lang="en-US" dirty="0" smtClean="0"/>
              <a:t>Two inference schemes</a:t>
            </a:r>
          </a:p>
          <a:p>
            <a:pPr lvl="1"/>
            <a:r>
              <a:rPr lang="en-US" dirty="0" err="1" smtClean="0"/>
              <a:t>Viterbi</a:t>
            </a:r>
            <a:r>
              <a:rPr lang="en-US" dirty="0" smtClean="0"/>
              <a:t> algorithm</a:t>
            </a:r>
          </a:p>
          <a:p>
            <a:pPr lvl="1"/>
            <a:r>
              <a:rPr lang="en-US" dirty="0" smtClean="0"/>
              <a:t>Particle filters</a:t>
            </a:r>
          </a:p>
        </p:txBody>
      </p:sp>
      <p:pic>
        <p:nvPicPr>
          <p:cNvPr id="12292" name="Picture 4"/>
          <p:cNvPicPr>
            <a:picLocks noChangeAspect="1" noChangeArrowheads="1"/>
          </p:cNvPicPr>
          <p:nvPr/>
        </p:nvPicPr>
        <p:blipFill>
          <a:blip r:embed="rId3" cstate="print"/>
          <a:srcRect/>
          <a:stretch>
            <a:fillRect/>
          </a:stretch>
        </p:blipFill>
        <p:spPr bwMode="auto">
          <a:xfrm>
            <a:off x="6976849" y="1445608"/>
            <a:ext cx="1672500" cy="360000"/>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2438400" y="1432356"/>
            <a:ext cx="580408" cy="360000"/>
          </a:xfrm>
          <a:prstGeom prst="rect">
            <a:avLst/>
          </a:prstGeom>
          <a:noFill/>
          <a:ln w="9525">
            <a:noFill/>
            <a:miter lim="800000"/>
            <a:headEnd/>
            <a:tailEnd/>
          </a:ln>
        </p:spPr>
      </p:pic>
      <p:pic>
        <p:nvPicPr>
          <p:cNvPr id="12296" name="Picture 8"/>
          <p:cNvPicPr>
            <a:picLocks noChangeAspect="1" noChangeArrowheads="1"/>
          </p:cNvPicPr>
          <p:nvPr/>
        </p:nvPicPr>
        <p:blipFill>
          <a:blip r:embed="rId5" cstate="print"/>
          <a:srcRect/>
          <a:stretch>
            <a:fillRect/>
          </a:stretch>
        </p:blipFill>
        <p:spPr bwMode="auto">
          <a:xfrm>
            <a:off x="4555022" y="3935481"/>
            <a:ext cx="557672" cy="432000"/>
          </a:xfrm>
          <a:prstGeom prst="rect">
            <a:avLst/>
          </a:prstGeom>
          <a:noFill/>
          <a:ln w="9525">
            <a:noFill/>
            <a:miter lim="800000"/>
            <a:headEnd/>
            <a:tailEnd/>
          </a:ln>
        </p:spPr>
      </p:pic>
      <p:pic>
        <p:nvPicPr>
          <p:cNvPr id="13" name="Picture 3"/>
          <p:cNvPicPr>
            <a:picLocks noChangeAspect="1" noChangeArrowheads="1"/>
          </p:cNvPicPr>
          <p:nvPr/>
        </p:nvPicPr>
        <p:blipFill>
          <a:blip r:embed="rId4" cstate="print"/>
          <a:srcRect/>
          <a:stretch>
            <a:fillRect/>
          </a:stretch>
        </p:blipFill>
        <p:spPr bwMode="auto">
          <a:xfrm>
            <a:off x="788505" y="2123660"/>
            <a:ext cx="580408" cy="360000"/>
          </a:xfrm>
          <a:prstGeom prst="rect">
            <a:avLst/>
          </a:prstGeom>
          <a:noFill/>
          <a:ln w="9525">
            <a:noFill/>
            <a:miter lim="800000"/>
            <a:headEnd/>
            <a:tailEnd/>
          </a:ln>
        </p:spPr>
      </p:pic>
      <p:pic>
        <p:nvPicPr>
          <p:cNvPr id="3074" name="Picture 2"/>
          <p:cNvPicPr>
            <a:picLocks noChangeAspect="1" noChangeArrowheads="1"/>
          </p:cNvPicPr>
          <p:nvPr/>
        </p:nvPicPr>
        <p:blipFill>
          <a:blip r:embed="rId6" cstate="print"/>
          <a:srcRect/>
          <a:stretch>
            <a:fillRect/>
          </a:stretch>
        </p:blipFill>
        <p:spPr bwMode="auto">
          <a:xfrm>
            <a:off x="2971800" y="2743200"/>
            <a:ext cx="2362200" cy="409575"/>
          </a:xfrm>
          <a:prstGeom prst="rect">
            <a:avLst/>
          </a:prstGeom>
          <a:noFill/>
          <a:ln w="9525">
            <a:noFill/>
            <a:miter lim="800000"/>
            <a:headEnd/>
            <a:tailEnd/>
          </a:ln>
        </p:spPr>
      </p:pic>
      <p:pic>
        <p:nvPicPr>
          <p:cNvPr id="3075" name="Picture 3"/>
          <p:cNvPicPr>
            <a:picLocks noChangeAspect="1" noChangeArrowheads="1"/>
          </p:cNvPicPr>
          <p:nvPr/>
        </p:nvPicPr>
        <p:blipFill>
          <a:blip r:embed="rId7" cstate="print"/>
          <a:srcRect/>
          <a:stretch>
            <a:fillRect/>
          </a:stretch>
        </p:blipFill>
        <p:spPr bwMode="auto">
          <a:xfrm>
            <a:off x="2975112" y="3354456"/>
            <a:ext cx="5267325" cy="419100"/>
          </a:xfrm>
          <a:prstGeom prst="rect">
            <a:avLst/>
          </a:prstGeom>
          <a:noFill/>
          <a:ln w="9525">
            <a:noFill/>
            <a:miter lim="800000"/>
            <a:headEnd/>
            <a:tailEnd/>
          </a:ln>
        </p:spPr>
      </p:pic>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81000" y="2872303"/>
            <a:ext cx="5038726" cy="1318697"/>
          </a:xfrm>
          <a:prstGeom prst="rect">
            <a:avLst/>
          </a:prstGeom>
          <a:noFill/>
          <a:ln w="9525">
            <a:noFill/>
            <a:miter lim="800000"/>
            <a:headEnd/>
            <a:tailEnd/>
          </a:ln>
        </p:spPr>
      </p:pic>
      <p:sp>
        <p:nvSpPr>
          <p:cNvPr id="3" name="Content Placeholder 2"/>
          <p:cNvSpPr>
            <a:spLocks noGrp="1"/>
          </p:cNvSpPr>
          <p:nvPr>
            <p:ph idx="1"/>
          </p:nvPr>
        </p:nvSpPr>
        <p:spPr>
          <a:xfrm>
            <a:off x="381000" y="1219200"/>
            <a:ext cx="8229600" cy="5410200"/>
          </a:xfrm>
        </p:spPr>
        <p:txBody>
          <a:bodyPr>
            <a:normAutofit/>
          </a:bodyPr>
          <a:lstStyle/>
          <a:p>
            <a:r>
              <a:rPr lang="en-US" sz="2000" dirty="0" smtClean="0"/>
              <a:t>Discrete state space approximation of the model</a:t>
            </a:r>
          </a:p>
          <a:p>
            <a:r>
              <a:rPr lang="en-US" sz="2000" dirty="0" smtClean="0"/>
              <a:t>     :                                                </a:t>
            </a:r>
          </a:p>
          <a:p>
            <a:r>
              <a:rPr lang="en-US" sz="2000" dirty="0" smtClean="0"/>
              <a:t>     :</a:t>
            </a:r>
          </a:p>
          <a:p>
            <a:endParaRPr lang="en-US" sz="2000" dirty="0" smtClean="0"/>
          </a:p>
          <a:p>
            <a:endParaRPr lang="en-US" sz="2000" dirty="0" smtClean="0"/>
          </a:p>
          <a:p>
            <a:endParaRPr lang="en-US" sz="2000" dirty="0" smtClean="0"/>
          </a:p>
          <a:p>
            <a:r>
              <a:rPr lang="en-US" sz="2000" dirty="0" err="1" smtClean="0"/>
              <a:t>Viterbi</a:t>
            </a:r>
            <a:r>
              <a:rPr lang="en-US" sz="2000" dirty="0" smtClean="0"/>
              <a:t> algorithm to infer the sequence </a:t>
            </a:r>
          </a:p>
          <a:p>
            <a:r>
              <a:rPr lang="en-US" sz="2000" dirty="0" smtClean="0"/>
              <a:t>Good performance needs a fine grid</a:t>
            </a:r>
          </a:p>
          <a:p>
            <a:pPr lvl="1"/>
            <a:r>
              <a:rPr lang="en-US" sz="1800" dirty="0" smtClean="0"/>
              <a:t>State space size: M.N.R; Large state spaces: scaling issues</a:t>
            </a:r>
          </a:p>
          <a:p>
            <a:pPr>
              <a:buNone/>
            </a:pPr>
            <a:endParaRPr lang="en-US" sz="2000" dirty="0" smtClean="0"/>
          </a:p>
          <a:p>
            <a:endParaRPr lang="en-US" sz="2000" dirty="0"/>
          </a:p>
        </p:txBody>
      </p:sp>
      <p:pic>
        <p:nvPicPr>
          <p:cNvPr id="13317" name="Picture 5"/>
          <p:cNvPicPr>
            <a:picLocks noChangeAspect="1" noChangeArrowheads="1"/>
          </p:cNvPicPr>
          <p:nvPr/>
        </p:nvPicPr>
        <p:blipFill>
          <a:blip r:embed="rId4" cstate="print"/>
          <a:srcRect/>
          <a:stretch>
            <a:fillRect/>
          </a:stretch>
        </p:blipFill>
        <p:spPr bwMode="auto">
          <a:xfrm>
            <a:off x="820704" y="2388851"/>
            <a:ext cx="237993" cy="338960"/>
          </a:xfrm>
          <a:prstGeom prst="rect">
            <a:avLst/>
          </a:prstGeom>
          <a:noFill/>
          <a:ln w="9525">
            <a:noFill/>
            <a:miter lim="800000"/>
            <a:headEnd/>
            <a:tailEnd/>
          </a:ln>
        </p:spPr>
      </p:pic>
      <p:pic>
        <p:nvPicPr>
          <p:cNvPr id="13318" name="Picture 6"/>
          <p:cNvPicPr>
            <a:picLocks noChangeAspect="1" noChangeArrowheads="1"/>
          </p:cNvPicPr>
          <p:nvPr/>
        </p:nvPicPr>
        <p:blipFill>
          <a:blip r:embed="rId5" cstate="print"/>
          <a:srcRect/>
          <a:stretch>
            <a:fillRect/>
          </a:stretch>
        </p:blipFill>
        <p:spPr bwMode="auto">
          <a:xfrm>
            <a:off x="807171" y="1842309"/>
            <a:ext cx="259629" cy="37501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Hidden Markov model</a:t>
            </a:r>
            <a:endParaRPr lang="en-US" dirty="0"/>
          </a:p>
        </p:txBody>
      </p:sp>
      <p:pic>
        <p:nvPicPr>
          <p:cNvPr id="13319" name="Picture 7"/>
          <p:cNvPicPr>
            <a:picLocks noChangeAspect="1" noChangeArrowheads="1"/>
          </p:cNvPicPr>
          <p:nvPr/>
        </p:nvPicPr>
        <p:blipFill>
          <a:blip r:embed="rId6" cstate="print"/>
          <a:srcRect/>
          <a:stretch>
            <a:fillRect/>
          </a:stretch>
        </p:blipFill>
        <p:spPr bwMode="auto">
          <a:xfrm>
            <a:off x="5267326" y="2286000"/>
            <a:ext cx="3800474" cy="2033814"/>
          </a:xfrm>
          <a:prstGeom prst="rect">
            <a:avLst/>
          </a:prstGeom>
          <a:noFill/>
          <a:ln w="9525">
            <a:noFill/>
            <a:miter lim="800000"/>
            <a:headEnd/>
            <a:tailEnd/>
          </a:ln>
        </p:spPr>
      </p:pic>
      <p:pic>
        <p:nvPicPr>
          <p:cNvPr id="14" name="Picture 3"/>
          <p:cNvPicPr>
            <a:picLocks noChangeAspect="1" noChangeArrowheads="1"/>
          </p:cNvPicPr>
          <p:nvPr/>
        </p:nvPicPr>
        <p:blipFill>
          <a:blip r:embed="rId7" cstate="print"/>
          <a:srcRect/>
          <a:stretch>
            <a:fillRect/>
          </a:stretch>
        </p:blipFill>
        <p:spPr bwMode="auto">
          <a:xfrm>
            <a:off x="4839154" y="4477044"/>
            <a:ext cx="580408" cy="360000"/>
          </a:xfrm>
          <a:prstGeom prst="rect">
            <a:avLst/>
          </a:prstGeom>
          <a:noFill/>
          <a:ln w="9525">
            <a:noFill/>
            <a:miter lim="800000"/>
            <a:headEnd/>
            <a:tailEnd/>
          </a:ln>
        </p:spPr>
      </p:pic>
      <p:sp>
        <p:nvSpPr>
          <p:cNvPr id="15" name="TextBox 14"/>
          <p:cNvSpPr txBox="1"/>
          <p:nvPr/>
        </p:nvSpPr>
        <p:spPr>
          <a:xfrm>
            <a:off x="76200" y="6182380"/>
            <a:ext cx="8229600" cy="523220"/>
          </a:xfrm>
          <a:prstGeom prst="rect">
            <a:avLst/>
          </a:prstGeom>
          <a:noFill/>
        </p:spPr>
        <p:txBody>
          <a:bodyPr wrap="square" rtlCol="0">
            <a:spAutoFit/>
          </a:bodyPr>
          <a:lstStyle/>
          <a:p>
            <a:r>
              <a:rPr lang="en-US" sz="1400" dirty="0" smtClean="0">
                <a:solidFill>
                  <a:schemeClr val="tx1">
                    <a:lumMod val="75000"/>
                    <a:lumOff val="25000"/>
                  </a:schemeClr>
                </a:solidFill>
                <a:latin typeface="Calibri Light" pitchFamily="34" charset="0"/>
              </a:rPr>
              <a:t>Image from F. Krebs, A. </a:t>
            </a:r>
            <a:r>
              <a:rPr lang="en-US" sz="1400" dirty="0" err="1" smtClean="0">
                <a:solidFill>
                  <a:schemeClr val="tx1">
                    <a:lumMod val="75000"/>
                    <a:lumOff val="25000"/>
                  </a:schemeClr>
                </a:solidFill>
                <a:latin typeface="Calibri Light" pitchFamily="34" charset="0"/>
              </a:rPr>
              <a:t>Holzapfel</a:t>
            </a:r>
            <a:r>
              <a:rPr lang="en-US" sz="1400" dirty="0" smtClean="0">
                <a:solidFill>
                  <a:schemeClr val="tx1">
                    <a:lumMod val="75000"/>
                    <a:lumOff val="25000"/>
                  </a:schemeClr>
                </a:solidFill>
                <a:latin typeface="Calibri Light" pitchFamily="34" charset="0"/>
              </a:rPr>
              <a:t>, A. T. </a:t>
            </a:r>
            <a:r>
              <a:rPr lang="en-US" sz="1400" dirty="0" err="1" smtClean="0">
                <a:solidFill>
                  <a:schemeClr val="tx1">
                    <a:lumMod val="75000"/>
                    <a:lumOff val="25000"/>
                  </a:schemeClr>
                </a:solidFill>
                <a:latin typeface="Calibri Light" pitchFamily="34" charset="0"/>
              </a:rPr>
              <a:t>Cemgil</a:t>
            </a:r>
            <a:r>
              <a:rPr lang="en-US" sz="1400" dirty="0" smtClean="0">
                <a:solidFill>
                  <a:schemeClr val="tx1">
                    <a:lumMod val="75000"/>
                    <a:lumOff val="25000"/>
                  </a:schemeClr>
                </a:solidFill>
                <a:latin typeface="Calibri Light" pitchFamily="34" charset="0"/>
              </a:rPr>
              <a:t>, and G. </a:t>
            </a:r>
            <a:r>
              <a:rPr lang="en-US" sz="1400" dirty="0" err="1" smtClean="0">
                <a:solidFill>
                  <a:schemeClr val="tx1">
                    <a:lumMod val="75000"/>
                    <a:lumOff val="25000"/>
                  </a:schemeClr>
                </a:solidFill>
                <a:latin typeface="Calibri Light" pitchFamily="34" charset="0"/>
              </a:rPr>
              <a:t>Widmer</a:t>
            </a:r>
            <a:r>
              <a:rPr lang="en-US" sz="1400" dirty="0" smtClean="0">
                <a:solidFill>
                  <a:schemeClr val="tx1">
                    <a:lumMod val="75000"/>
                    <a:lumOff val="25000"/>
                  </a:schemeClr>
                </a:solidFill>
                <a:latin typeface="Calibri Light" pitchFamily="34" charset="0"/>
              </a:rPr>
              <a:t> (2015). Inferring metrical structure in music using particle filters. IEEE/ACM Transactions on Audio, Speech, and Language Processing, 23(5):817–827.</a:t>
            </a:r>
            <a:endParaRPr lang="en-US" sz="1400" dirty="0">
              <a:latin typeface="Calibri Light" pitchFamily="34" charset="0"/>
            </a:endParaRPr>
          </a:p>
        </p:txBody>
      </p:sp>
      <p:pic>
        <p:nvPicPr>
          <p:cNvPr id="4098" name="Picture 2"/>
          <p:cNvPicPr>
            <a:picLocks noChangeAspect="1" noChangeArrowheads="1"/>
          </p:cNvPicPr>
          <p:nvPr/>
        </p:nvPicPr>
        <p:blipFill>
          <a:blip r:embed="rId8" cstate="print"/>
          <a:srcRect/>
          <a:stretch>
            <a:fillRect/>
          </a:stretch>
        </p:blipFill>
        <p:spPr bwMode="auto">
          <a:xfrm>
            <a:off x="1167245" y="2328430"/>
            <a:ext cx="3238500" cy="428625"/>
          </a:xfrm>
          <a:prstGeom prst="rect">
            <a:avLst/>
          </a:prstGeom>
          <a:noFill/>
          <a:ln w="9525">
            <a:noFill/>
            <a:miter lim="800000"/>
            <a:headEnd/>
            <a:tailEnd/>
          </a:ln>
        </p:spPr>
      </p:pic>
      <p:pic>
        <p:nvPicPr>
          <p:cNvPr id="4099" name="Picture 3"/>
          <p:cNvPicPr>
            <a:picLocks noChangeAspect="1" noChangeArrowheads="1"/>
          </p:cNvPicPr>
          <p:nvPr/>
        </p:nvPicPr>
        <p:blipFill>
          <a:blip r:embed="rId9" cstate="print"/>
          <a:srcRect/>
          <a:stretch>
            <a:fillRect/>
          </a:stretch>
        </p:blipFill>
        <p:spPr bwMode="auto">
          <a:xfrm>
            <a:off x="1238250" y="1811480"/>
            <a:ext cx="6000750" cy="419100"/>
          </a:xfrm>
          <a:prstGeom prst="rect">
            <a:avLst/>
          </a:prstGeom>
          <a:noFill/>
          <a:ln w="9525">
            <a:noFill/>
            <a:miter lim="800000"/>
            <a:headEnd/>
            <a:tailEnd/>
          </a:ln>
        </p:spPr>
      </p:pic>
      <p:sp>
        <p:nvSpPr>
          <p:cNvPr id="12" name="TextBox 11"/>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filters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Sequential Monte Carlo methods</a:t>
            </a:r>
            <a:endParaRPr lang="en-US" dirty="0"/>
          </a:p>
          <a:p>
            <a:pPr lvl="1"/>
            <a:r>
              <a:rPr lang="en-US" dirty="0" smtClean="0"/>
              <a:t>A class of approximate inference algorithms to estimate the posterior density of a state space</a:t>
            </a:r>
          </a:p>
          <a:p>
            <a:r>
              <a:rPr lang="en-US" dirty="0" smtClean="0"/>
              <a:t>Overcome two main problems</a:t>
            </a:r>
          </a:p>
          <a:p>
            <a:pPr lvl="1"/>
            <a:r>
              <a:rPr lang="en-US" dirty="0" err="1" smtClean="0"/>
              <a:t>Discretization</a:t>
            </a:r>
            <a:r>
              <a:rPr lang="en-US" dirty="0" smtClean="0"/>
              <a:t> of state space</a:t>
            </a:r>
          </a:p>
          <a:p>
            <a:pPr lvl="1"/>
            <a:r>
              <a:rPr lang="en-US" dirty="0" smtClean="0"/>
              <a:t>Scaling issues with larger state spaces - complexity scales linearly with the number of “particles”</a:t>
            </a:r>
          </a:p>
          <a:p>
            <a:pPr lvl="1"/>
            <a:r>
              <a:rPr lang="en-US" dirty="0" smtClean="0"/>
              <a:t>Additionally, can incorporate long term relationships between the variables</a:t>
            </a:r>
          </a:p>
        </p:txBody>
      </p:sp>
      <p:sp>
        <p:nvSpPr>
          <p:cNvPr id="4" name="Rectangle 3"/>
          <p:cNvSpPr/>
          <p:nvPr/>
        </p:nvSpPr>
        <p:spPr>
          <a:xfrm>
            <a:off x="76200" y="6182380"/>
            <a:ext cx="7924800" cy="523220"/>
          </a:xfrm>
          <a:prstGeom prst="rect">
            <a:avLst/>
          </a:prstGeom>
        </p:spPr>
        <p:txBody>
          <a:bodyPr wrap="square">
            <a:spAutoFit/>
          </a:bodyPr>
          <a:lstStyle/>
          <a:p>
            <a:r>
              <a:rPr lang="en-US" sz="1400" dirty="0" smtClean="0">
                <a:solidFill>
                  <a:schemeClr val="tx1">
                    <a:lumMod val="75000"/>
                    <a:lumOff val="25000"/>
                  </a:schemeClr>
                </a:solidFill>
                <a:latin typeface="Calibri Light" pitchFamily="34" charset="0"/>
              </a:rPr>
              <a:t>A. </a:t>
            </a:r>
            <a:r>
              <a:rPr lang="en-US" sz="1400" dirty="0" err="1" smtClean="0">
                <a:solidFill>
                  <a:schemeClr val="tx1">
                    <a:lumMod val="75000"/>
                    <a:lumOff val="25000"/>
                  </a:schemeClr>
                </a:solidFill>
                <a:latin typeface="Calibri Light" pitchFamily="34" charset="0"/>
              </a:rPr>
              <a:t>Doucet</a:t>
            </a:r>
            <a:r>
              <a:rPr lang="en-US" sz="1400" dirty="0" smtClean="0">
                <a:solidFill>
                  <a:schemeClr val="tx1">
                    <a:lumMod val="75000"/>
                    <a:lumOff val="25000"/>
                  </a:schemeClr>
                </a:solidFill>
                <a:latin typeface="Calibri Light" pitchFamily="34" charset="0"/>
              </a:rPr>
              <a:t> and A. M. Johansen (2009). A tutorial on particle filtering and smoothing: Fifteen years later. Handbook of Nonlinear Filtering.</a:t>
            </a:r>
            <a:endParaRPr lang="en-US" sz="1400" dirty="0">
              <a:solidFill>
                <a:schemeClr val="tx1">
                  <a:lumMod val="75000"/>
                  <a:lumOff val="25000"/>
                </a:schemeClr>
              </a:solidFill>
              <a:latin typeface="Calibri Light" pitchFamily="34" charset="0"/>
            </a:endParaRPr>
          </a:p>
        </p:txBody>
      </p:sp>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a:t>
            </a:r>
            <a:endParaRPr lang="en-US" dirty="0"/>
          </a:p>
        </p:txBody>
      </p:sp>
      <p:sp>
        <p:nvSpPr>
          <p:cNvPr id="3" name="Content Placeholder 2"/>
          <p:cNvSpPr>
            <a:spLocks noGrp="1"/>
          </p:cNvSpPr>
          <p:nvPr>
            <p:ph idx="1"/>
          </p:nvPr>
        </p:nvSpPr>
        <p:spPr/>
        <p:txBody>
          <a:bodyPr/>
          <a:lstStyle/>
          <a:p>
            <a:r>
              <a:rPr lang="en-US" dirty="0" smtClean="0"/>
              <a:t>Data corpora for MIR</a:t>
            </a:r>
          </a:p>
          <a:p>
            <a:pPr lvl="1"/>
            <a:r>
              <a:rPr lang="en-US" dirty="0" smtClean="0"/>
              <a:t>Musicological insights on music performance</a:t>
            </a:r>
          </a:p>
          <a:p>
            <a:r>
              <a:rPr lang="en-US" dirty="0" smtClean="0"/>
              <a:t>Culture-aware specialized approaches </a:t>
            </a:r>
          </a:p>
          <a:p>
            <a:pPr lvl="1"/>
            <a:r>
              <a:rPr lang="en-US" dirty="0" smtClean="0"/>
              <a:t>Utility of the explicit use of music knowledge </a:t>
            </a:r>
          </a:p>
        </p:txBody>
      </p:sp>
      <p:sp>
        <p:nvSpPr>
          <p:cNvPr id="4" name="TextBox 3"/>
          <p:cNvSpPr txBox="1"/>
          <p:nvPr/>
        </p:nvSpPr>
        <p:spPr>
          <a:xfrm>
            <a:off x="8217029"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filters</a:t>
            </a:r>
            <a:endParaRPr lang="en-US" dirty="0"/>
          </a:p>
        </p:txBody>
      </p:sp>
      <p:sp>
        <p:nvSpPr>
          <p:cNvPr id="3" name="Content Placeholder 2"/>
          <p:cNvSpPr>
            <a:spLocks noGrp="1"/>
          </p:cNvSpPr>
          <p:nvPr>
            <p:ph idx="1"/>
          </p:nvPr>
        </p:nvSpPr>
        <p:spPr>
          <a:xfrm>
            <a:off x="381000" y="1219200"/>
            <a:ext cx="8229600" cy="5638800"/>
          </a:xfrm>
        </p:spPr>
        <p:txBody>
          <a:bodyPr>
            <a:normAutofit lnSpcReduction="10000"/>
          </a:bodyPr>
          <a:lstStyle/>
          <a:p>
            <a:r>
              <a:rPr lang="en-US" dirty="0" smtClean="0"/>
              <a:t>Computing                         is often intractable, but can be estimated point-wise</a:t>
            </a:r>
          </a:p>
          <a:p>
            <a:r>
              <a:rPr lang="en-US" dirty="0" smtClean="0"/>
              <a:t>Approximate using a weighted set of points (particles) in the state space</a:t>
            </a:r>
          </a:p>
          <a:p>
            <a:endParaRPr lang="en-US" dirty="0" smtClean="0"/>
          </a:p>
          <a:p>
            <a:endParaRPr lang="en-US" dirty="0" smtClean="0"/>
          </a:p>
          <a:p>
            <a:r>
              <a:rPr lang="en-US" dirty="0" smtClean="0"/>
              <a:t>Sample         and compute weights          recursively at each time step </a:t>
            </a:r>
          </a:p>
          <a:p>
            <a:r>
              <a:rPr lang="en-US" b="1" dirty="0" smtClean="0"/>
              <a:t>Auxiliary Mixture Particle Filter (AMPF)</a:t>
            </a:r>
          </a:p>
        </p:txBody>
      </p:sp>
      <p:pic>
        <p:nvPicPr>
          <p:cNvPr id="14338" name="Picture 2"/>
          <p:cNvPicPr>
            <a:picLocks noChangeAspect="1" noChangeArrowheads="1"/>
          </p:cNvPicPr>
          <p:nvPr/>
        </p:nvPicPr>
        <p:blipFill>
          <a:blip r:embed="rId3" cstate="print"/>
          <a:srcRect/>
          <a:stretch>
            <a:fillRect/>
          </a:stretch>
        </p:blipFill>
        <p:spPr bwMode="auto">
          <a:xfrm>
            <a:off x="2440200" y="1392600"/>
            <a:ext cx="1598400" cy="360000"/>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1952625" y="3649060"/>
            <a:ext cx="4829175" cy="999140"/>
          </a:xfrm>
          <a:prstGeom prst="rect">
            <a:avLst/>
          </a:prstGeom>
          <a:noFill/>
          <a:ln w="9525">
            <a:noFill/>
            <a:miter lim="800000"/>
            <a:headEnd/>
            <a:tailEnd/>
          </a:ln>
        </p:spPr>
      </p:pic>
      <p:pic>
        <p:nvPicPr>
          <p:cNvPr id="14342" name="Picture 6"/>
          <p:cNvPicPr>
            <a:picLocks noChangeAspect="1" noChangeArrowheads="1"/>
          </p:cNvPicPr>
          <p:nvPr/>
        </p:nvPicPr>
        <p:blipFill>
          <a:blip r:embed="rId5" cstate="print"/>
          <a:srcRect/>
          <a:stretch>
            <a:fillRect/>
          </a:stretch>
        </p:blipFill>
        <p:spPr bwMode="auto">
          <a:xfrm>
            <a:off x="5410200" y="4953000"/>
            <a:ext cx="548438" cy="468000"/>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pic>
        <p:nvPicPr>
          <p:cNvPr id="14341" name="Picture 5"/>
          <p:cNvPicPr>
            <a:picLocks noChangeAspect="1" noChangeArrowheads="1"/>
          </p:cNvPicPr>
          <p:nvPr/>
        </p:nvPicPr>
        <p:blipFill>
          <a:blip r:embed="rId6" cstate="print"/>
          <a:srcRect/>
          <a:stretch>
            <a:fillRect/>
          </a:stretch>
        </p:blipFill>
        <p:spPr bwMode="auto">
          <a:xfrm>
            <a:off x="1914282" y="4946400"/>
            <a:ext cx="524118" cy="54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41" name="Picture 5"/>
          <p:cNvPicPr>
            <a:picLocks noChangeAspect="1" noChangeArrowheads="1"/>
          </p:cNvPicPr>
          <p:nvPr/>
        </p:nvPicPr>
        <p:blipFill>
          <a:blip r:embed="rId2" cstate="print"/>
          <a:srcRect/>
          <a:stretch>
            <a:fillRect/>
          </a:stretch>
        </p:blipFill>
        <p:spPr bwMode="auto">
          <a:xfrm>
            <a:off x="3200400" y="5486400"/>
            <a:ext cx="524118" cy="540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Particle filters: Quick overview</a:t>
            </a:r>
            <a:endParaRPr lang="en-US" dirty="0"/>
          </a:p>
        </p:txBody>
      </p:sp>
      <p:sp>
        <p:nvSpPr>
          <p:cNvPr id="3" name="Content Placeholder 2"/>
          <p:cNvSpPr>
            <a:spLocks noGrp="1"/>
          </p:cNvSpPr>
          <p:nvPr>
            <p:ph idx="1"/>
          </p:nvPr>
        </p:nvSpPr>
        <p:spPr>
          <a:xfrm>
            <a:off x="381000" y="1219200"/>
            <a:ext cx="8229600" cy="5638800"/>
          </a:xfrm>
        </p:spPr>
        <p:txBody>
          <a:bodyPr>
            <a:normAutofit lnSpcReduction="10000"/>
          </a:bodyPr>
          <a:lstStyle/>
          <a:p>
            <a:r>
              <a:rPr lang="en-US" dirty="0" smtClean="0"/>
              <a:t>Computing                         is often intractable, but can be estimated point-wise</a:t>
            </a:r>
          </a:p>
          <a:p>
            <a:r>
              <a:rPr lang="en-US" dirty="0" smtClean="0"/>
              <a:t>Approximate using a weighted set of points (particles) in the state space</a:t>
            </a:r>
          </a:p>
          <a:p>
            <a:endParaRPr lang="en-US" dirty="0" smtClean="0"/>
          </a:p>
          <a:p>
            <a:endParaRPr lang="en-US" dirty="0" smtClean="0"/>
          </a:p>
          <a:p>
            <a:r>
              <a:rPr lang="en-US" dirty="0" smtClean="0"/>
              <a:t>To approximate the posterior point-wise, we need a way to obtain samples       , and compute weights         recursively at each time step </a:t>
            </a:r>
          </a:p>
        </p:txBody>
      </p:sp>
      <p:pic>
        <p:nvPicPr>
          <p:cNvPr id="14338" name="Picture 2"/>
          <p:cNvPicPr>
            <a:picLocks noChangeAspect="1" noChangeArrowheads="1"/>
          </p:cNvPicPr>
          <p:nvPr/>
        </p:nvPicPr>
        <p:blipFill>
          <a:blip r:embed="rId3" cstate="print"/>
          <a:srcRect/>
          <a:stretch>
            <a:fillRect/>
          </a:stretch>
        </p:blipFill>
        <p:spPr bwMode="auto">
          <a:xfrm>
            <a:off x="2440200" y="1392600"/>
            <a:ext cx="1598400" cy="360000"/>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1952625" y="3649060"/>
            <a:ext cx="4829175" cy="999140"/>
          </a:xfrm>
          <a:prstGeom prst="rect">
            <a:avLst/>
          </a:prstGeom>
          <a:noFill/>
          <a:ln w="9525">
            <a:noFill/>
            <a:miter lim="800000"/>
            <a:headEnd/>
            <a:tailEnd/>
          </a:ln>
        </p:spPr>
      </p:pic>
      <p:pic>
        <p:nvPicPr>
          <p:cNvPr id="14342" name="Picture 6"/>
          <p:cNvPicPr>
            <a:picLocks noChangeAspect="1" noChangeArrowheads="1"/>
          </p:cNvPicPr>
          <p:nvPr/>
        </p:nvPicPr>
        <p:blipFill>
          <a:blip r:embed="rId5" cstate="print"/>
          <a:srcRect/>
          <a:stretch>
            <a:fillRect/>
          </a:stretch>
        </p:blipFill>
        <p:spPr bwMode="auto">
          <a:xfrm>
            <a:off x="4648200" y="6068290"/>
            <a:ext cx="548438" cy="468000"/>
          </a:xfrm>
          <a:prstGeom prst="rect">
            <a:avLst/>
          </a:prstGeom>
          <a:noFill/>
          <a:ln w="9525">
            <a:noFill/>
            <a:miter lim="800000"/>
            <a:headEnd/>
            <a:tailEnd/>
          </a:ln>
        </p:spPr>
      </p:pic>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Sequential Importance Sampling (SIS)</a:t>
            </a:r>
            <a:endParaRPr lang="en-US" sz="3600" dirty="0"/>
          </a:p>
        </p:txBody>
      </p:sp>
      <p:sp>
        <p:nvSpPr>
          <p:cNvPr id="3" name="Content Placeholder 2"/>
          <p:cNvSpPr>
            <a:spLocks noGrp="1"/>
          </p:cNvSpPr>
          <p:nvPr>
            <p:ph idx="1"/>
          </p:nvPr>
        </p:nvSpPr>
        <p:spPr/>
        <p:txBody>
          <a:bodyPr/>
          <a:lstStyle/>
          <a:p>
            <a:r>
              <a:rPr lang="en-US" dirty="0" smtClean="0"/>
              <a:t>Proposal distribution: </a:t>
            </a:r>
          </a:p>
          <a:p>
            <a:endParaRPr lang="en-US" dirty="0" smtClean="0"/>
          </a:p>
          <a:p>
            <a:endParaRPr lang="en-US" dirty="0" smtClean="0"/>
          </a:p>
          <a:p>
            <a:r>
              <a:rPr lang="en-US" dirty="0" smtClean="0"/>
              <a:t>With a suitable proposal density</a:t>
            </a:r>
          </a:p>
          <a:p>
            <a:endParaRPr lang="en-US" dirty="0" smtClean="0"/>
          </a:p>
          <a:p>
            <a:endParaRPr lang="en-US" dirty="0" smtClean="0"/>
          </a:p>
        </p:txBody>
      </p:sp>
      <p:pic>
        <p:nvPicPr>
          <p:cNvPr id="10243" name="Picture 3"/>
          <p:cNvPicPr>
            <a:picLocks noChangeAspect="1" noChangeArrowheads="1"/>
          </p:cNvPicPr>
          <p:nvPr/>
        </p:nvPicPr>
        <p:blipFill>
          <a:blip r:embed="rId2" cstate="print"/>
          <a:srcRect/>
          <a:stretch>
            <a:fillRect/>
          </a:stretch>
        </p:blipFill>
        <p:spPr bwMode="auto">
          <a:xfrm>
            <a:off x="3833192" y="1398104"/>
            <a:ext cx="1866900" cy="466725"/>
          </a:xfrm>
          <a:prstGeom prst="rect">
            <a:avLst/>
          </a:prstGeom>
          <a:noFill/>
          <a:ln w="9525">
            <a:noFill/>
            <a:miter lim="800000"/>
            <a:headEnd/>
            <a:tailEnd/>
          </a:ln>
        </p:spPr>
      </p:pic>
      <p:pic>
        <p:nvPicPr>
          <p:cNvPr id="10244" name="Picture 4"/>
          <p:cNvPicPr>
            <a:picLocks noChangeAspect="1" noChangeArrowheads="1"/>
          </p:cNvPicPr>
          <p:nvPr/>
        </p:nvPicPr>
        <p:blipFill>
          <a:blip r:embed="rId3" cstate="print"/>
          <a:srcRect/>
          <a:stretch>
            <a:fillRect/>
          </a:stretch>
        </p:blipFill>
        <p:spPr bwMode="auto">
          <a:xfrm>
            <a:off x="2952750" y="2133600"/>
            <a:ext cx="3238500" cy="990600"/>
          </a:xfrm>
          <a:prstGeom prst="rect">
            <a:avLst/>
          </a:prstGeom>
          <a:noFill/>
          <a:ln w="9525">
            <a:noFill/>
            <a:miter lim="800000"/>
            <a:headEnd/>
            <a:tailEnd/>
          </a:ln>
        </p:spPr>
      </p:pic>
      <p:pic>
        <p:nvPicPr>
          <p:cNvPr id="10245" name="Picture 5"/>
          <p:cNvPicPr>
            <a:picLocks noChangeAspect="1" noChangeArrowheads="1"/>
          </p:cNvPicPr>
          <p:nvPr/>
        </p:nvPicPr>
        <p:blipFill>
          <a:blip r:embed="rId4" cstate="print"/>
          <a:srcRect/>
          <a:stretch>
            <a:fillRect/>
          </a:stretch>
        </p:blipFill>
        <p:spPr bwMode="auto">
          <a:xfrm>
            <a:off x="1447800" y="4191000"/>
            <a:ext cx="6000750" cy="1390650"/>
          </a:xfrm>
          <a:prstGeom prst="rect">
            <a:avLst/>
          </a:prstGeom>
          <a:noFill/>
          <a:ln w="9525">
            <a:noFill/>
            <a:miter lim="800000"/>
            <a:headEnd/>
            <a:tailEnd/>
          </a:ln>
        </p:spPr>
      </p:pic>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Sequential Importance Sampling (SIS)</a:t>
            </a:r>
            <a:endParaRPr lang="en-US" sz="3600" dirty="0"/>
          </a:p>
        </p:txBody>
      </p:sp>
      <p:sp>
        <p:nvSpPr>
          <p:cNvPr id="3" name="Content Placeholder 2"/>
          <p:cNvSpPr>
            <a:spLocks noGrp="1"/>
          </p:cNvSpPr>
          <p:nvPr>
            <p:ph idx="1"/>
          </p:nvPr>
        </p:nvSpPr>
        <p:spPr>
          <a:xfrm>
            <a:off x="381000" y="1219200"/>
            <a:ext cx="8229600" cy="5410200"/>
          </a:xfrm>
        </p:spPr>
        <p:txBody>
          <a:bodyPr/>
          <a:lstStyle/>
          <a:p>
            <a:r>
              <a:rPr lang="en-US" dirty="0" smtClean="0"/>
              <a:t>We choose a proposal distribution</a:t>
            </a:r>
          </a:p>
          <a:p>
            <a:endParaRPr lang="en-US" dirty="0" smtClean="0"/>
          </a:p>
          <a:p>
            <a:r>
              <a:rPr lang="en-US" dirty="0" smtClean="0"/>
              <a:t>Weight update now is, </a:t>
            </a:r>
          </a:p>
          <a:p>
            <a:endParaRPr lang="en-US" dirty="0" smtClean="0"/>
          </a:p>
          <a:p>
            <a:r>
              <a:rPr lang="en-US" dirty="0" smtClean="0"/>
              <a:t>Once we determine particle trajectories              we can select the trajectory          with the highest weight           as the MAP state sequence</a:t>
            </a:r>
          </a:p>
          <a:p>
            <a:endParaRPr lang="en-US" dirty="0" smtClean="0"/>
          </a:p>
        </p:txBody>
      </p:sp>
      <p:pic>
        <p:nvPicPr>
          <p:cNvPr id="6" name="Picture 3"/>
          <p:cNvPicPr>
            <a:picLocks noChangeAspect="1" noChangeArrowheads="1"/>
          </p:cNvPicPr>
          <p:nvPr/>
        </p:nvPicPr>
        <p:blipFill>
          <a:blip r:embed="rId2" cstate="print"/>
          <a:srcRect/>
          <a:stretch>
            <a:fillRect/>
          </a:stretch>
        </p:blipFill>
        <p:spPr bwMode="auto">
          <a:xfrm>
            <a:off x="2197220" y="2010600"/>
            <a:ext cx="4749560" cy="504000"/>
          </a:xfrm>
          <a:prstGeom prst="rect">
            <a:avLst/>
          </a:prstGeom>
          <a:noFill/>
          <a:ln w="9525">
            <a:no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2681288" y="3181350"/>
            <a:ext cx="3781425" cy="704850"/>
          </a:xfrm>
          <a:prstGeom prst="rect">
            <a:avLst/>
          </a:prstGeom>
          <a:noFill/>
          <a:ln w="9525">
            <a:noFill/>
            <a:miter lim="800000"/>
            <a:headEnd/>
            <a:tailEnd/>
          </a:ln>
        </p:spPr>
      </p:pic>
      <p:pic>
        <p:nvPicPr>
          <p:cNvPr id="18434" name="Picture 2"/>
          <p:cNvPicPr>
            <a:picLocks noChangeAspect="1" noChangeArrowheads="1"/>
          </p:cNvPicPr>
          <p:nvPr/>
        </p:nvPicPr>
        <p:blipFill>
          <a:blip r:embed="rId4" cstate="print"/>
          <a:srcRect/>
          <a:stretch>
            <a:fillRect/>
          </a:stretch>
        </p:blipFill>
        <p:spPr bwMode="auto">
          <a:xfrm>
            <a:off x="6101337" y="4068831"/>
            <a:ext cx="985263" cy="468000"/>
          </a:xfrm>
          <a:prstGeom prst="rect">
            <a:avLst/>
          </a:prstGeom>
          <a:noFill/>
          <a:ln w="9525">
            <a:noFill/>
            <a:miter lim="800000"/>
            <a:headEnd/>
            <a:tailEnd/>
          </a:ln>
        </p:spPr>
      </p:pic>
      <p:pic>
        <p:nvPicPr>
          <p:cNvPr id="18435" name="Picture 3"/>
          <p:cNvPicPr>
            <a:picLocks noChangeAspect="1" noChangeArrowheads="1"/>
          </p:cNvPicPr>
          <p:nvPr/>
        </p:nvPicPr>
        <p:blipFill>
          <a:blip r:embed="rId5" cstate="print"/>
          <a:srcRect/>
          <a:stretch>
            <a:fillRect/>
          </a:stretch>
        </p:blipFill>
        <p:spPr bwMode="auto">
          <a:xfrm>
            <a:off x="3544956" y="4611340"/>
            <a:ext cx="635817" cy="504000"/>
          </a:xfrm>
          <a:prstGeom prst="rect">
            <a:avLst/>
          </a:prstGeom>
          <a:noFill/>
          <a:ln w="9525">
            <a:noFill/>
            <a:miter lim="800000"/>
            <a:headEnd/>
            <a:tailEnd/>
          </a:ln>
        </p:spPr>
      </p:pic>
      <p:pic>
        <p:nvPicPr>
          <p:cNvPr id="18436" name="Picture 4"/>
          <p:cNvPicPr>
            <a:picLocks noChangeAspect="1" noChangeArrowheads="1"/>
          </p:cNvPicPr>
          <p:nvPr/>
        </p:nvPicPr>
        <p:blipFill>
          <a:blip r:embed="rId6" cstate="print"/>
          <a:srcRect/>
          <a:stretch>
            <a:fillRect/>
          </a:stretch>
        </p:blipFill>
        <p:spPr bwMode="auto">
          <a:xfrm>
            <a:off x="7411281" y="4576587"/>
            <a:ext cx="733433" cy="540000"/>
          </a:xfrm>
          <a:prstGeom prst="rect">
            <a:avLst/>
          </a:prstGeom>
          <a:noFill/>
          <a:ln w="9525">
            <a:noFill/>
            <a:miter lim="800000"/>
            <a:headEnd/>
            <a:tailEnd/>
          </a:ln>
        </p:spPr>
      </p:pic>
      <p:sp>
        <p:nvSpPr>
          <p:cNvPr id="9" name="TextBox 8"/>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Particle filter extensions (1)</a:t>
            </a:r>
            <a:endParaRPr lang="en-US" dirty="0"/>
          </a:p>
        </p:txBody>
      </p:sp>
      <p:sp>
        <p:nvSpPr>
          <p:cNvPr id="3" name="Content Placeholder 2"/>
          <p:cNvSpPr>
            <a:spLocks noGrp="1"/>
          </p:cNvSpPr>
          <p:nvPr>
            <p:ph idx="1"/>
          </p:nvPr>
        </p:nvSpPr>
        <p:spPr/>
        <p:txBody>
          <a:bodyPr>
            <a:normAutofit lnSpcReduction="10000"/>
          </a:bodyPr>
          <a:lstStyle/>
          <a:p>
            <a:r>
              <a:rPr lang="en-US" dirty="0" smtClean="0"/>
              <a:t>Limitation: Degeneracy</a:t>
            </a:r>
          </a:p>
          <a:p>
            <a:pPr lvl="1"/>
            <a:r>
              <a:rPr lang="en-US" dirty="0" smtClean="0"/>
              <a:t>Weight concentrated in only a few particles</a:t>
            </a:r>
          </a:p>
          <a:p>
            <a:r>
              <a:rPr lang="en-US" dirty="0" smtClean="0"/>
              <a:t>Resample to replace low weight particles with high weight particles</a:t>
            </a:r>
          </a:p>
          <a:p>
            <a:pPr lvl="1"/>
            <a:r>
              <a:rPr lang="en-US" dirty="0" smtClean="0"/>
              <a:t>Use particle weights </a:t>
            </a:r>
          </a:p>
          <a:p>
            <a:pPr lvl="1"/>
            <a:r>
              <a:rPr lang="en-US" dirty="0" smtClean="0"/>
              <a:t>Sequential Importance Sampling/</a:t>
            </a:r>
            <a:r>
              <a:rPr lang="en-US" dirty="0" err="1" smtClean="0"/>
              <a:t>Resampling</a:t>
            </a:r>
            <a:r>
              <a:rPr lang="en-US" dirty="0" smtClean="0"/>
              <a:t> (SISR) – additional </a:t>
            </a:r>
            <a:r>
              <a:rPr lang="en-US" dirty="0" err="1" smtClean="0"/>
              <a:t>resampling</a:t>
            </a:r>
            <a:r>
              <a:rPr lang="en-US" dirty="0" smtClean="0"/>
              <a:t> steps</a:t>
            </a:r>
          </a:p>
          <a:p>
            <a:pPr lvl="1"/>
            <a:r>
              <a:rPr lang="en-US" dirty="0" smtClean="0"/>
              <a:t>Systematic </a:t>
            </a:r>
            <a:r>
              <a:rPr lang="en-US" dirty="0" err="1" smtClean="0"/>
              <a:t>resampling</a:t>
            </a:r>
            <a:endParaRPr lang="en-US" dirty="0" smtClean="0"/>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Particle filter extensions (2)</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Challenge: Multimodal posterior distribution </a:t>
            </a:r>
          </a:p>
          <a:p>
            <a:pPr lvl="1"/>
            <a:r>
              <a:rPr lang="en-US" dirty="0" smtClean="0"/>
              <a:t>Metrical ambiguities: highly multimodal posterior</a:t>
            </a:r>
          </a:p>
          <a:p>
            <a:pPr lvl="1"/>
            <a:r>
              <a:rPr lang="en-US" dirty="0" err="1" smtClean="0"/>
              <a:t>Resampling</a:t>
            </a:r>
            <a:r>
              <a:rPr lang="en-US" dirty="0" smtClean="0"/>
              <a:t> tends to concentrate particles in only a single dominant mode</a:t>
            </a:r>
          </a:p>
          <a:p>
            <a:r>
              <a:rPr lang="en-US" dirty="0" smtClean="0"/>
              <a:t>Compress weights before </a:t>
            </a:r>
            <a:r>
              <a:rPr lang="en-US" dirty="0" err="1" smtClean="0"/>
              <a:t>resampling</a:t>
            </a:r>
            <a:endParaRPr lang="en-US" dirty="0" smtClean="0"/>
          </a:p>
          <a:p>
            <a:pPr lvl="1"/>
            <a:r>
              <a:rPr lang="en-US" dirty="0" smtClean="0"/>
              <a:t>Particles with lower weight have a better chance of surviving </a:t>
            </a:r>
            <a:r>
              <a:rPr lang="en-US" dirty="0" err="1" smtClean="0"/>
              <a:t>resampling</a:t>
            </a:r>
            <a:endParaRPr lang="en-US" dirty="0" smtClean="0"/>
          </a:p>
          <a:p>
            <a:pPr lvl="1"/>
            <a:r>
              <a:rPr lang="en-US" dirty="0" smtClean="0"/>
              <a:t>Monotonically increasing function</a:t>
            </a:r>
          </a:p>
          <a:p>
            <a:pPr lvl="1"/>
            <a:r>
              <a:rPr lang="en-US" dirty="0" smtClean="0"/>
              <a:t>Auxiliary particle filter</a:t>
            </a:r>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filter extensions (3)</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Mixture particle filter (MPF)</a:t>
            </a:r>
          </a:p>
          <a:p>
            <a:pPr lvl="1"/>
            <a:r>
              <a:rPr lang="en-US" dirty="0" smtClean="0"/>
              <a:t>Track several hypotheses through a piece to maintain multimodality</a:t>
            </a:r>
          </a:p>
          <a:p>
            <a:pPr lvl="1"/>
            <a:r>
              <a:rPr lang="en-US" dirty="0" smtClean="0"/>
              <a:t>Assign each particle to a cluster (ideally representing a mode in posterior): use a cyclic distance measure</a:t>
            </a:r>
          </a:p>
          <a:p>
            <a:pPr lvl="1"/>
            <a:r>
              <a:rPr lang="en-US" dirty="0" err="1" smtClean="0"/>
              <a:t>Resampling</a:t>
            </a:r>
            <a:r>
              <a:rPr lang="en-US" dirty="0" smtClean="0"/>
              <a:t>: Only particles within each cluster interact with each other</a:t>
            </a:r>
          </a:p>
          <a:p>
            <a:pPr lvl="1"/>
            <a:r>
              <a:rPr lang="en-US" dirty="0" smtClean="0"/>
              <a:t>Splitting and merging of clusters is necessary</a:t>
            </a:r>
          </a:p>
          <a:p>
            <a:pPr lvl="1"/>
            <a:r>
              <a:rPr lang="en-US" dirty="0" smtClean="0"/>
              <a:t>In addition, compress weights: </a:t>
            </a:r>
            <a:r>
              <a:rPr lang="en-US" b="1" dirty="0" smtClean="0"/>
              <a:t>Auxiliary Mixture Particle Filter (AMPF)  - </a:t>
            </a:r>
            <a:r>
              <a:rPr lang="en-US" dirty="0" smtClean="0"/>
              <a:t>AMPF</a:t>
            </a:r>
            <a:r>
              <a:rPr lang="en-US" baseline="-25000" dirty="0" smtClean="0"/>
              <a:t>0</a:t>
            </a:r>
          </a:p>
          <a:p>
            <a:pPr lvl="1"/>
            <a:endParaRPr lang="en-US" dirty="0"/>
          </a:p>
        </p:txBody>
      </p:sp>
      <p:sp>
        <p:nvSpPr>
          <p:cNvPr id="4" name="Rectangle 3"/>
          <p:cNvSpPr/>
          <p:nvPr/>
        </p:nvSpPr>
        <p:spPr>
          <a:xfrm>
            <a:off x="152400" y="6172200"/>
            <a:ext cx="7543800" cy="523220"/>
          </a:xfrm>
          <a:prstGeom prst="rect">
            <a:avLst/>
          </a:prstGeom>
        </p:spPr>
        <p:txBody>
          <a:bodyPr wrap="square">
            <a:spAutoFit/>
          </a:bodyPr>
          <a:lstStyle/>
          <a:p>
            <a:r>
              <a:rPr lang="en-US" sz="1400" dirty="0" smtClean="0">
                <a:solidFill>
                  <a:schemeClr val="tx1">
                    <a:lumMod val="75000"/>
                    <a:lumOff val="25000"/>
                  </a:schemeClr>
                </a:solidFill>
                <a:latin typeface="Calibri Light" pitchFamily="34" charset="0"/>
              </a:rPr>
              <a:t>J. </a:t>
            </a:r>
            <a:r>
              <a:rPr lang="en-US" sz="1400" dirty="0" err="1" smtClean="0">
                <a:solidFill>
                  <a:schemeClr val="tx1">
                    <a:lumMod val="75000"/>
                    <a:lumOff val="25000"/>
                  </a:schemeClr>
                </a:solidFill>
                <a:latin typeface="Calibri Light" pitchFamily="34" charset="0"/>
              </a:rPr>
              <a:t>Vermaak</a:t>
            </a:r>
            <a:r>
              <a:rPr lang="en-US" sz="1400" dirty="0" smtClean="0">
                <a:solidFill>
                  <a:schemeClr val="tx1">
                    <a:lumMod val="75000"/>
                    <a:lumOff val="25000"/>
                  </a:schemeClr>
                </a:solidFill>
                <a:latin typeface="Calibri Light" pitchFamily="34" charset="0"/>
              </a:rPr>
              <a:t>, A. </a:t>
            </a:r>
            <a:r>
              <a:rPr lang="en-US" sz="1400" dirty="0" err="1" smtClean="0">
                <a:solidFill>
                  <a:schemeClr val="tx1">
                    <a:lumMod val="75000"/>
                    <a:lumOff val="25000"/>
                  </a:schemeClr>
                </a:solidFill>
                <a:latin typeface="Calibri Light" pitchFamily="34" charset="0"/>
              </a:rPr>
              <a:t>Doucet</a:t>
            </a:r>
            <a:r>
              <a:rPr lang="en-US" sz="1400" dirty="0" smtClean="0">
                <a:solidFill>
                  <a:schemeClr val="tx1">
                    <a:lumMod val="75000"/>
                    <a:lumOff val="25000"/>
                  </a:schemeClr>
                </a:solidFill>
                <a:latin typeface="Calibri Light" pitchFamily="34" charset="0"/>
              </a:rPr>
              <a:t>, and P. </a:t>
            </a:r>
            <a:r>
              <a:rPr lang="en-US" sz="1400" dirty="0" err="1" smtClean="0">
                <a:solidFill>
                  <a:schemeClr val="tx1">
                    <a:lumMod val="75000"/>
                    <a:lumOff val="25000"/>
                  </a:schemeClr>
                </a:solidFill>
                <a:latin typeface="Calibri Light" pitchFamily="34" charset="0"/>
              </a:rPr>
              <a:t>Pérez</a:t>
            </a:r>
            <a:r>
              <a:rPr lang="en-US" sz="1400" dirty="0" smtClean="0">
                <a:solidFill>
                  <a:schemeClr val="tx1">
                    <a:lumMod val="75000"/>
                    <a:lumOff val="25000"/>
                  </a:schemeClr>
                </a:solidFill>
                <a:latin typeface="Calibri Light" pitchFamily="34" charset="0"/>
              </a:rPr>
              <a:t> (2003). Maintaining multimodality through mixture tracking. In Proc. of the 9th IEEE International Conference on Computer Vision, pages 1110–1116, Nice, France.</a:t>
            </a:r>
            <a:endParaRPr lang="en-US" sz="1400" dirty="0">
              <a:solidFill>
                <a:schemeClr val="tx1">
                  <a:lumMod val="75000"/>
                  <a:lumOff val="25000"/>
                </a:schemeClr>
              </a:solidFill>
              <a:latin typeface="Calibri Light" pitchFamily="34" charset="0"/>
            </a:endParaRPr>
          </a:p>
        </p:txBody>
      </p:sp>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BP-model: Novel contributions</a:t>
            </a:r>
            <a:endParaRPr lang="en-US" dirty="0"/>
          </a:p>
        </p:txBody>
      </p:sp>
      <p:sp>
        <p:nvSpPr>
          <p:cNvPr id="3" name="Content Placeholder 2"/>
          <p:cNvSpPr>
            <a:spLocks noGrp="1"/>
          </p:cNvSpPr>
          <p:nvPr>
            <p:ph idx="1"/>
          </p:nvPr>
        </p:nvSpPr>
        <p:spPr/>
        <p:txBody>
          <a:bodyPr/>
          <a:lstStyle/>
          <a:p>
            <a:r>
              <a:rPr lang="en-US" dirty="0" smtClean="0"/>
              <a:t>Extended and evaluated on Indian art music</a:t>
            </a:r>
          </a:p>
          <a:p>
            <a:r>
              <a:rPr lang="en-US" dirty="0" smtClean="0"/>
              <a:t>Multiple rhythm patterns evaluated</a:t>
            </a:r>
          </a:p>
          <a:p>
            <a:r>
              <a:rPr lang="en-US" dirty="0" smtClean="0"/>
              <a:t>Novel extensions - both at model and inference level</a:t>
            </a:r>
          </a:p>
          <a:p>
            <a:pPr lvl="1"/>
            <a:r>
              <a:rPr lang="en-US" dirty="0" smtClean="0"/>
              <a:t>Mixture Observation model (MO-model)</a:t>
            </a:r>
          </a:p>
          <a:p>
            <a:pPr lvl="1"/>
            <a:r>
              <a:rPr lang="en-US" dirty="0" smtClean="0"/>
              <a:t>Section Pointer model (SP-model)</a:t>
            </a:r>
          </a:p>
          <a:p>
            <a:pPr lvl="1"/>
            <a:r>
              <a:rPr lang="en-US" dirty="0" smtClean="0"/>
              <a:t>Inference extensions</a:t>
            </a:r>
            <a:endParaRPr lang="en-US" dirty="0"/>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extensions: MO-model</a:t>
            </a:r>
            <a:endParaRPr lang="en-US" dirty="0"/>
          </a:p>
        </p:txBody>
      </p:sp>
      <p:sp>
        <p:nvSpPr>
          <p:cNvPr id="3" name="Content Placeholder 2"/>
          <p:cNvSpPr>
            <a:spLocks noGrp="1"/>
          </p:cNvSpPr>
          <p:nvPr>
            <p:ph idx="1"/>
          </p:nvPr>
        </p:nvSpPr>
        <p:spPr>
          <a:xfrm>
            <a:off x="381000" y="762000"/>
            <a:ext cx="8229600" cy="4876800"/>
          </a:xfrm>
        </p:spPr>
        <p:txBody>
          <a:bodyPr>
            <a:normAutofit/>
          </a:bodyPr>
          <a:lstStyle/>
          <a:p>
            <a:r>
              <a:rPr lang="en-US" sz="2000" dirty="0" smtClean="0"/>
              <a:t>Capture diversity of patterns + faster meter tracking</a:t>
            </a:r>
          </a:p>
          <a:p>
            <a:r>
              <a:rPr lang="en-US" sz="2000" dirty="0" smtClean="0"/>
              <a:t>Mixture observation model: marginalize over all patterns</a:t>
            </a:r>
            <a:endParaRPr lang="en-US" sz="2000" dirty="0"/>
          </a:p>
        </p:txBody>
      </p:sp>
      <p:pic>
        <p:nvPicPr>
          <p:cNvPr id="37890" name="Picture 2"/>
          <p:cNvPicPr>
            <a:picLocks noChangeAspect="1" noChangeArrowheads="1"/>
          </p:cNvPicPr>
          <p:nvPr/>
        </p:nvPicPr>
        <p:blipFill>
          <a:blip r:embed="rId3" cstate="print"/>
          <a:srcRect/>
          <a:stretch>
            <a:fillRect/>
          </a:stretch>
        </p:blipFill>
        <p:spPr bwMode="auto">
          <a:xfrm>
            <a:off x="1455786" y="1752600"/>
            <a:ext cx="2398530" cy="3000375"/>
          </a:xfrm>
          <a:prstGeom prst="rect">
            <a:avLst/>
          </a:prstGeom>
          <a:noFill/>
          <a:ln w="9525">
            <a:noFill/>
            <a:miter lim="800000"/>
            <a:headEnd/>
            <a:tailEnd/>
          </a:ln>
        </p:spPr>
      </p:pic>
      <p:pic>
        <p:nvPicPr>
          <p:cNvPr id="37891" name="Picture 3"/>
          <p:cNvPicPr>
            <a:picLocks noChangeAspect="1" noChangeArrowheads="1"/>
          </p:cNvPicPr>
          <p:nvPr/>
        </p:nvPicPr>
        <p:blipFill>
          <a:blip r:embed="rId4" cstate="print"/>
          <a:srcRect/>
          <a:stretch>
            <a:fillRect/>
          </a:stretch>
        </p:blipFill>
        <p:spPr bwMode="auto">
          <a:xfrm>
            <a:off x="5310102" y="1800225"/>
            <a:ext cx="2378113" cy="2952750"/>
          </a:xfrm>
          <a:prstGeom prst="rect">
            <a:avLst/>
          </a:prstGeom>
          <a:noFill/>
          <a:ln w="9525">
            <a:noFill/>
            <a:miter lim="800000"/>
            <a:headEnd/>
            <a:tailEnd/>
          </a:ln>
        </p:spPr>
      </p:pic>
      <p:grpSp>
        <p:nvGrpSpPr>
          <p:cNvPr id="10" name="Group 9"/>
          <p:cNvGrpSpPr>
            <a:grpSpLocks noChangeAspect="1"/>
          </p:cNvGrpSpPr>
          <p:nvPr/>
        </p:nvGrpSpPr>
        <p:grpSpPr>
          <a:xfrm>
            <a:off x="1953502" y="4724400"/>
            <a:ext cx="5236997" cy="396000"/>
            <a:chOff x="1133474" y="5098692"/>
            <a:chExt cx="6638926" cy="502008"/>
          </a:xfrm>
        </p:grpSpPr>
        <p:pic>
          <p:nvPicPr>
            <p:cNvPr id="7" name="Picture 3"/>
            <p:cNvPicPr>
              <a:picLocks noChangeAspect="1" noChangeArrowheads="1"/>
            </p:cNvPicPr>
            <p:nvPr/>
          </p:nvPicPr>
          <p:blipFill>
            <a:blip r:embed="rId5" cstate="print"/>
            <a:srcRect r="76094"/>
            <a:stretch>
              <a:fillRect/>
            </a:stretch>
          </p:blipFill>
          <p:spPr bwMode="auto">
            <a:xfrm>
              <a:off x="1133474" y="5098692"/>
              <a:ext cx="2133601" cy="476250"/>
            </a:xfrm>
            <a:prstGeom prst="rect">
              <a:avLst/>
            </a:prstGeom>
            <a:noFill/>
            <a:ln w="9525">
              <a:noFill/>
              <a:miter lim="800000"/>
              <a:headEnd/>
              <a:tailEnd/>
            </a:ln>
          </p:spPr>
        </p:pic>
        <p:pic>
          <p:nvPicPr>
            <p:cNvPr id="9" name="Picture 3"/>
            <p:cNvPicPr>
              <a:picLocks noChangeAspect="1" noChangeArrowheads="1"/>
            </p:cNvPicPr>
            <p:nvPr/>
          </p:nvPicPr>
          <p:blipFill>
            <a:blip r:embed="rId5" cstate="print"/>
            <a:srcRect l="49520"/>
            <a:stretch>
              <a:fillRect/>
            </a:stretch>
          </p:blipFill>
          <p:spPr bwMode="auto">
            <a:xfrm>
              <a:off x="3267075" y="5124450"/>
              <a:ext cx="4505325" cy="476250"/>
            </a:xfrm>
            <a:prstGeom prst="rect">
              <a:avLst/>
            </a:prstGeom>
            <a:noFill/>
            <a:ln w="9525">
              <a:noFill/>
              <a:miter lim="800000"/>
              <a:headEnd/>
              <a:tailEnd/>
            </a:ln>
          </p:spPr>
        </p:pic>
      </p:grpSp>
      <p:pic>
        <p:nvPicPr>
          <p:cNvPr id="37892" name="Picture 4"/>
          <p:cNvPicPr>
            <a:picLocks noChangeAspect="1" noChangeArrowheads="1"/>
          </p:cNvPicPr>
          <p:nvPr/>
        </p:nvPicPr>
        <p:blipFill>
          <a:blip r:embed="rId6" cstate="print"/>
          <a:srcRect/>
          <a:stretch>
            <a:fillRect/>
          </a:stretch>
        </p:blipFill>
        <p:spPr bwMode="auto">
          <a:xfrm>
            <a:off x="2993120" y="5119800"/>
            <a:ext cx="3157760" cy="900000"/>
          </a:xfrm>
          <a:prstGeom prst="rect">
            <a:avLst/>
          </a:prstGeom>
          <a:noFill/>
          <a:ln w="9525">
            <a:noFill/>
            <a:miter lim="800000"/>
            <a:headEnd/>
            <a:tailEnd/>
          </a:ln>
        </p:spPr>
      </p:pic>
      <p:sp>
        <p:nvSpPr>
          <p:cNvPr id="11" name="Right Arrow 10"/>
          <p:cNvSpPr/>
          <p:nvPr/>
        </p:nvSpPr>
        <p:spPr>
          <a:xfrm>
            <a:off x="4191000" y="2924175"/>
            <a:ext cx="762000" cy="533400"/>
          </a:xfrm>
          <a:prstGeom prst="rightArrow">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92645" y="2543175"/>
            <a:ext cx="2264955" cy="138191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47244" y="2543175"/>
            <a:ext cx="2264955" cy="138191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88215" y="4295775"/>
            <a:ext cx="1200970" cy="369332"/>
          </a:xfrm>
          <a:prstGeom prst="rect">
            <a:avLst/>
          </a:prstGeom>
          <a:noFill/>
        </p:spPr>
        <p:txBody>
          <a:bodyPr wrap="none" rtlCol="0">
            <a:spAutoFit/>
          </a:bodyPr>
          <a:lstStyle/>
          <a:p>
            <a:r>
              <a:rPr lang="en-US" dirty="0" smtClean="0"/>
              <a:t>MO-model</a:t>
            </a:r>
            <a:endParaRPr lang="en-US" dirty="0"/>
          </a:p>
        </p:txBody>
      </p:sp>
      <p:sp>
        <p:nvSpPr>
          <p:cNvPr id="15" name="TextBox 14"/>
          <p:cNvSpPr txBox="1"/>
          <p:nvPr/>
        </p:nvSpPr>
        <p:spPr>
          <a:xfrm>
            <a:off x="276428" y="4295775"/>
            <a:ext cx="1095172" cy="369332"/>
          </a:xfrm>
          <a:prstGeom prst="rect">
            <a:avLst/>
          </a:prstGeom>
          <a:noFill/>
        </p:spPr>
        <p:txBody>
          <a:bodyPr wrap="none" rtlCol="0">
            <a:spAutoFit/>
          </a:bodyPr>
          <a:lstStyle/>
          <a:p>
            <a:r>
              <a:rPr lang="en-US" dirty="0" smtClean="0"/>
              <a:t>BP-model</a:t>
            </a:r>
            <a:endParaRPr lang="en-US" dirty="0"/>
          </a:p>
        </p:txBody>
      </p:sp>
      <p:sp>
        <p:nvSpPr>
          <p:cNvPr id="16" name="TextBox 1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5.3.2</a:t>
            </a:r>
            <a:endParaRPr lang="en-US" sz="1600" dirty="0">
              <a:solidFill>
                <a:schemeClr val="bg1">
                  <a:lumMod val="50000"/>
                </a:schemeClr>
              </a:solidFill>
            </a:endParaRPr>
          </a:p>
        </p:txBody>
      </p:sp>
      <p:sp>
        <p:nvSpPr>
          <p:cNvPr id="17" name="TextBox 16"/>
          <p:cNvSpPr txBox="1"/>
          <p:nvPr/>
        </p:nvSpPr>
        <p:spPr>
          <a:xfrm>
            <a:off x="76200" y="5943600"/>
            <a:ext cx="8181772" cy="830997"/>
          </a:xfrm>
          <a:prstGeom prst="rect">
            <a:avLst/>
          </a:prstGeom>
          <a:noFill/>
        </p:spPr>
        <p:txBody>
          <a:bodyPr wrap="square" rtlCol="0">
            <a:spAutoFit/>
          </a:bodyPr>
          <a:lstStyle/>
          <a:p>
            <a:r>
              <a:rPr lang="en-US" sz="1600" b="1" dirty="0" err="1" smtClean="0">
                <a:latin typeface="Calibri Light" pitchFamily="34" charset="0"/>
              </a:rPr>
              <a:t>Srinivasamurthy</a:t>
            </a:r>
            <a:r>
              <a:rPr lang="en-US" sz="1600" b="1" dirty="0" smtClean="0">
                <a:latin typeface="Calibri Light" pitchFamily="34" charset="0"/>
              </a:rPr>
              <a:t>, A.</a:t>
            </a:r>
            <a:r>
              <a:rPr lang="en-US" sz="1600" dirty="0" smtClean="0">
                <a:latin typeface="Calibri Light" pitchFamily="34" charset="0"/>
              </a:rPr>
              <a:t>, </a:t>
            </a:r>
            <a:r>
              <a:rPr lang="en-US" sz="1600" dirty="0" err="1" smtClean="0">
                <a:latin typeface="Calibri Light" pitchFamily="34" charset="0"/>
              </a:rPr>
              <a:t>Holzapfel</a:t>
            </a:r>
            <a:r>
              <a:rPr lang="en-US" sz="1600" dirty="0" smtClean="0">
                <a:latin typeface="Calibri Light" pitchFamily="34" charset="0"/>
              </a:rPr>
              <a:t>, A., </a:t>
            </a:r>
            <a:r>
              <a:rPr lang="en-US" sz="1600" dirty="0" err="1" smtClean="0">
                <a:latin typeface="Calibri Light" pitchFamily="34" charset="0"/>
              </a:rPr>
              <a:t>Cemgil</a:t>
            </a:r>
            <a:r>
              <a:rPr lang="en-US" sz="1600" dirty="0" smtClean="0">
                <a:latin typeface="Calibri Light" pitchFamily="34" charset="0"/>
              </a:rPr>
              <a:t>, A. T., &amp; Serra, X.(2015, October). Particle Filters for Efficient Meter Tracking with Dynamic Bayesian Networks. In Proc. of the 16th International Society for Music Information Retrieval Conference (ISMIR 2015) (pp. 197–203). Malaga, Spain.</a:t>
            </a:r>
            <a:endParaRPr lang="en-US" sz="1600" dirty="0">
              <a:latin typeface="Calibri Light" pitchFamily="34" charset="0"/>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cstate="print"/>
          <a:srcRect/>
          <a:stretch>
            <a:fillRect/>
          </a:stretch>
        </p:blipFill>
        <p:spPr bwMode="auto">
          <a:xfrm>
            <a:off x="5248413" y="1752600"/>
            <a:ext cx="2600187" cy="3886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Model extensions: SP-model</a:t>
            </a:r>
            <a:endParaRPr lang="en-US" dirty="0"/>
          </a:p>
        </p:txBody>
      </p:sp>
      <p:sp>
        <p:nvSpPr>
          <p:cNvPr id="3" name="Content Placeholder 2"/>
          <p:cNvSpPr>
            <a:spLocks noGrp="1"/>
          </p:cNvSpPr>
          <p:nvPr>
            <p:ph idx="1"/>
          </p:nvPr>
        </p:nvSpPr>
        <p:spPr>
          <a:xfrm>
            <a:off x="381000" y="914400"/>
            <a:ext cx="8229600" cy="4876800"/>
          </a:xfrm>
        </p:spPr>
        <p:txBody>
          <a:bodyPr/>
          <a:lstStyle/>
          <a:p>
            <a:pPr marL="342900" lvl="1" indent="-342900">
              <a:buClr>
                <a:srgbClr val="E40021"/>
              </a:buClr>
              <a:buFont typeface="Wingdings" pitchFamily="2" charset="2"/>
              <a:buChar char="§"/>
            </a:pPr>
            <a:r>
              <a:rPr lang="en-US" sz="2000" dirty="0" smtClean="0"/>
              <a:t>Section Pointer model – Generalization of BP-model</a:t>
            </a:r>
          </a:p>
          <a:p>
            <a:pPr lvl="1"/>
            <a:r>
              <a:rPr lang="en-US" sz="2000" dirty="0" smtClean="0"/>
              <a:t>Track meaningful and shorter sections</a:t>
            </a:r>
          </a:p>
          <a:p>
            <a:pPr lvl="1"/>
            <a:r>
              <a:rPr lang="en-US" sz="2000" dirty="0" smtClean="0"/>
              <a:t>Section length patterns</a:t>
            </a:r>
          </a:p>
          <a:p>
            <a:pPr lvl="1"/>
            <a:endParaRPr lang="en-US" dirty="0"/>
          </a:p>
        </p:txBody>
      </p:sp>
      <p:pic>
        <p:nvPicPr>
          <p:cNvPr id="38914" name="Picture 2"/>
          <p:cNvPicPr>
            <a:picLocks noChangeAspect="1" noChangeArrowheads="1"/>
          </p:cNvPicPr>
          <p:nvPr/>
        </p:nvPicPr>
        <p:blipFill>
          <a:blip r:embed="rId4" cstate="print"/>
          <a:srcRect/>
          <a:stretch>
            <a:fillRect/>
          </a:stretch>
        </p:blipFill>
        <p:spPr bwMode="auto">
          <a:xfrm>
            <a:off x="1524000" y="2514600"/>
            <a:ext cx="2389972" cy="2971800"/>
          </a:xfrm>
          <a:prstGeom prst="rect">
            <a:avLst/>
          </a:prstGeom>
          <a:noFill/>
          <a:ln w="9525">
            <a:noFill/>
            <a:miter lim="800000"/>
            <a:headEnd/>
            <a:tailEnd/>
          </a:ln>
        </p:spPr>
      </p:pic>
      <p:sp>
        <p:nvSpPr>
          <p:cNvPr id="7" name="Rectangle 6"/>
          <p:cNvSpPr/>
          <p:nvPr/>
        </p:nvSpPr>
        <p:spPr>
          <a:xfrm>
            <a:off x="1524000" y="3940414"/>
            <a:ext cx="2209800" cy="6858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81000" y="5117068"/>
            <a:ext cx="1095172" cy="369332"/>
          </a:xfrm>
          <a:prstGeom prst="rect">
            <a:avLst/>
          </a:prstGeom>
          <a:noFill/>
        </p:spPr>
        <p:txBody>
          <a:bodyPr wrap="none" rtlCol="0">
            <a:spAutoFit/>
          </a:bodyPr>
          <a:lstStyle/>
          <a:p>
            <a:r>
              <a:rPr lang="en-US" dirty="0" smtClean="0"/>
              <a:t>BP-model</a:t>
            </a:r>
            <a:endParaRPr lang="en-US" dirty="0"/>
          </a:p>
        </p:txBody>
      </p:sp>
      <p:sp>
        <p:nvSpPr>
          <p:cNvPr id="9" name="TextBox 8"/>
          <p:cNvSpPr txBox="1"/>
          <p:nvPr/>
        </p:nvSpPr>
        <p:spPr>
          <a:xfrm>
            <a:off x="7848600" y="5193268"/>
            <a:ext cx="1075936" cy="369332"/>
          </a:xfrm>
          <a:prstGeom prst="rect">
            <a:avLst/>
          </a:prstGeom>
          <a:noFill/>
        </p:spPr>
        <p:txBody>
          <a:bodyPr wrap="none" rtlCol="0">
            <a:spAutoFit/>
          </a:bodyPr>
          <a:lstStyle/>
          <a:p>
            <a:r>
              <a:rPr lang="en-US" dirty="0" smtClean="0"/>
              <a:t>SP-model</a:t>
            </a:r>
            <a:endParaRPr lang="en-US" dirty="0"/>
          </a:p>
        </p:txBody>
      </p:sp>
      <p:sp>
        <p:nvSpPr>
          <p:cNvPr id="10" name="Right Arrow 9"/>
          <p:cNvSpPr/>
          <p:nvPr/>
        </p:nvSpPr>
        <p:spPr>
          <a:xfrm>
            <a:off x="4191000" y="3940414"/>
            <a:ext cx="762000" cy="533400"/>
          </a:xfrm>
          <a:prstGeom prst="rightArrow">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10200" y="3254614"/>
            <a:ext cx="2209800" cy="1545986"/>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5.3.2</a:t>
            </a:r>
            <a:endParaRPr lang="en-US" sz="1600" dirty="0">
              <a:solidFill>
                <a:schemeClr val="bg1">
                  <a:lumMod val="50000"/>
                </a:schemeClr>
              </a:solidFill>
            </a:endParaRPr>
          </a:p>
        </p:txBody>
      </p:sp>
      <p:sp>
        <p:nvSpPr>
          <p:cNvPr id="13" name="TextBox 12"/>
          <p:cNvSpPr txBox="1"/>
          <p:nvPr/>
        </p:nvSpPr>
        <p:spPr>
          <a:xfrm>
            <a:off x="76200" y="5638800"/>
            <a:ext cx="7848600" cy="1077218"/>
          </a:xfrm>
          <a:prstGeom prst="rect">
            <a:avLst/>
          </a:prstGeom>
          <a:noFill/>
        </p:spPr>
        <p:txBody>
          <a:bodyPr wrap="square" rtlCol="0">
            <a:spAutoFit/>
          </a:bodyPr>
          <a:lstStyle/>
          <a:p>
            <a:r>
              <a:rPr lang="en-US" sz="1600" b="1" dirty="0" err="1" smtClean="0">
                <a:latin typeface="Calibri Light" pitchFamily="34" charset="0"/>
              </a:rPr>
              <a:t>Srinivasamurthy</a:t>
            </a:r>
            <a:r>
              <a:rPr lang="en-US" sz="1600" b="1" dirty="0" smtClean="0">
                <a:latin typeface="Calibri Light" pitchFamily="34" charset="0"/>
              </a:rPr>
              <a:t>, A.</a:t>
            </a:r>
            <a:r>
              <a:rPr lang="en-US" sz="1600" dirty="0" smtClean="0">
                <a:latin typeface="Calibri Light" pitchFamily="34" charset="0"/>
              </a:rPr>
              <a:t>, </a:t>
            </a:r>
            <a:r>
              <a:rPr lang="en-US" sz="1600" dirty="0" err="1" smtClean="0">
                <a:latin typeface="Calibri Light" pitchFamily="34" charset="0"/>
              </a:rPr>
              <a:t>Holzapfel</a:t>
            </a:r>
            <a:r>
              <a:rPr lang="en-US" sz="1600" dirty="0" smtClean="0">
                <a:latin typeface="Calibri Light" pitchFamily="34" charset="0"/>
              </a:rPr>
              <a:t>, A., </a:t>
            </a:r>
            <a:r>
              <a:rPr lang="en-US" sz="1600" dirty="0" err="1" smtClean="0">
                <a:latin typeface="Calibri Light" pitchFamily="34" charset="0"/>
              </a:rPr>
              <a:t>Cemgil</a:t>
            </a:r>
            <a:r>
              <a:rPr lang="en-US" sz="1600" dirty="0" smtClean="0">
                <a:latin typeface="Calibri Light" pitchFamily="34" charset="0"/>
              </a:rPr>
              <a:t>, A. T., &amp; Serra, X. (2016, March). A generalized Bayesian model for tracking long metrical cycles in acoustic music signals. In Proceedings of the 41st IEEE International Conference on Acoustics, Speech and Signal Processing (ICASSP 2016) (pp. 76–80). Shanghai, China.</a:t>
            </a:r>
            <a:endParaRPr lang="en-US" sz="1600" dirty="0">
              <a:latin typeface="Calibri Light"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solidFill>
                  <a:schemeClr val="bg1">
                    <a:lumMod val="85000"/>
                  </a:schemeClr>
                </a:solidFill>
              </a:rPr>
              <a:t>Main contributions</a:t>
            </a:r>
          </a:p>
          <a:p>
            <a:pPr lvl="1"/>
            <a:r>
              <a:rPr lang="en-US" dirty="0" smtClean="0">
                <a:solidFill>
                  <a:schemeClr val="bg1">
                    <a:lumMod val="85000"/>
                  </a:schemeClr>
                </a:solidFill>
              </a:rPr>
              <a:t>Data corpora for rhythm analysis</a:t>
            </a:r>
          </a:p>
          <a:p>
            <a:pPr lvl="1"/>
            <a:r>
              <a:rPr lang="en-US" dirty="0" smtClean="0">
                <a:solidFill>
                  <a:schemeClr val="bg1">
                    <a:lumMod val="85000"/>
                  </a:schemeClr>
                </a:solidFill>
              </a:rPr>
              <a:t>Meter inference and tracking</a:t>
            </a:r>
          </a:p>
          <a:p>
            <a:pPr lvl="1"/>
            <a:r>
              <a:rPr lang="en-US" dirty="0" smtClean="0">
                <a:solidFill>
                  <a:schemeClr val="bg1">
                    <a:lumMod val="85000"/>
                  </a:schemeClr>
                </a:solidFill>
              </a:rPr>
              <a:t>Percussion pattern discovery</a:t>
            </a:r>
          </a:p>
          <a:p>
            <a:r>
              <a:rPr lang="en-US" dirty="0" smtClean="0">
                <a:solidFill>
                  <a:schemeClr val="bg1">
                    <a:lumMod val="85000"/>
                  </a:schemeClr>
                </a:solidFill>
              </a:rPr>
              <a:t>Summary</a:t>
            </a:r>
            <a:endParaRPr lang="en-US" dirty="0">
              <a:solidFill>
                <a:schemeClr val="bg1">
                  <a:lumMod val="85000"/>
                </a:schemeClr>
              </a:solidFill>
            </a:endParaRPr>
          </a:p>
        </p:txBody>
      </p:sp>
      <p:pic>
        <p:nvPicPr>
          <p:cNvPr id="7" name="Picture 2" descr="E:\UPFWork\PhD\Thesis\defense\Resources\Images\Chap2.png"/>
          <p:cNvPicPr>
            <a:picLocks noChangeAspect="1" noChangeArrowheads="1"/>
          </p:cNvPicPr>
          <p:nvPr/>
        </p:nvPicPr>
        <p:blipFill>
          <a:blip r:embed="rId3" cstate="print"/>
          <a:srcRect/>
          <a:stretch>
            <a:fillRect/>
          </a:stretch>
        </p:blipFill>
        <p:spPr bwMode="auto">
          <a:xfrm>
            <a:off x="6324600" y="2971800"/>
            <a:ext cx="2475374" cy="3516754"/>
          </a:xfrm>
          <a:prstGeom prst="rect">
            <a:avLst/>
          </a:prstGeom>
          <a:solidFill>
            <a:schemeClr val="bg1"/>
          </a:solidFill>
          <a:ln w="3175">
            <a:solidFill>
              <a:schemeClr val="tx1"/>
            </a:solid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pointer model</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r>
              <a:rPr lang="en-US" dirty="0" smtClean="0"/>
              <a:t>Transition model</a:t>
            </a:r>
          </a:p>
          <a:p>
            <a:endParaRPr lang="en-US" dirty="0" smtClean="0"/>
          </a:p>
          <a:p>
            <a:endParaRPr lang="en-US" dirty="0" smtClean="0"/>
          </a:p>
          <a:p>
            <a:r>
              <a:rPr lang="en-US" dirty="0" smtClean="0"/>
              <a:t>Observation model</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909638" y="1219200"/>
            <a:ext cx="7324725" cy="923925"/>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6398656" y="2179637"/>
            <a:ext cx="2059544" cy="3078163"/>
          </a:xfrm>
          <a:prstGeom prst="rect">
            <a:avLst/>
          </a:prstGeom>
          <a:noFill/>
          <a:ln w="9525">
            <a:noFill/>
            <a:miter lim="800000"/>
            <a:headEnd/>
            <a:tailEnd/>
          </a:ln>
        </p:spPr>
      </p:pic>
      <p:pic>
        <p:nvPicPr>
          <p:cNvPr id="11270" name="Picture 6"/>
          <p:cNvPicPr>
            <a:picLocks noChangeAspect="1" noChangeArrowheads="1"/>
          </p:cNvPicPr>
          <p:nvPr/>
        </p:nvPicPr>
        <p:blipFill>
          <a:blip r:embed="rId4" cstate="print"/>
          <a:srcRect/>
          <a:stretch>
            <a:fillRect/>
          </a:stretch>
        </p:blipFill>
        <p:spPr bwMode="auto">
          <a:xfrm>
            <a:off x="838200" y="3213101"/>
            <a:ext cx="3924300" cy="590550"/>
          </a:xfrm>
          <a:prstGeom prst="rect">
            <a:avLst/>
          </a:prstGeom>
          <a:noFill/>
          <a:ln w="9525">
            <a:noFill/>
            <a:miter lim="800000"/>
            <a:headEnd/>
            <a:tailEnd/>
          </a:ln>
        </p:spPr>
      </p:pic>
      <p:pic>
        <p:nvPicPr>
          <p:cNvPr id="11271" name="Picture 7"/>
          <p:cNvPicPr>
            <a:picLocks noChangeAspect="1" noChangeArrowheads="1"/>
          </p:cNvPicPr>
          <p:nvPr/>
        </p:nvPicPr>
        <p:blipFill>
          <a:blip r:embed="rId5" cstate="print"/>
          <a:srcRect/>
          <a:stretch>
            <a:fillRect/>
          </a:stretch>
        </p:blipFill>
        <p:spPr bwMode="auto">
          <a:xfrm>
            <a:off x="914400" y="3886200"/>
            <a:ext cx="5095875" cy="590550"/>
          </a:xfrm>
          <a:prstGeom prst="rect">
            <a:avLst/>
          </a:prstGeom>
          <a:noFill/>
          <a:ln w="9525">
            <a:noFill/>
            <a:miter lim="800000"/>
            <a:headEnd/>
            <a:tailEnd/>
          </a:ln>
        </p:spPr>
      </p:pic>
      <p:pic>
        <p:nvPicPr>
          <p:cNvPr id="11272" name="Picture 8"/>
          <p:cNvPicPr>
            <a:picLocks noChangeAspect="1" noChangeArrowheads="1"/>
          </p:cNvPicPr>
          <p:nvPr/>
        </p:nvPicPr>
        <p:blipFill>
          <a:blip r:embed="rId6" cstate="print"/>
          <a:srcRect/>
          <a:stretch>
            <a:fillRect/>
          </a:stretch>
        </p:blipFill>
        <p:spPr bwMode="auto">
          <a:xfrm>
            <a:off x="790575" y="5257800"/>
            <a:ext cx="7362825" cy="942975"/>
          </a:xfrm>
          <a:prstGeom prst="rect">
            <a:avLst/>
          </a:prstGeom>
          <a:noFill/>
          <a:ln w="9525">
            <a:noFill/>
            <a:miter lim="800000"/>
            <a:headEnd/>
            <a:tailEnd/>
          </a:ln>
        </p:spPr>
      </p:pic>
      <p:sp>
        <p:nvSpPr>
          <p:cNvPr id="9" name="TextBox 8"/>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pointer model: Section transitions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cstate="print"/>
          <a:srcRect/>
          <a:stretch>
            <a:fillRect/>
          </a:stretch>
        </p:blipFill>
        <p:spPr bwMode="auto">
          <a:xfrm>
            <a:off x="1190625" y="1219200"/>
            <a:ext cx="6762750" cy="108585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1190625" y="2609850"/>
            <a:ext cx="6762750" cy="1171575"/>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533400" y="4038600"/>
            <a:ext cx="8096250" cy="2381250"/>
          </a:xfrm>
          <a:prstGeom prst="rect">
            <a:avLst/>
          </a:prstGeom>
          <a:noFill/>
          <a:ln w="9525">
            <a:noFill/>
            <a:miter lim="800000"/>
            <a:headEnd/>
            <a:tailEnd/>
          </a:ln>
        </p:spPr>
      </p:pic>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SP-model</a:t>
            </a:r>
            <a:endParaRPr lang="en-US" dirty="0"/>
          </a:p>
        </p:txBody>
      </p:sp>
      <p:sp>
        <p:nvSpPr>
          <p:cNvPr id="3" name="Content Placeholder 2"/>
          <p:cNvSpPr>
            <a:spLocks noGrp="1"/>
          </p:cNvSpPr>
          <p:nvPr>
            <p:ph idx="1"/>
          </p:nvPr>
        </p:nvSpPr>
        <p:spPr/>
        <p:txBody>
          <a:bodyPr/>
          <a:lstStyle/>
          <a:p>
            <a:r>
              <a:rPr lang="en-US" dirty="0" smtClean="0"/>
              <a:t>With V = R, one pattern per section</a:t>
            </a:r>
            <a:endParaRPr lang="en-US" dirty="0"/>
          </a:p>
        </p:txBody>
      </p:sp>
      <p:pic>
        <p:nvPicPr>
          <p:cNvPr id="38915" name="Picture 3"/>
          <p:cNvPicPr>
            <a:picLocks noChangeAspect="1" noChangeArrowheads="1"/>
          </p:cNvPicPr>
          <p:nvPr/>
        </p:nvPicPr>
        <p:blipFill>
          <a:blip r:embed="rId2" cstate="print"/>
          <a:srcRect/>
          <a:stretch>
            <a:fillRect/>
          </a:stretch>
        </p:blipFill>
        <p:spPr bwMode="auto">
          <a:xfrm>
            <a:off x="838200" y="1981200"/>
            <a:ext cx="2638425" cy="3943350"/>
          </a:xfrm>
          <a:prstGeom prst="rect">
            <a:avLst/>
          </a:prstGeom>
          <a:noFill/>
          <a:ln w="9525">
            <a:noFill/>
            <a:miter lim="800000"/>
            <a:headEnd/>
            <a:tailEnd/>
          </a:ln>
        </p:spPr>
      </p:pic>
      <p:pic>
        <p:nvPicPr>
          <p:cNvPr id="38916" name="Picture 4"/>
          <p:cNvPicPr>
            <a:picLocks noChangeAspect="1" noChangeArrowheads="1"/>
          </p:cNvPicPr>
          <p:nvPr/>
        </p:nvPicPr>
        <p:blipFill>
          <a:blip r:embed="rId3" cstate="print"/>
          <a:srcRect/>
          <a:stretch>
            <a:fillRect/>
          </a:stretch>
        </p:blipFill>
        <p:spPr bwMode="auto">
          <a:xfrm>
            <a:off x="5791200" y="2343150"/>
            <a:ext cx="2514600" cy="3143250"/>
          </a:xfrm>
          <a:prstGeom prst="rect">
            <a:avLst/>
          </a:prstGeom>
          <a:noFill/>
          <a:ln w="9525">
            <a:noFill/>
            <a:miter lim="800000"/>
            <a:headEnd/>
            <a:tailEnd/>
          </a:ln>
        </p:spPr>
      </p:pic>
      <p:sp>
        <p:nvSpPr>
          <p:cNvPr id="7" name="Right Arrow 6"/>
          <p:cNvSpPr/>
          <p:nvPr/>
        </p:nvSpPr>
        <p:spPr>
          <a:xfrm>
            <a:off x="4191000" y="3581400"/>
            <a:ext cx="762000" cy="533400"/>
          </a:xfrm>
          <a:prstGeom prst="rightArrow">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extensions to BP-model</a:t>
            </a:r>
            <a:endParaRPr lang="en-US" dirty="0"/>
          </a:p>
        </p:txBody>
      </p:sp>
      <p:sp>
        <p:nvSpPr>
          <p:cNvPr id="3" name="Content Placeholder 2"/>
          <p:cNvSpPr>
            <a:spLocks noGrp="1"/>
          </p:cNvSpPr>
          <p:nvPr>
            <p:ph idx="1"/>
          </p:nvPr>
        </p:nvSpPr>
        <p:spPr/>
        <p:txBody>
          <a:bodyPr>
            <a:normAutofit/>
          </a:bodyPr>
          <a:lstStyle/>
          <a:p>
            <a:r>
              <a:rPr lang="en-US" dirty="0" smtClean="0"/>
              <a:t>End-of-bar pattern sampling (AMPF</a:t>
            </a:r>
            <a:r>
              <a:rPr lang="en-US" baseline="-25000" dirty="0" smtClean="0"/>
              <a:t>e</a:t>
            </a:r>
            <a:r>
              <a:rPr lang="en-US" dirty="0" smtClean="0"/>
              <a:t>)</a:t>
            </a:r>
          </a:p>
          <a:p>
            <a:pPr lvl="1"/>
            <a:r>
              <a:rPr lang="en-US" dirty="0" smtClean="0"/>
              <a:t>Defer decision of sampling rhythm pattern to the end of cycle</a:t>
            </a:r>
          </a:p>
          <a:p>
            <a:r>
              <a:rPr lang="en-US" dirty="0" smtClean="0">
                <a:solidFill>
                  <a:schemeClr val="bg1">
                    <a:lumMod val="75000"/>
                  </a:schemeClr>
                </a:solidFill>
              </a:rPr>
              <a:t>Faster Inference</a:t>
            </a:r>
          </a:p>
          <a:p>
            <a:pPr lvl="1"/>
            <a:r>
              <a:rPr lang="en-US" dirty="0" smtClean="0">
                <a:solidFill>
                  <a:schemeClr val="bg1">
                    <a:lumMod val="75000"/>
                  </a:schemeClr>
                </a:solidFill>
              </a:rPr>
              <a:t>Peak Hop inference  (</a:t>
            </a:r>
            <a:r>
              <a:rPr lang="en-US" dirty="0" err="1" smtClean="0">
                <a:solidFill>
                  <a:schemeClr val="bg1">
                    <a:lumMod val="75000"/>
                  </a:schemeClr>
                </a:solidFill>
              </a:rPr>
              <a:t>AMPF</a:t>
            </a:r>
            <a:r>
              <a:rPr lang="en-US" baseline="-25000" dirty="0" err="1" smtClean="0">
                <a:solidFill>
                  <a:schemeClr val="bg1">
                    <a:lumMod val="75000"/>
                  </a:schemeClr>
                </a:solidFill>
              </a:rPr>
              <a:t>p</a:t>
            </a:r>
            <a:r>
              <a:rPr lang="en-US" dirty="0" smtClean="0">
                <a:solidFill>
                  <a:schemeClr val="bg1">
                    <a:lumMod val="75000"/>
                  </a:schemeClr>
                </a:solidFill>
              </a:rPr>
              <a:t>) – up to 10x faster</a:t>
            </a:r>
          </a:p>
          <a:p>
            <a:pPr lvl="1"/>
            <a:r>
              <a:rPr lang="en-US" dirty="0" smtClean="0">
                <a:solidFill>
                  <a:schemeClr val="bg1">
                    <a:lumMod val="75000"/>
                  </a:schemeClr>
                </a:solidFill>
              </a:rPr>
              <a:t>Onset gated weight update (</a:t>
            </a:r>
            <a:r>
              <a:rPr lang="en-US" dirty="0" err="1" smtClean="0">
                <a:solidFill>
                  <a:schemeClr val="bg1">
                    <a:lumMod val="75000"/>
                  </a:schemeClr>
                </a:solidFill>
              </a:rPr>
              <a:t>AMPF</a:t>
            </a:r>
            <a:r>
              <a:rPr lang="en-US" baseline="-25000" dirty="0" err="1" smtClean="0">
                <a:solidFill>
                  <a:schemeClr val="bg1">
                    <a:lumMod val="75000"/>
                  </a:schemeClr>
                </a:solidFill>
              </a:rPr>
              <a:t>g</a:t>
            </a:r>
            <a:r>
              <a:rPr lang="en-US" dirty="0" smtClean="0">
                <a:solidFill>
                  <a:schemeClr val="bg1">
                    <a:lumMod val="75000"/>
                  </a:schemeClr>
                </a:solidFill>
              </a:rPr>
              <a:t>)</a:t>
            </a:r>
            <a:endParaRPr lang="en-US" dirty="0">
              <a:solidFill>
                <a:schemeClr val="bg1">
                  <a:lumMod val="75000"/>
                </a:schemeClr>
              </a:solidFill>
            </a:endParaRPr>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extensions to BP-model</a:t>
            </a:r>
            <a:endParaRPr lang="en-US" dirty="0"/>
          </a:p>
        </p:txBody>
      </p:sp>
      <p:sp>
        <p:nvSpPr>
          <p:cNvPr id="3" name="Content Placeholder 2"/>
          <p:cNvSpPr>
            <a:spLocks noGrp="1"/>
          </p:cNvSpPr>
          <p:nvPr>
            <p:ph idx="1"/>
          </p:nvPr>
        </p:nvSpPr>
        <p:spPr/>
        <p:txBody>
          <a:bodyPr>
            <a:normAutofit/>
          </a:bodyPr>
          <a:lstStyle/>
          <a:p>
            <a:r>
              <a:rPr lang="en-US" dirty="0" smtClean="0"/>
              <a:t>End-of-bar pattern sampling (AMPF</a:t>
            </a:r>
            <a:r>
              <a:rPr lang="en-US" baseline="-25000" dirty="0" smtClean="0"/>
              <a:t>e</a:t>
            </a:r>
            <a:r>
              <a:rPr lang="en-US" dirty="0" smtClean="0"/>
              <a:t>)</a:t>
            </a:r>
          </a:p>
          <a:p>
            <a:pPr lvl="1"/>
            <a:r>
              <a:rPr lang="en-US" dirty="0" smtClean="0"/>
              <a:t>Defer decision of sampling rhythm pattern to the end of cycle</a:t>
            </a:r>
          </a:p>
          <a:p>
            <a:r>
              <a:rPr lang="en-US" dirty="0" smtClean="0"/>
              <a:t>Faster Inference</a:t>
            </a:r>
          </a:p>
          <a:p>
            <a:pPr lvl="1"/>
            <a:r>
              <a:rPr lang="en-US" dirty="0" smtClean="0"/>
              <a:t>Peak Hop inference  (</a:t>
            </a:r>
            <a:r>
              <a:rPr lang="en-US" dirty="0" err="1" smtClean="0"/>
              <a:t>AMPF</a:t>
            </a:r>
            <a:r>
              <a:rPr lang="en-US" baseline="-25000" dirty="0" err="1" smtClean="0"/>
              <a:t>p</a:t>
            </a:r>
            <a:r>
              <a:rPr lang="en-US" dirty="0" smtClean="0"/>
              <a:t>) – up to 10x faster</a:t>
            </a:r>
          </a:p>
          <a:p>
            <a:pPr lvl="1"/>
            <a:r>
              <a:rPr lang="en-US" dirty="0" smtClean="0"/>
              <a:t>Onset gated weight update (</a:t>
            </a:r>
            <a:r>
              <a:rPr lang="en-US" dirty="0" err="1" smtClean="0"/>
              <a:t>AMPF</a:t>
            </a:r>
            <a:r>
              <a:rPr lang="en-US" baseline="-25000" dirty="0" err="1" smtClean="0"/>
              <a:t>g</a:t>
            </a:r>
            <a:r>
              <a:rPr lang="en-US" dirty="0" smtClean="0"/>
              <a:t>)</a:t>
            </a:r>
            <a:endParaRPr lang="en-US" dirty="0"/>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5.3.3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models</a:t>
            </a:r>
            <a:endParaRPr lang="en-US" dirty="0"/>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3" cstate="print"/>
          <a:srcRect/>
          <a:stretch>
            <a:fillRect/>
          </a:stretch>
        </p:blipFill>
        <p:spPr bwMode="auto">
          <a:xfrm>
            <a:off x="885825" y="891540"/>
            <a:ext cx="7267576" cy="5814060"/>
          </a:xfrm>
          <a:prstGeom prst="rect">
            <a:avLst/>
          </a:prstGeom>
          <a:noFill/>
          <a:ln w="9525">
            <a:noFill/>
            <a:miter lim="800000"/>
            <a:headEnd/>
            <a:tailEnd/>
          </a:ln>
        </p:spPr>
      </p:pic>
      <p:sp>
        <p:nvSpPr>
          <p:cNvPr id="5" name="TextBox 4"/>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5.4</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models</a:t>
            </a:r>
            <a:endParaRPr lang="en-US" dirty="0"/>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3" cstate="print"/>
          <a:srcRect/>
          <a:stretch>
            <a:fillRect/>
          </a:stretch>
        </p:blipFill>
        <p:spPr bwMode="auto">
          <a:xfrm>
            <a:off x="885825" y="891540"/>
            <a:ext cx="7267576" cy="5814060"/>
          </a:xfrm>
          <a:prstGeom prst="rect">
            <a:avLst/>
          </a:prstGeom>
          <a:noFill/>
          <a:ln w="9525">
            <a:noFill/>
            <a:miter lim="800000"/>
            <a:headEnd/>
            <a:tailEnd/>
          </a:ln>
        </p:spPr>
      </p:pic>
      <p:sp>
        <p:nvSpPr>
          <p:cNvPr id="5" name="Rectangle 4"/>
          <p:cNvSpPr/>
          <p:nvPr/>
        </p:nvSpPr>
        <p:spPr>
          <a:xfrm>
            <a:off x="962025" y="1779104"/>
            <a:ext cx="7115175" cy="838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5.4</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models</a:t>
            </a:r>
            <a:endParaRPr lang="en-US" dirty="0"/>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3" cstate="print"/>
          <a:srcRect/>
          <a:stretch>
            <a:fillRect/>
          </a:stretch>
        </p:blipFill>
        <p:spPr bwMode="auto">
          <a:xfrm>
            <a:off x="885825" y="891540"/>
            <a:ext cx="7267576" cy="5814060"/>
          </a:xfrm>
          <a:prstGeom prst="rect">
            <a:avLst/>
          </a:prstGeom>
          <a:noFill/>
          <a:ln w="9525">
            <a:noFill/>
            <a:miter lim="800000"/>
            <a:headEnd/>
            <a:tailEnd/>
          </a:ln>
        </p:spPr>
      </p:pic>
      <p:sp>
        <p:nvSpPr>
          <p:cNvPr id="5" name="Rectangle 4"/>
          <p:cNvSpPr/>
          <p:nvPr/>
        </p:nvSpPr>
        <p:spPr>
          <a:xfrm>
            <a:off x="962025" y="2590800"/>
            <a:ext cx="7115175" cy="17526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5.4</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models</a:t>
            </a:r>
            <a:endParaRPr lang="en-US" dirty="0"/>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3" cstate="print"/>
          <a:srcRect/>
          <a:stretch>
            <a:fillRect/>
          </a:stretch>
        </p:blipFill>
        <p:spPr bwMode="auto">
          <a:xfrm>
            <a:off x="885825" y="891540"/>
            <a:ext cx="7267576" cy="5814060"/>
          </a:xfrm>
          <a:prstGeom prst="rect">
            <a:avLst/>
          </a:prstGeom>
          <a:noFill/>
          <a:ln w="9525">
            <a:noFill/>
            <a:miter lim="800000"/>
            <a:headEnd/>
            <a:tailEnd/>
          </a:ln>
        </p:spPr>
      </p:pic>
      <p:sp>
        <p:nvSpPr>
          <p:cNvPr id="5" name="Rectangle 4"/>
          <p:cNvSpPr/>
          <p:nvPr/>
        </p:nvSpPr>
        <p:spPr>
          <a:xfrm>
            <a:off x="885825" y="4343400"/>
            <a:ext cx="7115175" cy="22860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5.4</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Experiments and results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t>Main contributions</a:t>
            </a:r>
          </a:p>
          <a:p>
            <a:pPr lvl="1"/>
            <a:r>
              <a:rPr lang="en-US" dirty="0" smtClean="0"/>
              <a:t>Data corpora for rhythm analysis</a:t>
            </a:r>
          </a:p>
          <a:p>
            <a:pPr lvl="1"/>
            <a:r>
              <a:rPr lang="en-US" dirty="0" smtClean="0">
                <a:solidFill>
                  <a:schemeClr val="bg1">
                    <a:lumMod val="85000"/>
                  </a:schemeClr>
                </a:solidFill>
              </a:rPr>
              <a:t>Meter inference and tracking</a:t>
            </a:r>
          </a:p>
          <a:p>
            <a:pPr lvl="1"/>
            <a:r>
              <a:rPr lang="en-US" dirty="0" smtClean="0">
                <a:solidFill>
                  <a:schemeClr val="bg1">
                    <a:lumMod val="85000"/>
                  </a:schemeClr>
                </a:solidFill>
              </a:rPr>
              <a:t>Percussion pattern discovery</a:t>
            </a:r>
          </a:p>
          <a:p>
            <a:r>
              <a:rPr lang="en-US" dirty="0" smtClean="0">
                <a:solidFill>
                  <a:schemeClr val="bg1">
                    <a:lumMod val="85000"/>
                  </a:schemeClr>
                </a:solidFill>
              </a:rPr>
              <a:t>Summary</a:t>
            </a:r>
            <a:endParaRPr lang="en-US" dirty="0">
              <a:solidFill>
                <a:schemeClr val="bg1">
                  <a:lumMod val="85000"/>
                </a:schemeClr>
              </a:solidFill>
            </a:endParaRPr>
          </a:p>
        </p:txBody>
      </p:sp>
      <p:pic>
        <p:nvPicPr>
          <p:cNvPr id="4" name="Picture 2" descr="E:\UPFWork\PhD\Thesis\defense\Resources\Images\Chap4.png"/>
          <p:cNvPicPr>
            <a:picLocks noChangeAspect="1" noChangeArrowheads="1"/>
          </p:cNvPicPr>
          <p:nvPr/>
        </p:nvPicPr>
        <p:blipFill>
          <a:blip r:embed="rId3" cstate="print"/>
          <a:srcRect/>
          <a:stretch>
            <a:fillRect/>
          </a:stretch>
        </p:blipFill>
        <p:spPr bwMode="auto">
          <a:xfrm>
            <a:off x="6324600" y="2971800"/>
            <a:ext cx="2470662" cy="3509962"/>
          </a:xfrm>
          <a:prstGeom prst="rect">
            <a:avLst/>
          </a:prstGeom>
          <a:noFill/>
          <a:ln>
            <a:solidFill>
              <a:schemeClr val="tx1"/>
            </a:solidFill>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Goals</a:t>
            </a:r>
            <a:endParaRPr lang="en-US" dirty="0"/>
          </a:p>
        </p:txBody>
      </p:sp>
      <p:sp>
        <p:nvSpPr>
          <p:cNvPr id="3" name="Content Placeholder 2"/>
          <p:cNvSpPr>
            <a:spLocks noGrp="1"/>
          </p:cNvSpPr>
          <p:nvPr>
            <p:ph idx="1"/>
          </p:nvPr>
        </p:nvSpPr>
        <p:spPr/>
        <p:txBody>
          <a:bodyPr/>
          <a:lstStyle/>
          <a:p>
            <a:r>
              <a:rPr lang="en-US" dirty="0" smtClean="0"/>
              <a:t>Meter Inference, tracking and informed tracking</a:t>
            </a:r>
          </a:p>
          <a:p>
            <a:pPr lvl="1"/>
            <a:r>
              <a:rPr lang="en-US" dirty="0" smtClean="0"/>
              <a:t>For both </a:t>
            </a:r>
            <a:r>
              <a:rPr lang="en-US" dirty="0" err="1" smtClean="0"/>
              <a:t>Carnatic</a:t>
            </a:r>
            <a:r>
              <a:rPr lang="en-US" dirty="0" smtClean="0"/>
              <a:t> and Hindustani music</a:t>
            </a:r>
          </a:p>
          <a:p>
            <a:r>
              <a:rPr lang="en-US" dirty="0" smtClean="0"/>
              <a:t>Compare performance across models for Indian music datasets</a:t>
            </a:r>
          </a:p>
          <a:p>
            <a:r>
              <a:rPr lang="en-US" dirty="0" smtClean="0"/>
              <a:t>Identify limitations of the models and challenges to meter analysis with Bayesian models</a:t>
            </a:r>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5.4</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 (1)</a:t>
            </a:r>
            <a:endParaRPr lang="en-US" dirty="0"/>
          </a:p>
        </p:txBody>
      </p:sp>
      <p:sp>
        <p:nvSpPr>
          <p:cNvPr id="3" name="Content Placeholder 2"/>
          <p:cNvSpPr>
            <a:spLocks noGrp="1"/>
          </p:cNvSpPr>
          <p:nvPr>
            <p:ph idx="1"/>
          </p:nvPr>
        </p:nvSpPr>
        <p:spPr>
          <a:xfrm>
            <a:off x="381000" y="1066800"/>
            <a:ext cx="8229600" cy="4876800"/>
          </a:xfrm>
        </p:spPr>
        <p:txBody>
          <a:bodyPr>
            <a:noAutofit/>
          </a:bodyPr>
          <a:lstStyle/>
          <a:p>
            <a:r>
              <a:rPr lang="en-US" sz="2400" dirty="0" smtClean="0"/>
              <a:t>Music culture known</a:t>
            </a:r>
          </a:p>
          <a:p>
            <a:pPr lvl="1"/>
            <a:r>
              <a:rPr lang="en-US" sz="2000" dirty="0" smtClean="0"/>
              <a:t>Analysis done separately on each culture</a:t>
            </a:r>
          </a:p>
          <a:p>
            <a:r>
              <a:rPr lang="en-US" sz="2400" dirty="0" smtClean="0"/>
              <a:t>Results reported only on CMR, HMR</a:t>
            </a:r>
            <a:r>
              <a:rPr lang="en-US" sz="2400" baseline="-25000" dirty="0" smtClean="0"/>
              <a:t>l</a:t>
            </a:r>
            <a:r>
              <a:rPr lang="en-US" sz="2400" dirty="0" smtClean="0"/>
              <a:t>, HMR</a:t>
            </a:r>
            <a:r>
              <a:rPr lang="en-US" sz="2400" baseline="-25000" dirty="0" smtClean="0"/>
              <a:t>s</a:t>
            </a:r>
            <a:r>
              <a:rPr lang="en-US" sz="2400" dirty="0" smtClean="0"/>
              <a:t> datasets</a:t>
            </a:r>
          </a:p>
          <a:p>
            <a:pPr lvl="1"/>
            <a:r>
              <a:rPr lang="en-US" sz="2000" dirty="0" smtClean="0"/>
              <a:t>Hindustani music: also lay informed</a:t>
            </a:r>
          </a:p>
          <a:p>
            <a:r>
              <a:rPr lang="en-US" sz="2400" dirty="0" smtClean="0"/>
              <a:t>f-measure, </a:t>
            </a:r>
            <a:r>
              <a:rPr lang="en-US" sz="2400" dirty="0" err="1" smtClean="0"/>
              <a:t>InfoGain</a:t>
            </a:r>
            <a:r>
              <a:rPr lang="en-US" sz="2400" dirty="0" smtClean="0"/>
              <a:t>, AML</a:t>
            </a:r>
            <a:r>
              <a:rPr lang="en-US" sz="2400" baseline="-25000" dirty="0" smtClean="0"/>
              <a:t>t</a:t>
            </a:r>
            <a:r>
              <a:rPr lang="en-US" sz="2400" dirty="0" smtClean="0"/>
              <a:t> for beats, f-measure for sama/downbeats</a:t>
            </a:r>
          </a:p>
          <a:p>
            <a:pPr lvl="1"/>
            <a:r>
              <a:rPr lang="en-US" sz="2000" dirty="0" smtClean="0"/>
              <a:t>70 ms error margin</a:t>
            </a:r>
          </a:p>
          <a:p>
            <a:pPr lvl="1"/>
            <a:r>
              <a:rPr lang="en-US" sz="2000" dirty="0" smtClean="0"/>
              <a:t>6.25% of median IAI: margin for </a:t>
            </a:r>
            <a:r>
              <a:rPr lang="en-US" sz="2000" dirty="0" err="1" smtClean="0"/>
              <a:t>HMR</a:t>
            </a:r>
            <a:r>
              <a:rPr lang="en-US" sz="2000" baseline="-25000" dirty="0" err="1" smtClean="0"/>
              <a:t>l</a:t>
            </a:r>
            <a:r>
              <a:rPr lang="en-US" sz="2000" dirty="0" smtClean="0"/>
              <a:t> dataset sama tracking</a:t>
            </a:r>
            <a:endParaRPr lang="en-US" sz="2000" baseline="-25000" dirty="0" smtClean="0"/>
          </a:p>
          <a:p>
            <a:r>
              <a:rPr lang="en-US" sz="2400" dirty="0" smtClean="0"/>
              <a:t>Tracking and inference – tempo tracking</a:t>
            </a:r>
          </a:p>
          <a:p>
            <a:pPr lvl="1"/>
            <a:r>
              <a:rPr lang="en-US" sz="2000" dirty="0" smtClean="0"/>
              <a:t>5% margin, CML and AML</a:t>
            </a:r>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5.4.1</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 (2)</a:t>
            </a:r>
            <a:endParaRPr lang="en-US" dirty="0"/>
          </a:p>
        </p:txBody>
      </p:sp>
      <p:sp>
        <p:nvSpPr>
          <p:cNvPr id="3" name="Content Placeholder 2"/>
          <p:cNvSpPr>
            <a:spLocks noGrp="1"/>
          </p:cNvSpPr>
          <p:nvPr>
            <p:ph idx="1"/>
          </p:nvPr>
        </p:nvSpPr>
        <p:spPr/>
        <p:txBody>
          <a:bodyPr>
            <a:normAutofit/>
          </a:bodyPr>
          <a:lstStyle/>
          <a:p>
            <a:r>
              <a:rPr lang="en-US" dirty="0" smtClean="0"/>
              <a:t>Results reported for single pattern per cycle/section case</a:t>
            </a:r>
          </a:p>
          <a:p>
            <a:pPr lvl="1"/>
            <a:r>
              <a:rPr lang="en-US" dirty="0" smtClean="0"/>
              <a:t>Average performance over all pieces over three trials</a:t>
            </a:r>
          </a:p>
          <a:p>
            <a:r>
              <a:rPr lang="en-US" dirty="0" smtClean="0"/>
              <a:t>Tempo range fixed for each dataset </a:t>
            </a:r>
            <a:r>
              <a:rPr lang="en-US" i="1" dirty="0" smtClean="0"/>
              <a:t>a priori</a:t>
            </a:r>
          </a:p>
          <a:p>
            <a:r>
              <a:rPr lang="en-US" dirty="0" smtClean="0"/>
              <a:t>AMPF</a:t>
            </a:r>
          </a:p>
          <a:p>
            <a:pPr lvl="1"/>
            <a:r>
              <a:rPr lang="en-US" dirty="0" smtClean="0"/>
              <a:t>1500 particles per rhythm pattern</a:t>
            </a:r>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5.4.1</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inference</a:t>
            </a:r>
            <a:endParaRPr lang="en-US" dirty="0"/>
          </a:p>
        </p:txBody>
      </p:sp>
      <p:sp>
        <p:nvSpPr>
          <p:cNvPr id="3" name="Content Placeholder 2"/>
          <p:cNvSpPr>
            <a:spLocks noGrp="1"/>
          </p:cNvSpPr>
          <p:nvPr>
            <p:ph idx="1"/>
          </p:nvPr>
        </p:nvSpPr>
        <p:spPr/>
        <p:txBody>
          <a:bodyPr/>
          <a:lstStyle/>
          <a:p>
            <a:endParaRPr lang="en-US" dirty="0"/>
          </a:p>
        </p:txBody>
      </p:sp>
      <p:pic>
        <p:nvPicPr>
          <p:cNvPr id="40963" name="Picture 3"/>
          <p:cNvPicPr>
            <a:picLocks noChangeAspect="1" noChangeArrowheads="1"/>
          </p:cNvPicPr>
          <p:nvPr/>
        </p:nvPicPr>
        <p:blipFill>
          <a:blip r:embed="rId3" cstate="print"/>
          <a:srcRect/>
          <a:stretch>
            <a:fillRect/>
          </a:stretch>
        </p:blipFill>
        <p:spPr bwMode="auto">
          <a:xfrm>
            <a:off x="381000" y="1747540"/>
            <a:ext cx="8258175" cy="4657725"/>
          </a:xfrm>
          <a:prstGeom prst="rect">
            <a:avLst/>
          </a:prstGeom>
          <a:noFill/>
          <a:ln w="9525">
            <a:noFill/>
            <a:miter lim="800000"/>
            <a:headEnd/>
            <a:tailEnd/>
          </a:ln>
        </p:spPr>
      </p:pic>
      <p:sp>
        <p:nvSpPr>
          <p:cNvPr id="9" name="Rectangle 8"/>
          <p:cNvSpPr/>
          <p:nvPr/>
        </p:nvSpPr>
        <p:spPr>
          <a:xfrm>
            <a:off x="304800" y="1815596"/>
            <a:ext cx="609600" cy="4558673"/>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5.4.2</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inference</a:t>
            </a:r>
            <a:endParaRPr lang="en-US" dirty="0"/>
          </a:p>
        </p:txBody>
      </p:sp>
      <p:sp>
        <p:nvSpPr>
          <p:cNvPr id="3" name="Content Placeholder 2"/>
          <p:cNvSpPr>
            <a:spLocks noGrp="1"/>
          </p:cNvSpPr>
          <p:nvPr>
            <p:ph idx="1"/>
          </p:nvPr>
        </p:nvSpPr>
        <p:spPr/>
        <p:txBody>
          <a:bodyPr/>
          <a:lstStyle/>
          <a:p>
            <a:endParaRPr lang="en-US" dirty="0"/>
          </a:p>
        </p:txBody>
      </p:sp>
      <p:pic>
        <p:nvPicPr>
          <p:cNvPr id="40963" name="Picture 3"/>
          <p:cNvPicPr>
            <a:picLocks noChangeAspect="1" noChangeArrowheads="1"/>
          </p:cNvPicPr>
          <p:nvPr/>
        </p:nvPicPr>
        <p:blipFill>
          <a:blip r:embed="rId3" cstate="print"/>
          <a:srcRect/>
          <a:stretch>
            <a:fillRect/>
          </a:stretch>
        </p:blipFill>
        <p:spPr bwMode="auto">
          <a:xfrm>
            <a:off x="381000" y="1747540"/>
            <a:ext cx="8258175" cy="4657725"/>
          </a:xfrm>
          <a:prstGeom prst="rect">
            <a:avLst/>
          </a:prstGeom>
          <a:noFill/>
          <a:ln w="9525">
            <a:noFill/>
            <a:miter lim="800000"/>
            <a:headEnd/>
            <a:tailEnd/>
          </a:ln>
        </p:spPr>
      </p:pic>
      <p:sp>
        <p:nvSpPr>
          <p:cNvPr id="5" name="TextBox 4"/>
          <p:cNvSpPr txBox="1"/>
          <p:nvPr/>
        </p:nvSpPr>
        <p:spPr>
          <a:xfrm>
            <a:off x="1986104" y="1371600"/>
            <a:ext cx="2071914" cy="461665"/>
          </a:xfrm>
          <a:prstGeom prst="rect">
            <a:avLst/>
          </a:prstGeom>
          <a:noFill/>
        </p:spPr>
        <p:txBody>
          <a:bodyPr wrap="none" rtlCol="0">
            <a:spAutoFit/>
          </a:bodyPr>
          <a:lstStyle/>
          <a:p>
            <a:r>
              <a:rPr lang="en-US" sz="2400" dirty="0" smtClean="0">
                <a:solidFill>
                  <a:schemeClr val="tx1">
                    <a:lumMod val="65000"/>
                    <a:lumOff val="35000"/>
                  </a:schemeClr>
                </a:solidFill>
                <a:latin typeface="Calibri Light" pitchFamily="34" charset="0"/>
              </a:rPr>
              <a:t>Beat f-measure</a:t>
            </a:r>
            <a:endParaRPr lang="en-US" sz="2400" dirty="0">
              <a:solidFill>
                <a:schemeClr val="tx1">
                  <a:lumMod val="65000"/>
                  <a:lumOff val="35000"/>
                </a:schemeClr>
              </a:solidFill>
              <a:latin typeface="Calibri Light" pitchFamily="34" charset="0"/>
            </a:endParaRPr>
          </a:p>
        </p:txBody>
      </p:sp>
      <p:sp>
        <p:nvSpPr>
          <p:cNvPr id="9" name="Rectangle 8"/>
          <p:cNvSpPr/>
          <p:nvPr/>
        </p:nvSpPr>
        <p:spPr>
          <a:xfrm>
            <a:off x="1904999" y="1846592"/>
            <a:ext cx="914401" cy="901073"/>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5.4.2</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inference</a:t>
            </a:r>
            <a:endParaRPr lang="en-US" dirty="0"/>
          </a:p>
        </p:txBody>
      </p:sp>
      <p:sp>
        <p:nvSpPr>
          <p:cNvPr id="3" name="Content Placeholder 2"/>
          <p:cNvSpPr>
            <a:spLocks noGrp="1"/>
          </p:cNvSpPr>
          <p:nvPr>
            <p:ph idx="1"/>
          </p:nvPr>
        </p:nvSpPr>
        <p:spPr/>
        <p:txBody>
          <a:bodyPr/>
          <a:lstStyle/>
          <a:p>
            <a:endParaRPr lang="en-US" dirty="0"/>
          </a:p>
        </p:txBody>
      </p:sp>
      <p:pic>
        <p:nvPicPr>
          <p:cNvPr id="40963" name="Picture 3"/>
          <p:cNvPicPr>
            <a:picLocks noChangeAspect="1" noChangeArrowheads="1"/>
          </p:cNvPicPr>
          <p:nvPr/>
        </p:nvPicPr>
        <p:blipFill>
          <a:blip r:embed="rId3" cstate="print"/>
          <a:srcRect/>
          <a:stretch>
            <a:fillRect/>
          </a:stretch>
        </p:blipFill>
        <p:spPr bwMode="auto">
          <a:xfrm>
            <a:off x="381000" y="1747540"/>
            <a:ext cx="8258175" cy="4657725"/>
          </a:xfrm>
          <a:prstGeom prst="rect">
            <a:avLst/>
          </a:prstGeom>
          <a:noFill/>
          <a:ln w="9525">
            <a:noFill/>
            <a:miter lim="800000"/>
            <a:headEnd/>
            <a:tailEnd/>
          </a:ln>
        </p:spPr>
      </p:pic>
      <p:sp>
        <p:nvSpPr>
          <p:cNvPr id="9" name="TextBox 8"/>
          <p:cNvSpPr txBox="1"/>
          <p:nvPr/>
        </p:nvSpPr>
        <p:spPr>
          <a:xfrm>
            <a:off x="3026552" y="1371600"/>
            <a:ext cx="1469248" cy="461665"/>
          </a:xfrm>
          <a:prstGeom prst="rect">
            <a:avLst/>
          </a:prstGeom>
          <a:noFill/>
        </p:spPr>
        <p:txBody>
          <a:bodyPr wrap="none" rtlCol="0">
            <a:spAutoFit/>
          </a:bodyPr>
          <a:lstStyle/>
          <a:p>
            <a:r>
              <a:rPr lang="en-US" sz="2400" dirty="0" smtClean="0">
                <a:solidFill>
                  <a:schemeClr val="tx1">
                    <a:lumMod val="65000"/>
                    <a:lumOff val="35000"/>
                  </a:schemeClr>
                </a:solidFill>
                <a:latin typeface="Calibri Light" pitchFamily="34" charset="0"/>
              </a:rPr>
              <a:t>Beat AML</a:t>
            </a:r>
            <a:r>
              <a:rPr lang="en-US" sz="2400" baseline="-25000" dirty="0" smtClean="0">
                <a:solidFill>
                  <a:schemeClr val="tx1">
                    <a:lumMod val="65000"/>
                    <a:lumOff val="35000"/>
                  </a:schemeClr>
                </a:solidFill>
                <a:latin typeface="Calibri Light" pitchFamily="34" charset="0"/>
              </a:rPr>
              <a:t>t</a:t>
            </a:r>
            <a:endParaRPr lang="en-US" sz="2400" baseline="-25000" dirty="0">
              <a:solidFill>
                <a:schemeClr val="tx1">
                  <a:lumMod val="65000"/>
                  <a:lumOff val="35000"/>
                </a:schemeClr>
              </a:solidFill>
              <a:latin typeface="Calibri Light" pitchFamily="34" charset="0"/>
            </a:endParaRPr>
          </a:p>
        </p:txBody>
      </p:sp>
      <p:sp>
        <p:nvSpPr>
          <p:cNvPr id="10" name="Rectangle 9"/>
          <p:cNvSpPr/>
          <p:nvPr/>
        </p:nvSpPr>
        <p:spPr>
          <a:xfrm>
            <a:off x="2945447" y="1846592"/>
            <a:ext cx="914401" cy="901073"/>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5.4.2</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inference</a:t>
            </a:r>
            <a:endParaRPr lang="en-US" dirty="0"/>
          </a:p>
        </p:txBody>
      </p:sp>
      <p:sp>
        <p:nvSpPr>
          <p:cNvPr id="3" name="Content Placeholder 2"/>
          <p:cNvSpPr>
            <a:spLocks noGrp="1"/>
          </p:cNvSpPr>
          <p:nvPr>
            <p:ph idx="1"/>
          </p:nvPr>
        </p:nvSpPr>
        <p:spPr/>
        <p:txBody>
          <a:bodyPr/>
          <a:lstStyle/>
          <a:p>
            <a:endParaRPr lang="en-US" dirty="0"/>
          </a:p>
        </p:txBody>
      </p:sp>
      <p:pic>
        <p:nvPicPr>
          <p:cNvPr id="40963" name="Picture 3"/>
          <p:cNvPicPr>
            <a:picLocks noChangeAspect="1" noChangeArrowheads="1"/>
          </p:cNvPicPr>
          <p:nvPr/>
        </p:nvPicPr>
        <p:blipFill>
          <a:blip r:embed="rId3" cstate="print"/>
          <a:srcRect/>
          <a:stretch>
            <a:fillRect/>
          </a:stretch>
        </p:blipFill>
        <p:spPr bwMode="auto">
          <a:xfrm>
            <a:off x="381000" y="1747540"/>
            <a:ext cx="8258175" cy="4657725"/>
          </a:xfrm>
          <a:prstGeom prst="rect">
            <a:avLst/>
          </a:prstGeom>
          <a:noFill/>
          <a:ln w="9525">
            <a:noFill/>
            <a:miter lim="800000"/>
            <a:headEnd/>
            <a:tailEnd/>
          </a:ln>
        </p:spPr>
      </p:pic>
      <p:sp>
        <p:nvSpPr>
          <p:cNvPr id="9" name="TextBox 8"/>
          <p:cNvSpPr txBox="1"/>
          <p:nvPr/>
        </p:nvSpPr>
        <p:spPr>
          <a:xfrm>
            <a:off x="4017152" y="1371600"/>
            <a:ext cx="1847814" cy="461665"/>
          </a:xfrm>
          <a:prstGeom prst="rect">
            <a:avLst/>
          </a:prstGeom>
          <a:noFill/>
        </p:spPr>
        <p:txBody>
          <a:bodyPr wrap="none" rtlCol="0">
            <a:spAutoFit/>
          </a:bodyPr>
          <a:lstStyle/>
          <a:p>
            <a:r>
              <a:rPr lang="en-US" sz="2400" dirty="0" smtClean="0">
                <a:solidFill>
                  <a:schemeClr val="tx1">
                    <a:lumMod val="65000"/>
                    <a:lumOff val="35000"/>
                  </a:schemeClr>
                </a:solidFill>
                <a:latin typeface="Calibri Light" pitchFamily="34" charset="0"/>
              </a:rPr>
              <a:t>Beat </a:t>
            </a:r>
            <a:r>
              <a:rPr lang="en-US" sz="2400" dirty="0" err="1" smtClean="0">
                <a:solidFill>
                  <a:schemeClr val="tx1">
                    <a:lumMod val="65000"/>
                    <a:lumOff val="35000"/>
                  </a:schemeClr>
                </a:solidFill>
                <a:latin typeface="Calibri Light" pitchFamily="34" charset="0"/>
              </a:rPr>
              <a:t>infoGain</a:t>
            </a:r>
            <a:endParaRPr lang="en-US" sz="2400" dirty="0">
              <a:solidFill>
                <a:schemeClr val="tx1">
                  <a:lumMod val="65000"/>
                  <a:lumOff val="35000"/>
                </a:schemeClr>
              </a:solidFill>
              <a:latin typeface="Calibri Light" pitchFamily="34" charset="0"/>
            </a:endParaRPr>
          </a:p>
        </p:txBody>
      </p:sp>
      <p:sp>
        <p:nvSpPr>
          <p:cNvPr id="10" name="Rectangle 9"/>
          <p:cNvSpPr/>
          <p:nvPr/>
        </p:nvSpPr>
        <p:spPr>
          <a:xfrm>
            <a:off x="3936047" y="1846592"/>
            <a:ext cx="914401" cy="901073"/>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5.4.2</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inference</a:t>
            </a:r>
            <a:endParaRPr lang="en-US" dirty="0"/>
          </a:p>
        </p:txBody>
      </p:sp>
      <p:sp>
        <p:nvSpPr>
          <p:cNvPr id="3" name="Content Placeholder 2"/>
          <p:cNvSpPr>
            <a:spLocks noGrp="1"/>
          </p:cNvSpPr>
          <p:nvPr>
            <p:ph idx="1"/>
          </p:nvPr>
        </p:nvSpPr>
        <p:spPr/>
        <p:txBody>
          <a:bodyPr/>
          <a:lstStyle/>
          <a:p>
            <a:endParaRPr lang="en-US" dirty="0"/>
          </a:p>
        </p:txBody>
      </p:sp>
      <p:pic>
        <p:nvPicPr>
          <p:cNvPr id="40963" name="Picture 3"/>
          <p:cNvPicPr>
            <a:picLocks noChangeAspect="1" noChangeArrowheads="1"/>
          </p:cNvPicPr>
          <p:nvPr/>
        </p:nvPicPr>
        <p:blipFill>
          <a:blip r:embed="rId3" cstate="print"/>
          <a:srcRect/>
          <a:stretch>
            <a:fillRect/>
          </a:stretch>
        </p:blipFill>
        <p:spPr bwMode="auto">
          <a:xfrm>
            <a:off x="381000" y="1747540"/>
            <a:ext cx="8258175" cy="4657725"/>
          </a:xfrm>
          <a:prstGeom prst="rect">
            <a:avLst/>
          </a:prstGeom>
          <a:noFill/>
          <a:ln w="9525">
            <a:noFill/>
            <a:miter lim="800000"/>
            <a:headEnd/>
            <a:tailEnd/>
          </a:ln>
        </p:spPr>
      </p:pic>
      <p:sp>
        <p:nvSpPr>
          <p:cNvPr id="9" name="TextBox 8"/>
          <p:cNvSpPr txBox="1"/>
          <p:nvPr/>
        </p:nvSpPr>
        <p:spPr>
          <a:xfrm>
            <a:off x="4805505" y="1371600"/>
            <a:ext cx="3547125" cy="461665"/>
          </a:xfrm>
          <a:prstGeom prst="rect">
            <a:avLst/>
          </a:prstGeom>
          <a:noFill/>
        </p:spPr>
        <p:txBody>
          <a:bodyPr wrap="none" rtlCol="0">
            <a:spAutoFit/>
          </a:bodyPr>
          <a:lstStyle/>
          <a:p>
            <a:r>
              <a:rPr lang="en-US" sz="2400" dirty="0" smtClean="0">
                <a:solidFill>
                  <a:schemeClr val="tx1">
                    <a:lumMod val="65000"/>
                    <a:lumOff val="35000"/>
                  </a:schemeClr>
                </a:solidFill>
                <a:latin typeface="Calibri Light" pitchFamily="34" charset="0"/>
              </a:rPr>
              <a:t>Downbeat/</a:t>
            </a:r>
            <a:r>
              <a:rPr lang="en-US" sz="2400" dirty="0" err="1" smtClean="0">
                <a:solidFill>
                  <a:schemeClr val="tx1">
                    <a:lumMod val="65000"/>
                    <a:lumOff val="35000"/>
                  </a:schemeClr>
                </a:solidFill>
                <a:latin typeface="Calibri Light" pitchFamily="34" charset="0"/>
              </a:rPr>
              <a:t>sama</a:t>
            </a:r>
            <a:r>
              <a:rPr lang="en-US" sz="2400" dirty="0" smtClean="0">
                <a:solidFill>
                  <a:schemeClr val="tx1">
                    <a:lumMod val="65000"/>
                    <a:lumOff val="35000"/>
                  </a:schemeClr>
                </a:solidFill>
                <a:latin typeface="Calibri Light" pitchFamily="34" charset="0"/>
              </a:rPr>
              <a:t> f-measure</a:t>
            </a:r>
            <a:endParaRPr lang="en-US" sz="2400" dirty="0">
              <a:solidFill>
                <a:schemeClr val="tx1">
                  <a:lumMod val="65000"/>
                  <a:lumOff val="35000"/>
                </a:schemeClr>
              </a:solidFill>
              <a:latin typeface="Calibri Light" pitchFamily="34" charset="0"/>
            </a:endParaRPr>
          </a:p>
        </p:txBody>
      </p:sp>
      <p:sp>
        <p:nvSpPr>
          <p:cNvPr id="10" name="Rectangle 9"/>
          <p:cNvSpPr/>
          <p:nvPr/>
        </p:nvSpPr>
        <p:spPr>
          <a:xfrm>
            <a:off x="4724400" y="1846592"/>
            <a:ext cx="914401" cy="901073"/>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5.4.2</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inference</a:t>
            </a:r>
            <a:endParaRPr lang="en-US" dirty="0"/>
          </a:p>
        </p:txBody>
      </p:sp>
      <p:sp>
        <p:nvSpPr>
          <p:cNvPr id="3" name="Content Placeholder 2"/>
          <p:cNvSpPr>
            <a:spLocks noGrp="1"/>
          </p:cNvSpPr>
          <p:nvPr>
            <p:ph idx="1"/>
          </p:nvPr>
        </p:nvSpPr>
        <p:spPr/>
        <p:txBody>
          <a:bodyPr/>
          <a:lstStyle/>
          <a:p>
            <a:r>
              <a:rPr lang="en-US" dirty="0" err="1" smtClean="0"/>
              <a:t>Tāla</a:t>
            </a:r>
            <a:r>
              <a:rPr lang="en-US" dirty="0" smtClean="0"/>
              <a:t> classification – better on short duration cycles</a:t>
            </a:r>
            <a:endParaRPr lang="en-US" dirty="0"/>
          </a:p>
        </p:txBody>
      </p:sp>
      <p:pic>
        <p:nvPicPr>
          <p:cNvPr id="40963" name="Picture 3"/>
          <p:cNvPicPr>
            <a:picLocks noChangeAspect="1" noChangeArrowheads="1"/>
          </p:cNvPicPr>
          <p:nvPr/>
        </p:nvPicPr>
        <p:blipFill>
          <a:blip r:embed="rId3" cstate="print"/>
          <a:srcRect/>
          <a:stretch>
            <a:fillRect/>
          </a:stretch>
        </p:blipFill>
        <p:spPr bwMode="auto">
          <a:xfrm>
            <a:off x="381000" y="1752600"/>
            <a:ext cx="8258175" cy="4657725"/>
          </a:xfrm>
          <a:prstGeom prst="rect">
            <a:avLst/>
          </a:prstGeom>
          <a:noFill/>
          <a:ln w="9525">
            <a:noFill/>
            <a:miter lim="800000"/>
            <a:headEnd/>
            <a:tailEnd/>
          </a:ln>
        </p:spPr>
      </p:pic>
      <p:sp>
        <p:nvSpPr>
          <p:cNvPr id="10" name="Rectangle 9"/>
          <p:cNvSpPr/>
          <p:nvPr/>
        </p:nvSpPr>
        <p:spPr>
          <a:xfrm>
            <a:off x="7656444" y="1828385"/>
            <a:ext cx="914401" cy="4555436"/>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5.4.2</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inference</a:t>
            </a:r>
            <a:endParaRPr lang="en-US" dirty="0"/>
          </a:p>
        </p:txBody>
      </p:sp>
      <p:sp>
        <p:nvSpPr>
          <p:cNvPr id="3" name="Content Placeholder 2"/>
          <p:cNvSpPr>
            <a:spLocks noGrp="1"/>
          </p:cNvSpPr>
          <p:nvPr>
            <p:ph idx="1"/>
          </p:nvPr>
        </p:nvSpPr>
        <p:spPr>
          <a:xfrm>
            <a:off x="381000" y="1143000"/>
            <a:ext cx="8229600" cy="4876800"/>
          </a:xfrm>
        </p:spPr>
        <p:txBody>
          <a:bodyPr/>
          <a:lstStyle/>
          <a:p>
            <a:r>
              <a:rPr lang="en-US" dirty="0" smtClean="0"/>
              <a:t>Poor performance on Hindustani long cycle subset </a:t>
            </a:r>
            <a:endParaRPr lang="en-US" dirty="0"/>
          </a:p>
        </p:txBody>
      </p:sp>
      <p:pic>
        <p:nvPicPr>
          <p:cNvPr id="40963" name="Picture 3"/>
          <p:cNvPicPr>
            <a:picLocks noChangeAspect="1" noChangeArrowheads="1"/>
          </p:cNvPicPr>
          <p:nvPr/>
        </p:nvPicPr>
        <p:blipFill>
          <a:blip r:embed="rId3" cstate="print"/>
          <a:srcRect/>
          <a:stretch>
            <a:fillRect/>
          </a:stretch>
        </p:blipFill>
        <p:spPr bwMode="auto">
          <a:xfrm>
            <a:off x="381000" y="1752600"/>
            <a:ext cx="8258175" cy="4657725"/>
          </a:xfrm>
          <a:prstGeom prst="rect">
            <a:avLst/>
          </a:prstGeom>
          <a:noFill/>
          <a:ln w="9525">
            <a:noFill/>
            <a:miter lim="800000"/>
            <a:headEnd/>
            <a:tailEnd/>
          </a:ln>
        </p:spPr>
      </p:pic>
      <p:sp>
        <p:nvSpPr>
          <p:cNvPr id="10" name="Rectangle 9"/>
          <p:cNvSpPr/>
          <p:nvPr/>
        </p:nvSpPr>
        <p:spPr>
          <a:xfrm>
            <a:off x="493644" y="4581525"/>
            <a:ext cx="8077200" cy="9144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5.4.2</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t>Main contributions</a:t>
            </a:r>
          </a:p>
          <a:p>
            <a:pPr lvl="1"/>
            <a:r>
              <a:rPr lang="en-US" dirty="0" smtClean="0"/>
              <a:t>Data corpora for rhythm analysis</a:t>
            </a:r>
          </a:p>
          <a:p>
            <a:pPr lvl="1"/>
            <a:r>
              <a:rPr lang="en-US" dirty="0" smtClean="0"/>
              <a:t>Meter inference and tracking</a:t>
            </a:r>
          </a:p>
          <a:p>
            <a:pPr lvl="1"/>
            <a:r>
              <a:rPr lang="en-US" dirty="0" smtClean="0">
                <a:solidFill>
                  <a:schemeClr val="bg1">
                    <a:lumMod val="85000"/>
                  </a:schemeClr>
                </a:solidFill>
              </a:rPr>
              <a:t>Percussion pattern discovery</a:t>
            </a:r>
          </a:p>
          <a:p>
            <a:r>
              <a:rPr lang="en-US" dirty="0" smtClean="0">
                <a:solidFill>
                  <a:schemeClr val="bg1">
                    <a:lumMod val="85000"/>
                  </a:schemeClr>
                </a:solidFill>
              </a:rPr>
              <a:t>Summary</a:t>
            </a:r>
            <a:endParaRPr lang="en-US" dirty="0">
              <a:solidFill>
                <a:schemeClr val="bg1">
                  <a:lumMod val="85000"/>
                </a:schemeClr>
              </a:solidFill>
            </a:endParaRPr>
          </a:p>
        </p:txBody>
      </p:sp>
      <p:pic>
        <p:nvPicPr>
          <p:cNvPr id="4" name="Picture 3" descr="E:\UPFWork\PhD\Thesis\defense\Resources\Images\Chap5.png"/>
          <p:cNvPicPr>
            <a:picLocks noChangeAspect="1" noChangeArrowheads="1"/>
          </p:cNvPicPr>
          <p:nvPr/>
        </p:nvPicPr>
        <p:blipFill>
          <a:blip r:embed="rId3" cstate="print"/>
          <a:srcRect/>
          <a:stretch>
            <a:fillRect/>
          </a:stretch>
        </p:blipFill>
        <p:spPr bwMode="auto">
          <a:xfrm>
            <a:off x="6324600" y="2971800"/>
            <a:ext cx="2475374" cy="3516655"/>
          </a:xfrm>
          <a:prstGeom prst="rect">
            <a:avLst/>
          </a:prstGeom>
          <a:noFill/>
          <a:ln>
            <a:solidFill>
              <a:schemeClr val="tx1"/>
            </a:solidFill>
          </a:ln>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inference</a:t>
            </a:r>
            <a:endParaRPr lang="en-US" dirty="0"/>
          </a:p>
        </p:txBody>
      </p:sp>
      <p:sp>
        <p:nvSpPr>
          <p:cNvPr id="3" name="Content Placeholder 2"/>
          <p:cNvSpPr>
            <a:spLocks noGrp="1"/>
          </p:cNvSpPr>
          <p:nvPr>
            <p:ph idx="1"/>
          </p:nvPr>
        </p:nvSpPr>
        <p:spPr/>
        <p:txBody>
          <a:bodyPr>
            <a:normAutofit/>
          </a:bodyPr>
          <a:lstStyle/>
          <a:p>
            <a:r>
              <a:rPr lang="en-US" sz="2000" dirty="0" smtClean="0"/>
              <a:t>Better performance on Ballroom dataset than Indian music dataset</a:t>
            </a:r>
            <a:endParaRPr lang="en-US" sz="2000" dirty="0"/>
          </a:p>
        </p:txBody>
      </p:sp>
      <p:pic>
        <p:nvPicPr>
          <p:cNvPr id="40963" name="Picture 3"/>
          <p:cNvPicPr>
            <a:picLocks noChangeAspect="1" noChangeArrowheads="1"/>
          </p:cNvPicPr>
          <p:nvPr/>
        </p:nvPicPr>
        <p:blipFill>
          <a:blip r:embed="rId3" cstate="print"/>
          <a:srcRect/>
          <a:stretch>
            <a:fillRect/>
          </a:stretch>
        </p:blipFill>
        <p:spPr bwMode="auto">
          <a:xfrm>
            <a:off x="381000" y="1752600"/>
            <a:ext cx="8258175" cy="4657725"/>
          </a:xfrm>
          <a:prstGeom prst="rect">
            <a:avLst/>
          </a:prstGeom>
          <a:noFill/>
          <a:ln w="9525">
            <a:noFill/>
            <a:miter lim="800000"/>
            <a:headEnd/>
            <a:tailEnd/>
          </a:ln>
        </p:spPr>
      </p:pic>
      <p:sp>
        <p:nvSpPr>
          <p:cNvPr id="10" name="Rectangle 9"/>
          <p:cNvSpPr/>
          <p:nvPr/>
        </p:nvSpPr>
        <p:spPr>
          <a:xfrm>
            <a:off x="493644" y="5495925"/>
            <a:ext cx="8077200" cy="9144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5.4.2</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inference</a:t>
            </a:r>
            <a:endParaRPr lang="en-US" dirty="0"/>
          </a:p>
        </p:txBody>
      </p:sp>
      <p:sp>
        <p:nvSpPr>
          <p:cNvPr id="3" name="Content Placeholder 2"/>
          <p:cNvSpPr>
            <a:spLocks noGrp="1"/>
          </p:cNvSpPr>
          <p:nvPr>
            <p:ph idx="1"/>
          </p:nvPr>
        </p:nvSpPr>
        <p:spPr/>
        <p:txBody>
          <a:bodyPr>
            <a:normAutofit/>
          </a:bodyPr>
          <a:lstStyle/>
          <a:p>
            <a:r>
              <a:rPr lang="en-US" sz="2400" dirty="0" smtClean="0"/>
              <a:t>Sama tracking poorer than beat tracking</a:t>
            </a:r>
            <a:endParaRPr lang="en-US" sz="2400" dirty="0"/>
          </a:p>
        </p:txBody>
      </p:sp>
      <p:pic>
        <p:nvPicPr>
          <p:cNvPr id="40963" name="Picture 3"/>
          <p:cNvPicPr>
            <a:picLocks noChangeAspect="1" noChangeArrowheads="1"/>
          </p:cNvPicPr>
          <p:nvPr/>
        </p:nvPicPr>
        <p:blipFill>
          <a:blip r:embed="rId3" cstate="print"/>
          <a:srcRect/>
          <a:stretch>
            <a:fillRect/>
          </a:stretch>
        </p:blipFill>
        <p:spPr bwMode="auto">
          <a:xfrm>
            <a:off x="381000" y="1752600"/>
            <a:ext cx="8258175" cy="4657725"/>
          </a:xfrm>
          <a:prstGeom prst="rect">
            <a:avLst/>
          </a:prstGeom>
          <a:noFill/>
          <a:ln w="9525">
            <a:noFill/>
            <a:miter lim="800000"/>
            <a:headEnd/>
            <a:tailEnd/>
          </a:ln>
        </p:spPr>
      </p:pic>
      <p:sp>
        <p:nvSpPr>
          <p:cNvPr id="10" name="Rectangle 9"/>
          <p:cNvSpPr/>
          <p:nvPr/>
        </p:nvSpPr>
        <p:spPr>
          <a:xfrm>
            <a:off x="1918252" y="1838325"/>
            <a:ext cx="990600" cy="45720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87956" y="1838325"/>
            <a:ext cx="990600" cy="45720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5.4.2</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tracking: BP-model</a:t>
            </a:r>
            <a:endParaRPr lang="en-US" dirty="0"/>
          </a:p>
        </p:txBody>
      </p:sp>
      <p:sp>
        <p:nvSpPr>
          <p:cNvPr id="3" name="Content Placeholder 2"/>
          <p:cNvSpPr>
            <a:spLocks noGrp="1"/>
          </p:cNvSpPr>
          <p:nvPr>
            <p:ph idx="1"/>
          </p:nvPr>
        </p:nvSpPr>
        <p:spPr>
          <a:xfrm>
            <a:off x="381000" y="914400"/>
            <a:ext cx="8229600" cy="4876800"/>
          </a:xfrm>
        </p:spPr>
        <p:txBody>
          <a:bodyPr>
            <a:normAutofit/>
          </a:bodyPr>
          <a:lstStyle/>
          <a:p>
            <a:r>
              <a:rPr lang="en-US" sz="2000" dirty="0" smtClean="0"/>
              <a:t>Baseline – tracking performance better than inference</a:t>
            </a:r>
          </a:p>
          <a:p>
            <a:r>
              <a:rPr lang="en-US" sz="2000" dirty="0" smtClean="0"/>
              <a:t>HMM and AMPF equivalent performance</a:t>
            </a:r>
          </a:p>
          <a:p>
            <a:endParaRPr lang="en-US" sz="2000" dirty="0" smtClean="0"/>
          </a:p>
          <a:p>
            <a:endParaRPr lang="en-US" sz="2000" dirty="0"/>
          </a:p>
        </p:txBody>
      </p:sp>
      <p:pic>
        <p:nvPicPr>
          <p:cNvPr id="41986" name="Picture 2"/>
          <p:cNvPicPr>
            <a:picLocks noChangeAspect="1" noChangeArrowheads="1"/>
          </p:cNvPicPr>
          <p:nvPr/>
        </p:nvPicPr>
        <p:blipFill>
          <a:blip r:embed="rId3" cstate="print"/>
          <a:srcRect/>
          <a:stretch>
            <a:fillRect/>
          </a:stretch>
        </p:blipFill>
        <p:spPr bwMode="auto">
          <a:xfrm>
            <a:off x="533400" y="1905000"/>
            <a:ext cx="7934325" cy="4552950"/>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5.4.3</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tracking: MO-model (AMPF</a:t>
            </a:r>
            <a:r>
              <a:rPr lang="en-US" baseline="-25000" dirty="0" smtClean="0"/>
              <a:t>m</a:t>
            </a:r>
            <a:r>
              <a:rPr lang="en-US" dirty="0" smtClean="0"/>
              <a:t>)</a:t>
            </a:r>
            <a:endParaRPr lang="en-US" dirty="0"/>
          </a:p>
        </p:txBody>
      </p:sp>
      <p:sp>
        <p:nvSpPr>
          <p:cNvPr id="3" name="Content Placeholder 2"/>
          <p:cNvSpPr>
            <a:spLocks noGrp="1"/>
          </p:cNvSpPr>
          <p:nvPr>
            <p:ph idx="1"/>
          </p:nvPr>
        </p:nvSpPr>
        <p:spPr/>
        <p:txBody>
          <a:bodyPr/>
          <a:lstStyle/>
          <a:p>
            <a:r>
              <a:rPr lang="en-US" dirty="0" smtClean="0"/>
              <a:t>R=1, equivalent to AMPF</a:t>
            </a:r>
            <a:r>
              <a:rPr lang="en-US" baseline="-25000" dirty="0" smtClean="0"/>
              <a:t>0</a:t>
            </a:r>
          </a:p>
          <a:p>
            <a:r>
              <a:rPr lang="en-US" dirty="0" smtClean="0"/>
              <a:t>Performance equivalent to BP-model </a:t>
            </a:r>
            <a:endParaRPr lang="en-US" dirty="0"/>
          </a:p>
        </p:txBody>
      </p:sp>
      <p:pic>
        <p:nvPicPr>
          <p:cNvPr id="43010" name="Picture 2"/>
          <p:cNvPicPr>
            <a:picLocks noChangeAspect="1" noChangeArrowheads="1"/>
          </p:cNvPicPr>
          <p:nvPr/>
        </p:nvPicPr>
        <p:blipFill>
          <a:blip r:embed="rId3" cstate="print"/>
          <a:srcRect/>
          <a:stretch>
            <a:fillRect/>
          </a:stretch>
        </p:blipFill>
        <p:spPr bwMode="auto">
          <a:xfrm>
            <a:off x="681038" y="2800350"/>
            <a:ext cx="7781925" cy="2838450"/>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5.4.3</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tracking: SP-model (AMPF</a:t>
            </a:r>
            <a:r>
              <a:rPr lang="en-US" baseline="-25000" dirty="0" smtClean="0"/>
              <a:t>s</a:t>
            </a:r>
            <a:r>
              <a:rPr lang="en-US" dirty="0" smtClean="0"/>
              <a:t>)</a:t>
            </a:r>
            <a:endParaRPr lang="en-US" dirty="0"/>
          </a:p>
        </p:txBody>
      </p:sp>
      <p:sp>
        <p:nvSpPr>
          <p:cNvPr id="3" name="Content Placeholder 2"/>
          <p:cNvSpPr>
            <a:spLocks noGrp="1"/>
          </p:cNvSpPr>
          <p:nvPr>
            <p:ph idx="1"/>
          </p:nvPr>
        </p:nvSpPr>
        <p:spPr/>
        <p:txBody>
          <a:bodyPr/>
          <a:lstStyle/>
          <a:p>
            <a:r>
              <a:rPr lang="en-US" dirty="0" smtClean="0"/>
              <a:t>Ballroom dataset: No musically well defined sections</a:t>
            </a:r>
          </a:p>
          <a:p>
            <a:pPr lvl="1"/>
            <a:r>
              <a:rPr lang="en-US" dirty="0" smtClean="0"/>
              <a:t>Evaluation only on Indian music datasets</a:t>
            </a:r>
          </a:p>
          <a:p>
            <a:r>
              <a:rPr lang="en-US" dirty="0" smtClean="0"/>
              <a:t>Sama tracking improves with SP-model</a:t>
            </a:r>
          </a:p>
          <a:p>
            <a:pPr lvl="1"/>
            <a:r>
              <a:rPr lang="en-US" dirty="0" smtClean="0"/>
              <a:t>Beat tracking also improves, but to a lower extent</a:t>
            </a:r>
          </a:p>
          <a:p>
            <a:endParaRPr lang="en-US" dirty="0"/>
          </a:p>
        </p:txBody>
      </p:sp>
      <p:pic>
        <p:nvPicPr>
          <p:cNvPr id="44034" name="Picture 2"/>
          <p:cNvPicPr>
            <a:picLocks noChangeAspect="1" noChangeArrowheads="1"/>
          </p:cNvPicPr>
          <p:nvPr/>
        </p:nvPicPr>
        <p:blipFill>
          <a:blip r:embed="rId3" cstate="print"/>
          <a:srcRect/>
          <a:stretch>
            <a:fillRect/>
          </a:stretch>
        </p:blipFill>
        <p:spPr bwMode="auto">
          <a:xfrm>
            <a:off x="809625" y="3962400"/>
            <a:ext cx="7524750" cy="2438400"/>
          </a:xfrm>
          <a:prstGeom prst="rect">
            <a:avLst/>
          </a:prstGeom>
          <a:noFill/>
          <a:ln w="9525">
            <a:noFill/>
            <a:miter lim="800000"/>
            <a:headEnd/>
            <a:tailEnd/>
          </a:ln>
        </p:spPr>
      </p:pic>
      <p:sp>
        <p:nvSpPr>
          <p:cNvPr id="5" name="Rectangle 4"/>
          <p:cNvSpPr/>
          <p:nvPr/>
        </p:nvSpPr>
        <p:spPr>
          <a:xfrm>
            <a:off x="5181600" y="4101548"/>
            <a:ext cx="990600" cy="22098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5.4.3</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tracking: Inference extensions</a:t>
            </a:r>
            <a:endParaRPr lang="en-US" dirty="0"/>
          </a:p>
        </p:txBody>
      </p:sp>
      <p:sp>
        <p:nvSpPr>
          <p:cNvPr id="3" name="Content Placeholder 2"/>
          <p:cNvSpPr>
            <a:spLocks noGrp="1"/>
          </p:cNvSpPr>
          <p:nvPr>
            <p:ph idx="1"/>
          </p:nvPr>
        </p:nvSpPr>
        <p:spPr>
          <a:xfrm>
            <a:off x="381000" y="990600"/>
            <a:ext cx="8229600" cy="4876800"/>
          </a:xfrm>
        </p:spPr>
        <p:txBody>
          <a:bodyPr/>
          <a:lstStyle/>
          <a:p>
            <a:r>
              <a:rPr lang="en-US" dirty="0" smtClean="0"/>
              <a:t>No significant improvement over baseline</a:t>
            </a:r>
            <a:endParaRPr lang="en-US" dirty="0"/>
          </a:p>
        </p:txBody>
      </p:sp>
      <p:pic>
        <p:nvPicPr>
          <p:cNvPr id="45058" name="Picture 2"/>
          <p:cNvPicPr>
            <a:picLocks noChangeAspect="1" noChangeArrowheads="1"/>
          </p:cNvPicPr>
          <p:nvPr/>
        </p:nvPicPr>
        <p:blipFill>
          <a:blip r:embed="rId3" cstate="print"/>
          <a:srcRect/>
          <a:stretch>
            <a:fillRect/>
          </a:stretch>
        </p:blipFill>
        <p:spPr bwMode="auto">
          <a:xfrm>
            <a:off x="476250" y="1600200"/>
            <a:ext cx="8191500" cy="4876800"/>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5.4.3</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 informed meter tracking</a:t>
            </a:r>
            <a:endParaRPr lang="en-US" dirty="0"/>
          </a:p>
        </p:txBody>
      </p:sp>
      <p:sp>
        <p:nvSpPr>
          <p:cNvPr id="3" name="Content Placeholder 2"/>
          <p:cNvSpPr>
            <a:spLocks noGrp="1"/>
          </p:cNvSpPr>
          <p:nvPr>
            <p:ph idx="1"/>
          </p:nvPr>
        </p:nvSpPr>
        <p:spPr/>
        <p:txBody>
          <a:bodyPr>
            <a:normAutofit/>
          </a:bodyPr>
          <a:lstStyle/>
          <a:p>
            <a:r>
              <a:rPr lang="en-US" sz="2000" dirty="0" smtClean="0"/>
              <a:t>Tempo update restricted to 10% range around median tempo from ground truth</a:t>
            </a:r>
          </a:p>
          <a:p>
            <a:r>
              <a:rPr lang="en-US" sz="2000" dirty="0" smtClean="0"/>
              <a:t>Evaluated with BP-model and SP-model on Indian art music datasets</a:t>
            </a:r>
            <a:endParaRPr lang="en-US" sz="2000" dirty="0"/>
          </a:p>
        </p:txBody>
      </p:sp>
      <p:pic>
        <p:nvPicPr>
          <p:cNvPr id="46082" name="Picture 2"/>
          <p:cNvPicPr>
            <a:picLocks noChangeAspect="1" noChangeArrowheads="1"/>
          </p:cNvPicPr>
          <p:nvPr/>
        </p:nvPicPr>
        <p:blipFill>
          <a:blip r:embed="rId3" cstate="print"/>
          <a:srcRect/>
          <a:stretch>
            <a:fillRect/>
          </a:stretch>
        </p:blipFill>
        <p:spPr bwMode="auto">
          <a:xfrm>
            <a:off x="1304925" y="3200400"/>
            <a:ext cx="6534150" cy="3228975"/>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5.4.4</a:t>
            </a:r>
          </a:p>
        </p:txBody>
      </p:sp>
      <p:sp>
        <p:nvSpPr>
          <p:cNvPr id="6" name="Rectangle 5"/>
          <p:cNvSpPr/>
          <p:nvPr/>
        </p:nvSpPr>
        <p:spPr>
          <a:xfrm>
            <a:off x="6745512" y="3279518"/>
            <a:ext cx="990600" cy="3140764"/>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a:t>
            </a:r>
            <a:r>
              <a:rPr lang="en-US" dirty="0" err="1" smtClean="0"/>
              <a:t>sama</a:t>
            </a:r>
            <a:r>
              <a:rPr lang="en-US" dirty="0" smtClean="0"/>
              <a:t> informed meter tracking</a:t>
            </a:r>
            <a:endParaRPr lang="en-US" dirty="0"/>
          </a:p>
        </p:txBody>
      </p:sp>
      <p:sp>
        <p:nvSpPr>
          <p:cNvPr id="3" name="Content Placeholder 2"/>
          <p:cNvSpPr>
            <a:spLocks noGrp="1"/>
          </p:cNvSpPr>
          <p:nvPr>
            <p:ph idx="1"/>
          </p:nvPr>
        </p:nvSpPr>
        <p:spPr/>
        <p:txBody>
          <a:bodyPr>
            <a:normAutofit/>
          </a:bodyPr>
          <a:lstStyle/>
          <a:p>
            <a:r>
              <a:rPr lang="en-US" sz="2400" dirty="0" smtClean="0"/>
              <a:t>Tempo range restricted + first instance of sama known</a:t>
            </a:r>
          </a:p>
          <a:p>
            <a:pPr lvl="1"/>
            <a:r>
              <a:rPr lang="en-US" sz="2000" dirty="0" smtClean="0"/>
              <a:t>Semi-manual annotation of large corpora</a:t>
            </a:r>
          </a:p>
          <a:p>
            <a:r>
              <a:rPr lang="en-US" sz="2400" dirty="0" smtClean="0"/>
              <a:t>Improved performance over tempo informed tracking</a:t>
            </a:r>
          </a:p>
          <a:p>
            <a:endParaRPr lang="en-US" sz="2400" dirty="0"/>
          </a:p>
        </p:txBody>
      </p:sp>
      <p:pic>
        <p:nvPicPr>
          <p:cNvPr id="47106" name="Picture 2"/>
          <p:cNvPicPr>
            <a:picLocks noChangeAspect="1" noChangeArrowheads="1"/>
          </p:cNvPicPr>
          <p:nvPr/>
        </p:nvPicPr>
        <p:blipFill>
          <a:blip r:embed="rId2" cstate="print"/>
          <a:srcRect/>
          <a:stretch>
            <a:fillRect/>
          </a:stretch>
        </p:blipFill>
        <p:spPr bwMode="auto">
          <a:xfrm>
            <a:off x="1143000" y="3200400"/>
            <a:ext cx="6629400" cy="3238500"/>
          </a:xfrm>
          <a:prstGeom prst="rect">
            <a:avLst/>
          </a:prstGeom>
          <a:noFill/>
          <a:ln w="9525">
            <a:noFill/>
            <a:miter lim="800000"/>
            <a:headEnd/>
            <a:tailEnd/>
          </a:ln>
        </p:spPr>
      </p:pic>
      <p:sp>
        <p:nvSpPr>
          <p:cNvPr id="5" name="Rectangle 4"/>
          <p:cNvSpPr/>
          <p:nvPr/>
        </p:nvSpPr>
        <p:spPr>
          <a:xfrm>
            <a:off x="6629400" y="3265004"/>
            <a:ext cx="990600" cy="3140764"/>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5.4.4</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results: Indian art music</a:t>
            </a:r>
            <a:endParaRPr lang="en-US" dirty="0"/>
          </a:p>
        </p:txBody>
      </p:sp>
      <p:sp>
        <p:nvSpPr>
          <p:cNvPr id="3" name="Content Placeholder 2"/>
          <p:cNvSpPr>
            <a:spLocks noGrp="1"/>
          </p:cNvSpPr>
          <p:nvPr>
            <p:ph idx="1"/>
          </p:nvPr>
        </p:nvSpPr>
        <p:spPr/>
        <p:txBody>
          <a:bodyPr/>
          <a:lstStyle/>
          <a:p>
            <a:endParaRPr lang="en-US"/>
          </a:p>
        </p:txBody>
      </p:sp>
      <p:pic>
        <p:nvPicPr>
          <p:cNvPr id="48130" name="Picture 2"/>
          <p:cNvPicPr>
            <a:picLocks noChangeAspect="1" noChangeArrowheads="1"/>
          </p:cNvPicPr>
          <p:nvPr/>
        </p:nvPicPr>
        <p:blipFill>
          <a:blip r:embed="rId3" cstate="print"/>
          <a:srcRect/>
          <a:stretch>
            <a:fillRect/>
          </a:stretch>
        </p:blipFill>
        <p:spPr bwMode="auto">
          <a:xfrm>
            <a:off x="381000" y="1066800"/>
            <a:ext cx="8277225" cy="5362575"/>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5.4.5</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results: Indian art music</a:t>
            </a:r>
            <a:endParaRPr lang="en-US" dirty="0"/>
          </a:p>
        </p:txBody>
      </p:sp>
      <p:sp>
        <p:nvSpPr>
          <p:cNvPr id="3" name="Content Placeholder 2"/>
          <p:cNvSpPr>
            <a:spLocks noGrp="1"/>
          </p:cNvSpPr>
          <p:nvPr>
            <p:ph idx="1"/>
          </p:nvPr>
        </p:nvSpPr>
        <p:spPr>
          <a:xfrm>
            <a:off x="381000" y="1219200"/>
            <a:ext cx="8229600" cy="4876800"/>
          </a:xfrm>
        </p:spPr>
        <p:txBody>
          <a:bodyPr/>
          <a:lstStyle/>
          <a:p>
            <a:endParaRPr lang="en-US" dirty="0"/>
          </a:p>
        </p:txBody>
      </p:sp>
      <p:pic>
        <p:nvPicPr>
          <p:cNvPr id="48130" name="Picture 2"/>
          <p:cNvPicPr>
            <a:picLocks noChangeAspect="1" noChangeArrowheads="1"/>
          </p:cNvPicPr>
          <p:nvPr/>
        </p:nvPicPr>
        <p:blipFill>
          <a:blip r:embed="rId3" cstate="print"/>
          <a:srcRect/>
          <a:stretch>
            <a:fillRect/>
          </a:stretch>
        </p:blipFill>
        <p:spPr bwMode="auto">
          <a:xfrm>
            <a:off x="381000" y="1038225"/>
            <a:ext cx="8277225" cy="5362575"/>
          </a:xfrm>
          <a:prstGeom prst="rect">
            <a:avLst/>
          </a:prstGeom>
          <a:noFill/>
          <a:ln w="9525">
            <a:noFill/>
            <a:miter lim="800000"/>
            <a:headEnd/>
            <a:tailEnd/>
          </a:ln>
        </p:spPr>
      </p:pic>
      <p:sp>
        <p:nvSpPr>
          <p:cNvPr id="5" name="Rectangle 4"/>
          <p:cNvSpPr/>
          <p:nvPr/>
        </p:nvSpPr>
        <p:spPr>
          <a:xfrm>
            <a:off x="5562600" y="1093304"/>
            <a:ext cx="990600" cy="5307496"/>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90800" y="1089992"/>
            <a:ext cx="990600" cy="5307496"/>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5.4.5</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pic>
        <p:nvPicPr>
          <p:cNvPr id="5" name="Picture 54" descr="Image result for xavier serra"/>
          <p:cNvPicPr>
            <a:picLocks noChangeAspect="1" noChangeArrowheads="1"/>
          </p:cNvPicPr>
          <p:nvPr/>
        </p:nvPicPr>
        <p:blipFill>
          <a:blip r:embed="rId3" cstate="print"/>
          <a:srcRect/>
          <a:stretch>
            <a:fillRect/>
          </a:stretch>
        </p:blipFill>
        <p:spPr bwMode="auto">
          <a:xfrm>
            <a:off x="3886200" y="2451293"/>
            <a:ext cx="1404937" cy="1404938"/>
          </a:xfrm>
          <a:prstGeom prst="rect">
            <a:avLst/>
          </a:prstGeom>
          <a:noFill/>
        </p:spPr>
      </p:pic>
      <p:pic>
        <p:nvPicPr>
          <p:cNvPr id="6" name="Picture 8" descr="http://www.rhythmos.org/MMILab-Andre_files/me3.jpg"/>
          <p:cNvPicPr>
            <a:picLocks noChangeAspect="1" noChangeArrowheads="1"/>
          </p:cNvPicPr>
          <p:nvPr/>
        </p:nvPicPr>
        <p:blipFill>
          <a:blip r:embed="rId4" cstate="print"/>
          <a:srcRect l="21442" r="19183" b="17943"/>
          <a:stretch>
            <a:fillRect/>
          </a:stretch>
        </p:blipFill>
        <p:spPr bwMode="auto">
          <a:xfrm>
            <a:off x="2667000" y="2625028"/>
            <a:ext cx="1141676" cy="1223866"/>
          </a:xfrm>
          <a:prstGeom prst="rect">
            <a:avLst/>
          </a:prstGeom>
          <a:noFill/>
        </p:spPr>
      </p:pic>
      <p:pic>
        <p:nvPicPr>
          <p:cNvPr id="7" name="Picture 10" descr="http://www.cmpe.boun.edu.tr/~cemgil/cemgil2a.jpg"/>
          <p:cNvPicPr>
            <a:picLocks noChangeAspect="1" noChangeArrowheads="1"/>
          </p:cNvPicPr>
          <p:nvPr/>
        </p:nvPicPr>
        <p:blipFill>
          <a:blip r:embed="rId5" cstate="print"/>
          <a:srcRect/>
          <a:stretch>
            <a:fillRect/>
          </a:stretch>
        </p:blipFill>
        <p:spPr bwMode="auto">
          <a:xfrm>
            <a:off x="5486400" y="2602794"/>
            <a:ext cx="930446" cy="1201632"/>
          </a:xfrm>
          <a:prstGeom prst="rect">
            <a:avLst/>
          </a:prstGeom>
          <a:noFill/>
        </p:spPr>
      </p:pic>
      <p:pic>
        <p:nvPicPr>
          <p:cNvPr id="8" name="Picture 14" descr="Image result for hema murthy"/>
          <p:cNvPicPr>
            <a:picLocks noChangeAspect="1" noChangeArrowheads="1"/>
          </p:cNvPicPr>
          <p:nvPr/>
        </p:nvPicPr>
        <p:blipFill>
          <a:blip r:embed="rId6" cstate="print"/>
          <a:srcRect/>
          <a:stretch>
            <a:fillRect/>
          </a:stretch>
        </p:blipFill>
        <p:spPr bwMode="auto">
          <a:xfrm>
            <a:off x="2743200" y="1324962"/>
            <a:ext cx="1021523" cy="1277832"/>
          </a:xfrm>
          <a:prstGeom prst="rect">
            <a:avLst/>
          </a:prstGeom>
          <a:noFill/>
        </p:spPr>
      </p:pic>
      <p:pic>
        <p:nvPicPr>
          <p:cNvPr id="9" name="Picture 2" descr="Image result"/>
          <p:cNvPicPr>
            <a:picLocks noChangeAspect="1" noChangeArrowheads="1"/>
          </p:cNvPicPr>
          <p:nvPr/>
        </p:nvPicPr>
        <p:blipFill>
          <a:blip r:embed="rId7" cstate="print"/>
          <a:srcRect/>
          <a:stretch>
            <a:fillRect/>
          </a:stretch>
        </p:blipFill>
        <p:spPr bwMode="auto">
          <a:xfrm>
            <a:off x="2790826" y="3900658"/>
            <a:ext cx="1019174" cy="1019174"/>
          </a:xfrm>
          <a:prstGeom prst="rect">
            <a:avLst/>
          </a:prstGeom>
          <a:noFill/>
        </p:spPr>
      </p:pic>
      <p:pic>
        <p:nvPicPr>
          <p:cNvPr id="10" name="Picture 4" descr="Image result"/>
          <p:cNvPicPr>
            <a:picLocks noChangeAspect="1" noChangeArrowheads="1"/>
          </p:cNvPicPr>
          <p:nvPr/>
        </p:nvPicPr>
        <p:blipFill>
          <a:blip r:embed="rId8" cstate="print"/>
          <a:srcRect/>
          <a:stretch>
            <a:fillRect/>
          </a:stretch>
        </p:blipFill>
        <p:spPr bwMode="auto">
          <a:xfrm>
            <a:off x="4001355" y="3900658"/>
            <a:ext cx="990600" cy="990600"/>
          </a:xfrm>
          <a:prstGeom prst="rect">
            <a:avLst/>
          </a:prstGeom>
          <a:noFill/>
        </p:spPr>
      </p:pic>
      <p:pic>
        <p:nvPicPr>
          <p:cNvPr id="11" name="Picture 16" descr="Image result for rafael caro repetto"/>
          <p:cNvPicPr>
            <a:picLocks noChangeAspect="1" noChangeArrowheads="1"/>
          </p:cNvPicPr>
          <p:nvPr/>
        </p:nvPicPr>
        <p:blipFill>
          <a:blip r:embed="rId9" cstate="print"/>
          <a:srcRect/>
          <a:stretch>
            <a:fillRect/>
          </a:stretch>
        </p:blipFill>
        <p:spPr bwMode="auto">
          <a:xfrm>
            <a:off x="5109134" y="3900658"/>
            <a:ext cx="986866" cy="1019174"/>
          </a:xfrm>
          <a:prstGeom prst="rect">
            <a:avLst/>
          </a:prstGeom>
          <a:noFill/>
        </p:spPr>
      </p:pic>
      <p:pic>
        <p:nvPicPr>
          <p:cNvPr id="12" name="Picture 6" descr="Image result for swapnil gupta github"/>
          <p:cNvPicPr>
            <a:picLocks noChangeAspect="1" noChangeArrowheads="1"/>
          </p:cNvPicPr>
          <p:nvPr/>
        </p:nvPicPr>
        <p:blipFill>
          <a:blip r:embed="rId10" cstate="print"/>
          <a:srcRect/>
          <a:stretch>
            <a:fillRect/>
          </a:stretch>
        </p:blipFill>
        <p:spPr bwMode="auto">
          <a:xfrm>
            <a:off x="6158948" y="3950354"/>
            <a:ext cx="914400" cy="914400"/>
          </a:xfrm>
          <a:prstGeom prst="rect">
            <a:avLst/>
          </a:prstGeom>
          <a:noFill/>
        </p:spPr>
      </p:pic>
      <p:pic>
        <p:nvPicPr>
          <p:cNvPr id="13" name="Picture 20" descr="Image result for Vignesh ishwar"/>
          <p:cNvPicPr>
            <a:picLocks noChangeAspect="1" noChangeArrowheads="1"/>
          </p:cNvPicPr>
          <p:nvPr/>
        </p:nvPicPr>
        <p:blipFill>
          <a:blip r:embed="rId11" cstate="print"/>
          <a:srcRect/>
          <a:stretch>
            <a:fillRect/>
          </a:stretch>
        </p:blipFill>
        <p:spPr bwMode="auto">
          <a:xfrm>
            <a:off x="4970568" y="1401162"/>
            <a:ext cx="991773" cy="991773"/>
          </a:xfrm>
          <a:prstGeom prst="rect">
            <a:avLst/>
          </a:prstGeom>
          <a:noFill/>
        </p:spPr>
      </p:pic>
      <p:pic>
        <p:nvPicPr>
          <p:cNvPr id="14" name="Picture 24" descr="http://imageprocessor.websimages.com/width/209/crop/44,0,130x141/kaustuvkanti.webs.com/Kaustuv%20Kanti%20Ganguli.JPG"/>
          <p:cNvPicPr>
            <a:picLocks noChangeAspect="1" noChangeArrowheads="1"/>
          </p:cNvPicPr>
          <p:nvPr/>
        </p:nvPicPr>
        <p:blipFill>
          <a:blip r:embed="rId12" cstate="print"/>
          <a:srcRect/>
          <a:stretch>
            <a:fillRect/>
          </a:stretch>
        </p:blipFill>
        <p:spPr bwMode="auto">
          <a:xfrm>
            <a:off x="3886200" y="1401162"/>
            <a:ext cx="914400" cy="991773"/>
          </a:xfrm>
          <a:prstGeom prst="rect">
            <a:avLst/>
          </a:prstGeom>
          <a:noFill/>
        </p:spPr>
      </p:pic>
      <p:pic>
        <p:nvPicPr>
          <p:cNvPr id="15" name="Picture 42" descr="Preeti Rao"/>
          <p:cNvPicPr>
            <a:picLocks noChangeAspect="1" noChangeArrowheads="1"/>
          </p:cNvPicPr>
          <p:nvPr/>
        </p:nvPicPr>
        <p:blipFill>
          <a:blip r:embed="rId13" cstate="print"/>
          <a:srcRect/>
          <a:stretch>
            <a:fillRect/>
          </a:stretch>
        </p:blipFill>
        <p:spPr bwMode="auto">
          <a:xfrm>
            <a:off x="6096000" y="1459518"/>
            <a:ext cx="1008445" cy="1008445"/>
          </a:xfrm>
          <a:prstGeom prst="rect">
            <a:avLst/>
          </a:prstGeom>
          <a:noFill/>
        </p:spPr>
      </p:pic>
      <p:pic>
        <p:nvPicPr>
          <p:cNvPr id="16" name="Picture 26" descr="Image result for sertan senturk"/>
          <p:cNvPicPr>
            <a:picLocks noChangeAspect="1" noChangeArrowheads="1"/>
          </p:cNvPicPr>
          <p:nvPr/>
        </p:nvPicPr>
        <p:blipFill>
          <a:blip r:embed="rId14" cstate="print"/>
          <a:srcRect/>
          <a:stretch>
            <a:fillRect/>
          </a:stretch>
        </p:blipFill>
        <p:spPr bwMode="auto">
          <a:xfrm>
            <a:off x="1705961" y="3895846"/>
            <a:ext cx="1037238" cy="1037238"/>
          </a:xfrm>
          <a:prstGeom prst="rect">
            <a:avLst/>
          </a:prstGeom>
          <a:noFill/>
        </p:spPr>
      </p:pic>
      <p:pic>
        <p:nvPicPr>
          <p:cNvPr id="17" name="Picture 46" descr="Image result for suvarnalata rao"/>
          <p:cNvPicPr>
            <a:picLocks noChangeAspect="1" noChangeArrowheads="1"/>
          </p:cNvPicPr>
          <p:nvPr/>
        </p:nvPicPr>
        <p:blipFill>
          <a:blip r:embed="rId15" cstate="print"/>
          <a:srcRect l="12760" t="8943" r="21924" b="41967"/>
          <a:stretch>
            <a:fillRect/>
          </a:stretch>
        </p:blipFill>
        <p:spPr bwMode="auto">
          <a:xfrm>
            <a:off x="1649896" y="2670630"/>
            <a:ext cx="969274" cy="1092732"/>
          </a:xfrm>
          <a:prstGeom prst="rect">
            <a:avLst/>
          </a:prstGeom>
          <a:noFill/>
        </p:spPr>
      </p:pic>
      <p:pic>
        <p:nvPicPr>
          <p:cNvPr id="18" name="Picture 50" descr="Image result for t m krishna"/>
          <p:cNvPicPr>
            <a:picLocks noChangeAspect="1" noChangeArrowheads="1"/>
          </p:cNvPicPr>
          <p:nvPr/>
        </p:nvPicPr>
        <p:blipFill>
          <a:blip r:embed="rId16" cstate="print"/>
          <a:srcRect/>
          <a:stretch>
            <a:fillRect/>
          </a:stretch>
        </p:blipFill>
        <p:spPr bwMode="auto">
          <a:xfrm>
            <a:off x="7579566" y="2793884"/>
            <a:ext cx="1012961" cy="969478"/>
          </a:xfrm>
          <a:prstGeom prst="rect">
            <a:avLst/>
          </a:prstGeom>
          <a:noFill/>
        </p:spPr>
      </p:pic>
      <p:pic>
        <p:nvPicPr>
          <p:cNvPr id="19" name="Picture 52" descr="Image result for baris bozkurt"/>
          <p:cNvPicPr>
            <a:picLocks noChangeAspect="1" noChangeArrowheads="1"/>
          </p:cNvPicPr>
          <p:nvPr/>
        </p:nvPicPr>
        <p:blipFill>
          <a:blip r:embed="rId17" cstate="print"/>
          <a:srcRect/>
          <a:stretch>
            <a:fillRect/>
          </a:stretch>
        </p:blipFill>
        <p:spPr bwMode="auto">
          <a:xfrm>
            <a:off x="6477000" y="2602794"/>
            <a:ext cx="1053494" cy="1192126"/>
          </a:xfrm>
          <a:prstGeom prst="rect">
            <a:avLst/>
          </a:prstGeom>
          <a:noFill/>
        </p:spPr>
      </p:pic>
      <p:pic>
        <p:nvPicPr>
          <p:cNvPr id="20" name="Picture 12" descr="http://www.cp.jku.at/people/krebs/Passfoto2010.jpg"/>
          <p:cNvPicPr>
            <a:picLocks noChangeAspect="1" noChangeArrowheads="1"/>
          </p:cNvPicPr>
          <p:nvPr/>
        </p:nvPicPr>
        <p:blipFill>
          <a:blip r:embed="rId18" cstate="print"/>
          <a:srcRect/>
          <a:stretch>
            <a:fillRect/>
          </a:stretch>
        </p:blipFill>
        <p:spPr bwMode="auto">
          <a:xfrm>
            <a:off x="5462546" y="4933084"/>
            <a:ext cx="853207" cy="1099968"/>
          </a:xfrm>
          <a:prstGeom prst="rect">
            <a:avLst/>
          </a:prstGeom>
          <a:noFill/>
        </p:spPr>
      </p:pic>
      <p:pic>
        <p:nvPicPr>
          <p:cNvPr id="21" name="Picture 8" descr="http://www.ee.iitm.ac.in/~ee10b089/images/myphoto.jpg"/>
          <p:cNvPicPr>
            <a:picLocks noChangeAspect="1" noChangeArrowheads="1"/>
          </p:cNvPicPr>
          <p:nvPr/>
        </p:nvPicPr>
        <p:blipFill>
          <a:blip r:embed="rId19" cstate="print"/>
          <a:srcRect t="18115"/>
          <a:stretch>
            <a:fillRect/>
          </a:stretch>
        </p:blipFill>
        <p:spPr bwMode="auto">
          <a:xfrm flipH="1">
            <a:off x="4379417" y="4982562"/>
            <a:ext cx="887104" cy="900544"/>
          </a:xfrm>
          <a:prstGeom prst="rect">
            <a:avLst/>
          </a:prstGeom>
          <a:noFill/>
        </p:spPr>
      </p:pic>
      <p:pic>
        <p:nvPicPr>
          <p:cNvPr id="22" name="Picture 22" descr="http://ghack.eecs.qmul.ac.uk/blog/wp-content/uploads/2012/12/Xmas_party1.jpg"/>
          <p:cNvPicPr>
            <a:picLocks noChangeAspect="1" noChangeArrowheads="1"/>
          </p:cNvPicPr>
          <p:nvPr/>
        </p:nvPicPr>
        <p:blipFill>
          <a:blip r:embed="rId20" cstate="print"/>
          <a:srcRect t="16591" r="88397" b="48330"/>
          <a:stretch>
            <a:fillRect/>
          </a:stretch>
        </p:blipFill>
        <p:spPr bwMode="auto">
          <a:xfrm>
            <a:off x="6454901" y="4891258"/>
            <a:ext cx="866163" cy="1025192"/>
          </a:xfrm>
          <a:prstGeom prst="rect">
            <a:avLst/>
          </a:prstGeom>
          <a:noFill/>
        </p:spPr>
      </p:pic>
      <p:pic>
        <p:nvPicPr>
          <p:cNvPr id="23" name="Picture 18" descr="Image result for harshavardhan sundar"/>
          <p:cNvPicPr>
            <a:picLocks noChangeAspect="1" noChangeArrowheads="1"/>
          </p:cNvPicPr>
          <p:nvPr/>
        </p:nvPicPr>
        <p:blipFill>
          <a:blip r:embed="rId21" cstate="print"/>
          <a:srcRect/>
          <a:stretch>
            <a:fillRect/>
          </a:stretch>
        </p:blipFill>
        <p:spPr bwMode="auto">
          <a:xfrm>
            <a:off x="681134" y="3900658"/>
            <a:ext cx="919066" cy="919066"/>
          </a:xfrm>
          <a:prstGeom prst="rect">
            <a:avLst/>
          </a:prstGeom>
          <a:noFill/>
        </p:spPr>
      </p:pic>
      <p:pic>
        <p:nvPicPr>
          <p:cNvPr id="24" name="Picture 30" descr="Image result for Alastair porter MTG"/>
          <p:cNvPicPr>
            <a:picLocks noChangeAspect="1" noChangeArrowheads="1"/>
          </p:cNvPicPr>
          <p:nvPr/>
        </p:nvPicPr>
        <p:blipFill>
          <a:blip r:embed="rId22" cstate="print"/>
          <a:srcRect/>
          <a:stretch>
            <a:fillRect/>
          </a:stretch>
        </p:blipFill>
        <p:spPr bwMode="auto">
          <a:xfrm>
            <a:off x="685800" y="2598360"/>
            <a:ext cx="908096" cy="1206066"/>
          </a:xfrm>
          <a:prstGeom prst="rect">
            <a:avLst/>
          </a:prstGeom>
          <a:noFill/>
        </p:spPr>
      </p:pic>
      <p:pic>
        <p:nvPicPr>
          <p:cNvPr id="25" name="Picture 34" descr="Image result for georgi dzhambazov"/>
          <p:cNvPicPr>
            <a:picLocks noChangeAspect="1" noChangeArrowheads="1"/>
          </p:cNvPicPr>
          <p:nvPr/>
        </p:nvPicPr>
        <p:blipFill>
          <a:blip r:embed="rId23" cstate="print"/>
          <a:srcRect/>
          <a:stretch>
            <a:fillRect/>
          </a:stretch>
        </p:blipFill>
        <p:spPr bwMode="auto">
          <a:xfrm>
            <a:off x="7120637" y="3831094"/>
            <a:ext cx="1033660" cy="1033660"/>
          </a:xfrm>
          <a:prstGeom prst="rect">
            <a:avLst/>
          </a:prstGeom>
          <a:noFill/>
        </p:spPr>
      </p:pic>
      <p:pic>
        <p:nvPicPr>
          <p:cNvPr id="26" name="Picture 36" descr="Image result for rong gong"/>
          <p:cNvPicPr>
            <a:picLocks noChangeAspect="1" noChangeArrowheads="1"/>
          </p:cNvPicPr>
          <p:nvPr/>
        </p:nvPicPr>
        <p:blipFill>
          <a:blip r:embed="rId24" cstate="print"/>
          <a:srcRect/>
          <a:stretch>
            <a:fillRect/>
          </a:stretch>
        </p:blipFill>
        <p:spPr bwMode="auto">
          <a:xfrm>
            <a:off x="7416590" y="4982562"/>
            <a:ext cx="965410" cy="965410"/>
          </a:xfrm>
          <a:prstGeom prst="rect">
            <a:avLst/>
          </a:prstGeom>
          <a:noFill/>
        </p:spPr>
      </p:pic>
      <p:pic>
        <p:nvPicPr>
          <p:cNvPr id="27" name="Picture 28" descr="Image result for Andres ferraro mtg"/>
          <p:cNvPicPr>
            <a:picLocks noChangeAspect="1" noChangeArrowheads="1"/>
          </p:cNvPicPr>
          <p:nvPr/>
        </p:nvPicPr>
        <p:blipFill>
          <a:blip r:embed="rId25" cstate="print"/>
          <a:srcRect l="33871" t="9620" r="35206" b="58500"/>
          <a:stretch>
            <a:fillRect/>
          </a:stretch>
        </p:blipFill>
        <p:spPr bwMode="auto">
          <a:xfrm>
            <a:off x="7180666" y="1548897"/>
            <a:ext cx="905381" cy="933417"/>
          </a:xfrm>
          <a:prstGeom prst="rect">
            <a:avLst/>
          </a:prstGeom>
          <a:noFill/>
        </p:spPr>
      </p:pic>
      <p:pic>
        <p:nvPicPr>
          <p:cNvPr id="28" name="Picture 32" descr="Image result for Shuo Zhang zangsir"/>
          <p:cNvPicPr>
            <a:picLocks noChangeAspect="1" noChangeArrowheads="1"/>
          </p:cNvPicPr>
          <p:nvPr/>
        </p:nvPicPr>
        <p:blipFill>
          <a:blip r:embed="rId26" cstate="print"/>
          <a:srcRect/>
          <a:stretch>
            <a:fillRect/>
          </a:stretch>
        </p:blipFill>
        <p:spPr bwMode="auto">
          <a:xfrm>
            <a:off x="2389072" y="4966313"/>
            <a:ext cx="954881" cy="954881"/>
          </a:xfrm>
          <a:prstGeom prst="rect">
            <a:avLst/>
          </a:prstGeom>
          <a:noFill/>
        </p:spPr>
      </p:pic>
      <p:pic>
        <p:nvPicPr>
          <p:cNvPr id="29" name="Picture 40" descr="Image result for frederic font"/>
          <p:cNvPicPr>
            <a:picLocks noChangeAspect="1" noChangeArrowheads="1"/>
          </p:cNvPicPr>
          <p:nvPr/>
        </p:nvPicPr>
        <p:blipFill>
          <a:blip r:embed="rId27" cstate="print"/>
          <a:srcRect/>
          <a:stretch>
            <a:fillRect/>
          </a:stretch>
        </p:blipFill>
        <p:spPr bwMode="auto">
          <a:xfrm>
            <a:off x="3382908" y="4997605"/>
            <a:ext cx="914400" cy="869795"/>
          </a:xfrm>
          <a:prstGeom prst="rect">
            <a:avLst/>
          </a:prstGeom>
          <a:noFill/>
        </p:spPr>
      </p:pic>
      <p:pic>
        <p:nvPicPr>
          <p:cNvPr id="30" name="Picture 38" descr="Image result for mohamed sordo"/>
          <p:cNvPicPr>
            <a:picLocks noChangeAspect="1" noChangeArrowheads="1"/>
          </p:cNvPicPr>
          <p:nvPr/>
        </p:nvPicPr>
        <p:blipFill>
          <a:blip r:embed="rId28" cstate="print"/>
          <a:srcRect/>
          <a:stretch>
            <a:fillRect/>
          </a:stretch>
        </p:blipFill>
        <p:spPr bwMode="auto">
          <a:xfrm>
            <a:off x="1673447" y="1548897"/>
            <a:ext cx="1031664" cy="1031664"/>
          </a:xfrm>
          <a:prstGeom prst="rect">
            <a:avLst/>
          </a:prstGeom>
          <a:noFill/>
        </p:spPr>
      </p:pic>
      <p:pic>
        <p:nvPicPr>
          <p:cNvPr id="31" name="Picture 44" descr="Image result for Vinutha rao IITB"/>
          <p:cNvPicPr>
            <a:picLocks noChangeAspect="1" noChangeArrowheads="1"/>
          </p:cNvPicPr>
          <p:nvPr/>
        </p:nvPicPr>
        <p:blipFill>
          <a:blip r:embed="rId29" cstate="print"/>
          <a:srcRect/>
          <a:stretch>
            <a:fillRect/>
          </a:stretch>
        </p:blipFill>
        <p:spPr bwMode="auto">
          <a:xfrm>
            <a:off x="762000" y="1603439"/>
            <a:ext cx="864523" cy="864523"/>
          </a:xfrm>
          <a:prstGeom prst="rect">
            <a:avLst/>
          </a:prstGeom>
          <a:noFill/>
        </p:spPr>
      </p:pic>
      <p:pic>
        <p:nvPicPr>
          <p:cNvPr id="32" name="Picture 48" descr="Image result for akshay anantapadmanabhan"/>
          <p:cNvPicPr>
            <a:picLocks noChangeAspect="1" noChangeArrowheads="1"/>
          </p:cNvPicPr>
          <p:nvPr/>
        </p:nvPicPr>
        <p:blipFill>
          <a:blip r:embed="rId30" cstate="print"/>
          <a:srcRect l="3561" t="5461" r="45239" b="17867"/>
          <a:stretch>
            <a:fillRect/>
          </a:stretch>
        </p:blipFill>
        <p:spPr bwMode="auto">
          <a:xfrm>
            <a:off x="1469719" y="4966314"/>
            <a:ext cx="816281" cy="916792"/>
          </a:xfrm>
          <a:prstGeom prst="rect">
            <a:avLst/>
          </a:prstGeom>
          <a:noFill/>
        </p:spPr>
      </p:pic>
      <p:pic>
        <p:nvPicPr>
          <p:cNvPr id="466946" name="Picture 2" descr="Image result for hasan sercan atli"/>
          <p:cNvPicPr>
            <a:picLocks noChangeAspect="1" noChangeArrowheads="1"/>
          </p:cNvPicPr>
          <p:nvPr/>
        </p:nvPicPr>
        <p:blipFill>
          <a:blip r:embed="rId31" cstate="print"/>
          <a:srcRect l="50000" t="6239" r="11957" b="48012"/>
          <a:stretch>
            <a:fillRect/>
          </a:stretch>
        </p:blipFill>
        <p:spPr bwMode="auto">
          <a:xfrm>
            <a:off x="609600" y="4932280"/>
            <a:ext cx="777624" cy="935120"/>
          </a:xfrm>
          <a:prstGeom prst="rect">
            <a:avLst/>
          </a:prstGeom>
          <a:noFill/>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t>Main contributions</a:t>
            </a:r>
          </a:p>
          <a:p>
            <a:pPr lvl="1"/>
            <a:r>
              <a:rPr lang="en-US" dirty="0" smtClean="0"/>
              <a:t>Data corpora for rhythm analysis</a:t>
            </a:r>
          </a:p>
          <a:p>
            <a:pPr lvl="1"/>
            <a:r>
              <a:rPr lang="en-US" dirty="0" smtClean="0"/>
              <a:t>Meter inference and tracking</a:t>
            </a:r>
          </a:p>
          <a:p>
            <a:pPr lvl="1"/>
            <a:r>
              <a:rPr lang="en-US" dirty="0" smtClean="0"/>
              <a:t>Percussion pattern discovery</a:t>
            </a:r>
          </a:p>
          <a:p>
            <a:r>
              <a:rPr lang="en-US" dirty="0" smtClean="0">
                <a:solidFill>
                  <a:schemeClr val="bg1">
                    <a:lumMod val="85000"/>
                  </a:schemeClr>
                </a:solidFill>
              </a:rPr>
              <a:t>Summary</a:t>
            </a:r>
            <a:endParaRPr lang="en-US" dirty="0">
              <a:solidFill>
                <a:schemeClr val="bg1">
                  <a:lumMod val="85000"/>
                </a:schemeClr>
              </a:solidFill>
            </a:endParaRPr>
          </a:p>
        </p:txBody>
      </p:sp>
      <p:pic>
        <p:nvPicPr>
          <p:cNvPr id="4" name="Picture 4" descr="E:\UPFWork\PhD\Thesis\defense\Resources\Images\Chap6.png"/>
          <p:cNvPicPr>
            <a:picLocks noChangeAspect="1" noChangeArrowheads="1"/>
          </p:cNvPicPr>
          <p:nvPr/>
        </p:nvPicPr>
        <p:blipFill>
          <a:blip r:embed="rId3" cstate="print"/>
          <a:srcRect/>
          <a:stretch>
            <a:fillRect/>
          </a:stretch>
        </p:blipFill>
        <p:spPr bwMode="auto">
          <a:xfrm>
            <a:off x="6324600" y="2971800"/>
            <a:ext cx="2475443" cy="3516753"/>
          </a:xfrm>
          <a:prstGeom prst="rect">
            <a:avLst/>
          </a:prstGeom>
          <a:noFill/>
          <a:ln>
            <a:solidFill>
              <a:schemeClr val="tx1"/>
            </a:solidFill>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significance tests</a:t>
            </a:r>
            <a:endParaRPr lang="en-US" dirty="0"/>
          </a:p>
        </p:txBody>
      </p:sp>
      <p:sp>
        <p:nvSpPr>
          <p:cNvPr id="3" name="Content Placeholder 2"/>
          <p:cNvSpPr>
            <a:spLocks noGrp="1"/>
          </p:cNvSpPr>
          <p:nvPr>
            <p:ph idx="1"/>
          </p:nvPr>
        </p:nvSpPr>
        <p:spPr>
          <a:xfrm>
            <a:off x="381000" y="1219200"/>
            <a:ext cx="4191000" cy="4876800"/>
          </a:xfrm>
        </p:spPr>
        <p:txBody>
          <a:bodyPr>
            <a:normAutofit/>
          </a:bodyPr>
          <a:lstStyle/>
          <a:p>
            <a:r>
              <a:rPr lang="en-US" sz="2000" dirty="0" smtClean="0"/>
              <a:t>Paired sample t-test</a:t>
            </a:r>
            <a:r>
              <a:rPr lang="en-US" sz="2000" dirty="0"/>
              <a:t> </a:t>
            </a:r>
            <a:r>
              <a:rPr lang="en-US" sz="2000" dirty="0" smtClean="0"/>
              <a:t>at 5% significance level</a:t>
            </a:r>
          </a:p>
          <a:p>
            <a:r>
              <a:rPr lang="en-US" sz="2000" dirty="0" smtClean="0"/>
              <a:t>Average performance over Indian music datasets</a:t>
            </a:r>
          </a:p>
        </p:txBody>
      </p:sp>
      <p:pic>
        <p:nvPicPr>
          <p:cNvPr id="49154" name="Picture 2"/>
          <p:cNvPicPr>
            <a:picLocks noChangeAspect="1" noChangeArrowheads="1"/>
          </p:cNvPicPr>
          <p:nvPr/>
        </p:nvPicPr>
        <p:blipFill>
          <a:blip r:embed="rId2" cstate="print"/>
          <a:srcRect/>
          <a:stretch>
            <a:fillRect/>
          </a:stretch>
        </p:blipFill>
        <p:spPr bwMode="auto">
          <a:xfrm>
            <a:off x="4371975" y="1219200"/>
            <a:ext cx="4772025" cy="513397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t="15631" r="74223"/>
          <a:stretch>
            <a:fillRect/>
          </a:stretch>
        </p:blipFill>
        <p:spPr bwMode="auto">
          <a:xfrm>
            <a:off x="2538021" y="2971800"/>
            <a:ext cx="1652979" cy="3505200"/>
          </a:xfrm>
          <a:prstGeom prst="rect">
            <a:avLst/>
          </a:prstGeom>
          <a:noFill/>
          <a:ln w="9525">
            <a:no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5.4.5</a:t>
            </a:r>
          </a:p>
        </p:txBody>
      </p:sp>
    </p:spTree>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t="15631" r="80207"/>
          <a:stretch>
            <a:fillRect/>
          </a:stretch>
        </p:blipFill>
        <p:spPr bwMode="auto">
          <a:xfrm>
            <a:off x="3721838" y="4002156"/>
            <a:ext cx="773962" cy="213738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Statistical significance tests</a:t>
            </a:r>
            <a:endParaRPr lang="en-US" dirty="0"/>
          </a:p>
        </p:txBody>
      </p:sp>
      <p:sp>
        <p:nvSpPr>
          <p:cNvPr id="3" name="Content Placeholder 2"/>
          <p:cNvSpPr>
            <a:spLocks noGrp="1"/>
          </p:cNvSpPr>
          <p:nvPr>
            <p:ph idx="1"/>
          </p:nvPr>
        </p:nvSpPr>
        <p:spPr>
          <a:xfrm>
            <a:off x="381000" y="1219200"/>
            <a:ext cx="3340838" cy="4876800"/>
          </a:xfrm>
        </p:spPr>
        <p:txBody>
          <a:bodyPr>
            <a:normAutofit/>
          </a:bodyPr>
          <a:lstStyle/>
          <a:p>
            <a:r>
              <a:rPr lang="en-US" sz="1800" dirty="0" smtClean="0"/>
              <a:t>AMPF</a:t>
            </a:r>
            <a:r>
              <a:rPr lang="en-US" sz="1800" baseline="-25000" dirty="0" smtClean="0"/>
              <a:t>0</a:t>
            </a:r>
            <a:r>
              <a:rPr lang="en-US" sz="1800" dirty="0" smtClean="0"/>
              <a:t> and </a:t>
            </a:r>
            <a:r>
              <a:rPr lang="en-US" sz="1800" dirty="0" err="1" smtClean="0"/>
              <a:t>AMPF</a:t>
            </a:r>
            <a:r>
              <a:rPr lang="en-US" sz="1800" baseline="-25000" dirty="0" err="1" smtClean="0"/>
              <a:t>m</a:t>
            </a:r>
            <a:r>
              <a:rPr lang="en-US" sz="1800" dirty="0" smtClean="0"/>
              <a:t> – no significant differences</a:t>
            </a:r>
          </a:p>
          <a:p>
            <a:r>
              <a:rPr lang="en-US" sz="1800" dirty="0" smtClean="0"/>
              <a:t>AMPF</a:t>
            </a:r>
            <a:r>
              <a:rPr lang="en-US" sz="1800" baseline="-25000" dirty="0" smtClean="0"/>
              <a:t>0</a:t>
            </a:r>
            <a:r>
              <a:rPr lang="en-US" sz="1800" dirty="0" smtClean="0"/>
              <a:t> and AMPF</a:t>
            </a:r>
            <a:r>
              <a:rPr lang="en-US" sz="1800" baseline="-25000" dirty="0" smtClean="0"/>
              <a:t>s</a:t>
            </a:r>
            <a:r>
              <a:rPr lang="en-US" sz="1800" dirty="0" smtClean="0"/>
              <a:t> for tempo informed tracking</a:t>
            </a:r>
            <a:endParaRPr lang="en-US" sz="1800" dirty="0"/>
          </a:p>
        </p:txBody>
      </p:sp>
      <p:pic>
        <p:nvPicPr>
          <p:cNvPr id="6" name="Picture 2"/>
          <p:cNvPicPr>
            <a:picLocks noChangeAspect="1" noChangeArrowheads="1"/>
          </p:cNvPicPr>
          <p:nvPr/>
        </p:nvPicPr>
        <p:blipFill>
          <a:blip r:embed="rId2" cstate="print"/>
          <a:srcRect t="15631" r="80207"/>
          <a:stretch>
            <a:fillRect/>
          </a:stretch>
        </p:blipFill>
        <p:spPr bwMode="auto">
          <a:xfrm>
            <a:off x="3721838" y="1398104"/>
            <a:ext cx="773962" cy="2137385"/>
          </a:xfrm>
          <a:prstGeom prst="rect">
            <a:avLst/>
          </a:prstGeom>
          <a:noFill/>
          <a:ln w="9525">
            <a:noFill/>
            <a:miter lim="800000"/>
            <a:headEnd/>
            <a:tailEnd/>
          </a:ln>
        </p:spPr>
      </p:pic>
      <p:pic>
        <p:nvPicPr>
          <p:cNvPr id="49154" name="Picture 2"/>
          <p:cNvPicPr>
            <a:picLocks noChangeAspect="1" noChangeArrowheads="1"/>
          </p:cNvPicPr>
          <p:nvPr/>
        </p:nvPicPr>
        <p:blipFill>
          <a:blip r:embed="rId3" cstate="print"/>
          <a:srcRect/>
          <a:stretch>
            <a:fillRect/>
          </a:stretch>
        </p:blipFill>
        <p:spPr bwMode="auto">
          <a:xfrm>
            <a:off x="4371975" y="1219200"/>
            <a:ext cx="4772025" cy="5133975"/>
          </a:xfrm>
          <a:prstGeom prst="rect">
            <a:avLst/>
          </a:prstGeom>
          <a:noFill/>
          <a:ln w="9525">
            <a:noFill/>
            <a:miter lim="800000"/>
            <a:headEnd/>
            <a:tailEnd/>
          </a:ln>
        </p:spPr>
      </p:pic>
      <p:sp>
        <p:nvSpPr>
          <p:cNvPr id="7" name="Rectangle 6"/>
          <p:cNvSpPr/>
          <p:nvPr/>
        </p:nvSpPr>
        <p:spPr>
          <a:xfrm>
            <a:off x="5234608" y="2044148"/>
            <a:ext cx="457200" cy="457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44208" y="2653748"/>
            <a:ext cx="622852" cy="622852"/>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83556" y="2040836"/>
            <a:ext cx="457200" cy="457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27984" y="4674704"/>
            <a:ext cx="457200" cy="457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83552" y="4661452"/>
            <a:ext cx="457200" cy="457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5.4.5</a:t>
            </a:r>
          </a:p>
        </p:txBody>
      </p:sp>
    </p:spTree>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extensions: Indian music</a:t>
            </a:r>
            <a:endParaRPr lang="en-US" dirty="0"/>
          </a:p>
        </p:txBody>
      </p:sp>
      <p:sp>
        <p:nvSpPr>
          <p:cNvPr id="3" name="Content Placeholder 2"/>
          <p:cNvSpPr>
            <a:spLocks noGrp="1"/>
          </p:cNvSpPr>
          <p:nvPr>
            <p:ph idx="1"/>
          </p:nvPr>
        </p:nvSpPr>
        <p:spPr/>
        <p:txBody>
          <a:bodyPr/>
          <a:lstStyle/>
          <a:p>
            <a:endParaRPr lang="en-US"/>
          </a:p>
        </p:txBody>
      </p:sp>
      <p:pic>
        <p:nvPicPr>
          <p:cNvPr id="50178" name="Picture 2"/>
          <p:cNvPicPr>
            <a:picLocks noChangeAspect="1" noChangeArrowheads="1"/>
          </p:cNvPicPr>
          <p:nvPr/>
        </p:nvPicPr>
        <p:blipFill>
          <a:blip r:embed="rId2" cstate="print"/>
          <a:srcRect/>
          <a:stretch>
            <a:fillRect/>
          </a:stretch>
        </p:blipFill>
        <p:spPr bwMode="auto">
          <a:xfrm>
            <a:off x="1600200" y="2362200"/>
            <a:ext cx="5895975" cy="2114550"/>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5.4.5</a:t>
            </a:r>
          </a:p>
        </p:txBody>
      </p:sp>
    </p:spTree>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observations</a:t>
            </a:r>
            <a:endParaRPr lang="en-US" dirty="0"/>
          </a:p>
        </p:txBody>
      </p:sp>
      <p:sp>
        <p:nvSpPr>
          <p:cNvPr id="3" name="Content Placeholder 2"/>
          <p:cNvSpPr>
            <a:spLocks noGrp="1"/>
          </p:cNvSpPr>
          <p:nvPr>
            <p:ph idx="1"/>
          </p:nvPr>
        </p:nvSpPr>
        <p:spPr>
          <a:xfrm>
            <a:off x="381000" y="1219200"/>
            <a:ext cx="8229600" cy="5257800"/>
          </a:xfrm>
        </p:spPr>
        <p:txBody>
          <a:bodyPr>
            <a:normAutofit fontScale="92500"/>
          </a:bodyPr>
          <a:lstStyle/>
          <a:p>
            <a:pPr marL="342900" lvl="1" indent="-342900">
              <a:buClr>
                <a:srgbClr val="E40021"/>
              </a:buClr>
              <a:buFont typeface="Wingdings" pitchFamily="2" charset="2"/>
              <a:buChar char="§"/>
            </a:pPr>
            <a:r>
              <a:rPr lang="en-US" sz="2600" b="1" dirty="0" smtClean="0"/>
              <a:t>Extend to full pieces though tested on two min excerpts</a:t>
            </a:r>
          </a:p>
          <a:p>
            <a:r>
              <a:rPr lang="en-US" dirty="0" err="1" smtClean="0"/>
              <a:t>Vilaṁbit</a:t>
            </a:r>
            <a:r>
              <a:rPr lang="en-US" dirty="0" smtClean="0"/>
              <a:t> pieces still difficult to track – need better formulation</a:t>
            </a:r>
          </a:p>
          <a:p>
            <a:pPr lvl="1"/>
            <a:r>
              <a:rPr lang="en-US" dirty="0" smtClean="0"/>
              <a:t>Longer cycle – more scope for improvisation and difficult to track</a:t>
            </a:r>
          </a:p>
          <a:p>
            <a:r>
              <a:rPr lang="en-US" dirty="0" smtClean="0"/>
              <a:t>Multiple patterns – no significant improvement</a:t>
            </a:r>
          </a:p>
          <a:p>
            <a:pPr lvl="1"/>
            <a:r>
              <a:rPr lang="en-US" dirty="0" smtClean="0"/>
              <a:t>need better features</a:t>
            </a:r>
          </a:p>
          <a:p>
            <a:r>
              <a:rPr lang="en-US" dirty="0" smtClean="0"/>
              <a:t>Inference extensions – no additional improvement</a:t>
            </a:r>
          </a:p>
          <a:p>
            <a:r>
              <a:rPr lang="en-US" b="1" dirty="0" smtClean="0"/>
              <a:t>Section Pointer model</a:t>
            </a:r>
            <a:r>
              <a:rPr lang="en-US" dirty="0" smtClean="0"/>
              <a:t> – generalization of all the state of the art models – most promising</a:t>
            </a:r>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5.5</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Bayesian models – explicitly consider metrical structures: </a:t>
            </a:r>
            <a:r>
              <a:rPr lang="en-US" b="1" dirty="0" smtClean="0"/>
              <a:t>culture-aware data-driven algorithms</a:t>
            </a:r>
          </a:p>
          <a:p>
            <a:pPr lvl="1"/>
            <a:r>
              <a:rPr lang="en-US" dirty="0" smtClean="0"/>
              <a:t>Flexible and </a:t>
            </a:r>
            <a:r>
              <a:rPr lang="en-US" dirty="0" err="1" smtClean="0"/>
              <a:t>generalizable</a:t>
            </a:r>
            <a:r>
              <a:rPr lang="en-US" dirty="0" smtClean="0"/>
              <a:t> to similar metrical structures</a:t>
            </a:r>
          </a:p>
          <a:p>
            <a:pPr lvl="1"/>
            <a:r>
              <a:rPr lang="en-US" dirty="0" smtClean="0"/>
              <a:t>Need training data</a:t>
            </a:r>
          </a:p>
          <a:p>
            <a:r>
              <a:rPr lang="en-US" dirty="0" smtClean="0"/>
              <a:t>Bayesian models can be used to impose additional structures </a:t>
            </a:r>
          </a:p>
          <a:p>
            <a:pPr lvl="1"/>
            <a:r>
              <a:rPr lang="en-US" dirty="0" smtClean="0"/>
              <a:t>Tighter tempo, allow for human errors (skip a beat, e.g.)</a:t>
            </a:r>
            <a:endParaRPr lang="en-US" sz="2600" dirty="0" smtClean="0"/>
          </a:p>
          <a:p>
            <a:pPr marL="342900" lvl="1" indent="-342900">
              <a:buClr>
                <a:srgbClr val="E40021"/>
              </a:buClr>
              <a:buFont typeface="Wingdings" pitchFamily="2" charset="2"/>
              <a:buChar char="§"/>
            </a:pPr>
            <a:r>
              <a:rPr lang="en-US" sz="2600" dirty="0" smtClean="0"/>
              <a:t>Models assume that </a:t>
            </a:r>
            <a:r>
              <a:rPr lang="en-US" sz="2600" dirty="0" err="1" smtClean="0"/>
              <a:t>tāla</a:t>
            </a:r>
            <a:r>
              <a:rPr lang="en-US" sz="2600" dirty="0" smtClean="0"/>
              <a:t> does not change</a:t>
            </a:r>
          </a:p>
          <a:p>
            <a:r>
              <a:rPr lang="en-US" dirty="0" smtClean="0"/>
              <a:t>Using melody based features in addition</a:t>
            </a:r>
          </a:p>
          <a:p>
            <a:pPr lvl="1"/>
            <a:r>
              <a:rPr lang="en-US" dirty="0" smtClean="0"/>
              <a:t>Richer representations</a:t>
            </a:r>
          </a:p>
          <a:p>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5.5</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Percussion pattern discovery</a:t>
            </a:r>
            <a:endParaRPr lang="en-US" dirty="0"/>
          </a:p>
        </p:txBody>
      </p:sp>
      <p:pic>
        <p:nvPicPr>
          <p:cNvPr id="6" name="Picture 5" descr="E:\UPFWork\PhD\Thesis\defense\Resources\Images\Chap6.png"/>
          <p:cNvPicPr>
            <a:picLocks noChangeAspect="1" noChangeArrowheads="1"/>
          </p:cNvPicPr>
          <p:nvPr/>
        </p:nvPicPr>
        <p:blipFill>
          <a:blip r:embed="rId3" cstate="print"/>
          <a:srcRect/>
          <a:stretch>
            <a:fillRect/>
          </a:stretch>
        </p:blipFill>
        <p:spPr bwMode="auto">
          <a:xfrm>
            <a:off x="6324600" y="3048000"/>
            <a:ext cx="2475443" cy="3516753"/>
          </a:xfrm>
          <a:prstGeom prst="rect">
            <a:avLst/>
          </a:prstGeom>
          <a:noFill/>
          <a:ln>
            <a:solidFill>
              <a:schemeClr val="tx1"/>
            </a:solidFill>
          </a:ln>
        </p:spPr>
      </p:pic>
      <p:pic>
        <p:nvPicPr>
          <p:cNvPr id="7" name="Picture 6"/>
          <p:cNvPicPr>
            <a:picLocks noChangeAspect="1" noChangeArrowheads="1"/>
          </p:cNvPicPr>
          <p:nvPr/>
        </p:nvPicPr>
        <p:blipFill>
          <a:blip r:embed="rId4" cstate="print"/>
          <a:srcRect/>
          <a:stretch>
            <a:fillRect/>
          </a:stretch>
        </p:blipFill>
        <p:spPr bwMode="auto">
          <a:xfrm>
            <a:off x="380999" y="3276600"/>
            <a:ext cx="3439235" cy="1700582"/>
          </a:xfrm>
          <a:prstGeom prst="rect">
            <a:avLst/>
          </a:prstGeom>
          <a:noFill/>
          <a:ln w="9525">
            <a:noFill/>
            <a:miter lim="800000"/>
            <a:headEnd/>
            <a:tailEnd/>
          </a:ln>
        </p:spPr>
      </p:pic>
      <p:pic>
        <p:nvPicPr>
          <p:cNvPr id="8" name="Picture 7"/>
          <p:cNvPicPr>
            <a:picLocks noChangeAspect="1" noChangeArrowheads="1"/>
          </p:cNvPicPr>
          <p:nvPr/>
        </p:nvPicPr>
        <p:blipFill>
          <a:blip r:embed="rId5" cstate="print"/>
          <a:srcRect/>
          <a:stretch>
            <a:fillRect/>
          </a:stretch>
        </p:blipFill>
        <p:spPr bwMode="auto">
          <a:xfrm>
            <a:off x="1604181" y="4852618"/>
            <a:ext cx="3577419" cy="17005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Rhythm and percussion patterns</a:t>
            </a:r>
            <a:endParaRPr lang="en-US" dirty="0"/>
          </a:p>
        </p:txBody>
      </p:sp>
      <p:sp>
        <p:nvSpPr>
          <p:cNvPr id="4" name="Content Placeholder 3"/>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pic>
        <p:nvPicPr>
          <p:cNvPr id="178178" name="Picture 2"/>
          <p:cNvPicPr>
            <a:picLocks noChangeAspect="1" noChangeArrowheads="1"/>
          </p:cNvPicPr>
          <p:nvPr/>
        </p:nvPicPr>
        <p:blipFill>
          <a:blip r:embed="rId3" cstate="print"/>
          <a:srcRect/>
          <a:stretch>
            <a:fillRect/>
          </a:stretch>
        </p:blipFill>
        <p:spPr bwMode="auto">
          <a:xfrm>
            <a:off x="3880513" y="3886200"/>
            <a:ext cx="4469074" cy="2133600"/>
          </a:xfrm>
          <a:prstGeom prst="rect">
            <a:avLst/>
          </a:prstGeom>
          <a:noFill/>
          <a:ln w="9525">
            <a:noFill/>
            <a:miter lim="800000"/>
            <a:headEnd/>
            <a:tailEnd/>
          </a:ln>
        </p:spPr>
      </p:pic>
      <p:pic>
        <p:nvPicPr>
          <p:cNvPr id="178179" name="Picture 3"/>
          <p:cNvPicPr>
            <a:picLocks noChangeAspect="1" noChangeArrowheads="1"/>
          </p:cNvPicPr>
          <p:nvPr/>
        </p:nvPicPr>
        <p:blipFill>
          <a:blip r:embed="rId4" cstate="print"/>
          <a:srcRect/>
          <a:stretch>
            <a:fillRect/>
          </a:stretch>
        </p:blipFill>
        <p:spPr bwMode="auto">
          <a:xfrm>
            <a:off x="457200" y="1905000"/>
            <a:ext cx="5192974" cy="980266"/>
          </a:xfrm>
          <a:prstGeom prst="rect">
            <a:avLst/>
          </a:prstGeom>
          <a:noFill/>
          <a:ln w="9525">
            <a:noFill/>
            <a:miter lim="800000"/>
            <a:headEnd/>
            <a:tailEnd/>
          </a:ln>
        </p:spPr>
      </p:pic>
      <p:sp>
        <p:nvSpPr>
          <p:cNvPr id="7" name="TextBox 6"/>
          <p:cNvSpPr txBox="1"/>
          <p:nvPr/>
        </p:nvSpPr>
        <p:spPr>
          <a:xfrm>
            <a:off x="5867399" y="2052935"/>
            <a:ext cx="2482187" cy="461665"/>
          </a:xfrm>
          <a:prstGeom prst="rect">
            <a:avLst/>
          </a:prstGeom>
          <a:noFill/>
        </p:spPr>
        <p:txBody>
          <a:bodyPr wrap="square" rtlCol="0">
            <a:spAutoFit/>
          </a:bodyPr>
          <a:lstStyle/>
          <a:p>
            <a:r>
              <a:rPr lang="en-US" sz="2400" dirty="0" smtClean="0">
                <a:latin typeface="Calibri Light" pitchFamily="34" charset="0"/>
              </a:rPr>
              <a:t>Rhythm pattern</a:t>
            </a:r>
            <a:endParaRPr lang="en-US" sz="2400" dirty="0">
              <a:latin typeface="Calibri Light" pitchFamily="34" charset="0"/>
            </a:endParaRPr>
          </a:p>
        </p:txBody>
      </p:sp>
      <p:sp>
        <p:nvSpPr>
          <p:cNvPr id="8" name="TextBox 7"/>
          <p:cNvSpPr txBox="1"/>
          <p:nvPr/>
        </p:nvSpPr>
        <p:spPr>
          <a:xfrm>
            <a:off x="1143000" y="4643735"/>
            <a:ext cx="2516651" cy="461665"/>
          </a:xfrm>
          <a:prstGeom prst="rect">
            <a:avLst/>
          </a:prstGeom>
          <a:noFill/>
        </p:spPr>
        <p:txBody>
          <a:bodyPr wrap="none" rtlCol="0">
            <a:spAutoFit/>
          </a:bodyPr>
          <a:lstStyle/>
          <a:p>
            <a:r>
              <a:rPr lang="en-US" sz="2400" dirty="0" smtClean="0">
                <a:latin typeface="Calibri Light" pitchFamily="34" charset="0"/>
              </a:rPr>
              <a:t>Percussion pattern</a:t>
            </a:r>
            <a:endParaRPr lang="en-US" sz="2400" dirty="0">
              <a:latin typeface="Calibri Light" pitchFamily="34" charset="0"/>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Percussion pattern discovery</a:t>
            </a:r>
            <a:endParaRPr lang="en-US" dirty="0"/>
          </a:p>
        </p:txBody>
      </p:sp>
      <p:sp>
        <p:nvSpPr>
          <p:cNvPr id="3" name="Content Placeholder 2"/>
          <p:cNvSpPr>
            <a:spLocks noGrp="1"/>
          </p:cNvSpPr>
          <p:nvPr>
            <p:ph idx="1"/>
          </p:nvPr>
        </p:nvSpPr>
        <p:spPr>
          <a:xfrm>
            <a:off x="381000" y="1066800"/>
            <a:ext cx="8229600" cy="4876800"/>
          </a:xfrm>
        </p:spPr>
        <p:txBody>
          <a:bodyPr/>
          <a:lstStyle/>
          <a:p>
            <a:r>
              <a:rPr lang="en-US" dirty="0" smtClean="0"/>
              <a:t>Pattern discovery: inter- and intra-piece</a:t>
            </a:r>
          </a:p>
        </p:txBody>
      </p:sp>
      <p:pic>
        <p:nvPicPr>
          <p:cNvPr id="4" name="Picture 3" descr="PatternsImg1.png"/>
          <p:cNvPicPr>
            <a:picLocks noChangeAspect="1"/>
          </p:cNvPicPr>
          <p:nvPr/>
        </p:nvPicPr>
        <p:blipFill>
          <a:blip r:embed="rId3" cstate="print"/>
          <a:srcRect l="21667" r="44166"/>
          <a:stretch>
            <a:fillRect/>
          </a:stretch>
        </p:blipFill>
        <p:spPr>
          <a:xfrm>
            <a:off x="2133600" y="1905000"/>
            <a:ext cx="4811018" cy="805308"/>
          </a:xfrm>
          <a:prstGeom prst="rect">
            <a:avLst/>
          </a:prstGeom>
          <a:ln>
            <a:solidFill>
              <a:schemeClr val="tx1"/>
            </a:solidFill>
          </a:ln>
        </p:spPr>
      </p:pic>
      <p:sp>
        <p:nvSpPr>
          <p:cNvPr id="6" name="TextBox 5"/>
          <p:cNvSpPr txBox="1"/>
          <p:nvPr/>
        </p:nvSpPr>
        <p:spPr>
          <a:xfrm>
            <a:off x="2009340" y="3870803"/>
            <a:ext cx="4772460" cy="461665"/>
          </a:xfrm>
          <a:prstGeom prst="rect">
            <a:avLst/>
          </a:prstGeom>
          <a:noFill/>
          <a:ln>
            <a:solidFill>
              <a:schemeClr val="tx1"/>
            </a:solidFill>
          </a:ln>
        </p:spPr>
        <p:txBody>
          <a:bodyPr wrap="none" rtlCol="0">
            <a:spAutoFit/>
          </a:bodyPr>
          <a:lstStyle/>
          <a:p>
            <a:r>
              <a:rPr lang="en-US" sz="2400" dirty="0" smtClean="0">
                <a:latin typeface="Consolas" pitchFamily="49" charset="0"/>
                <a:cs typeface="Consolas" pitchFamily="49" charset="0"/>
              </a:rPr>
              <a:t>Intermediate representation</a:t>
            </a:r>
            <a:endParaRPr lang="en-US" sz="2400" dirty="0">
              <a:latin typeface="Consolas" pitchFamily="49" charset="0"/>
              <a:cs typeface="Consolas" pitchFamily="49" charset="0"/>
            </a:endParaRPr>
          </a:p>
        </p:txBody>
      </p:sp>
      <p:sp>
        <p:nvSpPr>
          <p:cNvPr id="7" name="Down Arrow 6"/>
          <p:cNvSpPr/>
          <p:nvPr/>
        </p:nvSpPr>
        <p:spPr>
          <a:xfrm>
            <a:off x="4191000" y="2725419"/>
            <a:ext cx="457200" cy="112961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itchFamily="34" charset="0"/>
            </a:endParaRPr>
          </a:p>
        </p:txBody>
      </p:sp>
      <p:sp>
        <p:nvSpPr>
          <p:cNvPr id="10" name="TextBox 9"/>
          <p:cNvSpPr txBox="1"/>
          <p:nvPr/>
        </p:nvSpPr>
        <p:spPr>
          <a:xfrm>
            <a:off x="4572000" y="3039263"/>
            <a:ext cx="1787990" cy="461665"/>
          </a:xfrm>
          <a:prstGeom prst="rect">
            <a:avLst/>
          </a:prstGeom>
          <a:noFill/>
        </p:spPr>
        <p:txBody>
          <a:bodyPr wrap="none" rtlCol="0">
            <a:spAutoFit/>
          </a:bodyPr>
          <a:lstStyle/>
          <a:p>
            <a:r>
              <a:rPr lang="en-US" sz="2400" dirty="0" smtClean="0">
                <a:latin typeface="Calibri Light" pitchFamily="34" charset="0"/>
              </a:rPr>
              <a:t>Transcription</a:t>
            </a:r>
            <a:endParaRPr lang="en-US" sz="2400" dirty="0">
              <a:latin typeface="Calibri Light" pitchFamily="34" charset="0"/>
            </a:endParaRPr>
          </a:p>
        </p:txBody>
      </p:sp>
      <p:sp>
        <p:nvSpPr>
          <p:cNvPr id="9" name="Down Arrow 8"/>
          <p:cNvSpPr/>
          <p:nvPr/>
        </p:nvSpPr>
        <p:spPr>
          <a:xfrm>
            <a:off x="4191000" y="4343400"/>
            <a:ext cx="457200" cy="112961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itchFamily="34" charset="0"/>
            </a:endParaRPr>
          </a:p>
        </p:txBody>
      </p:sp>
      <p:sp>
        <p:nvSpPr>
          <p:cNvPr id="11" name="TextBox 10"/>
          <p:cNvSpPr txBox="1"/>
          <p:nvPr/>
        </p:nvSpPr>
        <p:spPr>
          <a:xfrm>
            <a:off x="4648200" y="4582180"/>
            <a:ext cx="1013739" cy="461665"/>
          </a:xfrm>
          <a:prstGeom prst="rect">
            <a:avLst/>
          </a:prstGeom>
          <a:noFill/>
        </p:spPr>
        <p:txBody>
          <a:bodyPr wrap="none" rtlCol="0">
            <a:spAutoFit/>
          </a:bodyPr>
          <a:lstStyle/>
          <a:p>
            <a:r>
              <a:rPr lang="en-US" sz="2400" dirty="0" smtClean="0">
                <a:latin typeface="Calibri Light" pitchFamily="34" charset="0"/>
              </a:rPr>
              <a:t>Search</a:t>
            </a:r>
            <a:endParaRPr lang="en-US" sz="2400" dirty="0">
              <a:latin typeface="Calibri Light" pitchFamily="34" charset="0"/>
            </a:endParaRPr>
          </a:p>
        </p:txBody>
      </p:sp>
      <p:grpSp>
        <p:nvGrpSpPr>
          <p:cNvPr id="5" name="Group 19"/>
          <p:cNvGrpSpPr/>
          <p:nvPr/>
        </p:nvGrpSpPr>
        <p:grpSpPr>
          <a:xfrm flipV="1">
            <a:off x="304800" y="5486400"/>
            <a:ext cx="8610600" cy="708250"/>
            <a:chOff x="381000" y="5486400"/>
            <a:chExt cx="8493746" cy="1447800"/>
          </a:xfrm>
        </p:grpSpPr>
        <p:pic>
          <p:nvPicPr>
            <p:cNvPr id="12" name="Picture 11" descr="E:\UPFWork\PhD\Papers\CompMusicWorkshop2013\seminar\Examples\Segmentation\Kriti.png"/>
            <p:cNvPicPr>
              <a:picLocks noChangeAspect="1" noChangeArrowheads="1"/>
            </p:cNvPicPr>
            <p:nvPr/>
          </p:nvPicPr>
          <p:blipFill>
            <a:blip r:embed="rId4" cstate="print"/>
            <a:srcRect/>
            <a:stretch>
              <a:fillRect/>
            </a:stretch>
          </p:blipFill>
          <p:spPr bwMode="auto">
            <a:xfrm>
              <a:off x="381000" y="5486400"/>
              <a:ext cx="8493746" cy="143977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p:cNvSpPr/>
            <p:nvPr/>
          </p:nvSpPr>
          <p:spPr>
            <a:xfrm>
              <a:off x="381001" y="5486401"/>
              <a:ext cx="1158237" cy="1447799"/>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7" name="Rectangle 16"/>
            <p:cNvSpPr/>
            <p:nvPr/>
          </p:nvSpPr>
          <p:spPr>
            <a:xfrm>
              <a:off x="2590800" y="5486400"/>
              <a:ext cx="1109848" cy="1447799"/>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8" name="Rectangle 17"/>
            <p:cNvSpPr/>
            <p:nvPr/>
          </p:nvSpPr>
          <p:spPr>
            <a:xfrm>
              <a:off x="5303512" y="5486400"/>
              <a:ext cx="1158237" cy="1447799"/>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sp>
        <p:nvSpPr>
          <p:cNvPr id="15" name="TextBox 14"/>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6.1</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 Instrument mixtures</a:t>
            </a:r>
            <a:endParaRPr lang="en-US" dirty="0"/>
          </a:p>
        </p:txBody>
      </p:sp>
      <p:sp>
        <p:nvSpPr>
          <p:cNvPr id="3" name="Content Placeholder 2"/>
          <p:cNvSpPr>
            <a:spLocks noGrp="1"/>
          </p:cNvSpPr>
          <p:nvPr>
            <p:ph idx="1"/>
          </p:nvPr>
        </p:nvSpPr>
        <p:spPr/>
        <p:txBody>
          <a:bodyPr/>
          <a:lstStyle/>
          <a:p>
            <a:r>
              <a:rPr lang="en-US" dirty="0" smtClean="0"/>
              <a:t>Instruments as binary latent variables</a:t>
            </a:r>
          </a:p>
          <a:p>
            <a:r>
              <a:rPr lang="en-US" dirty="0" smtClean="0"/>
              <a:t>P(O</a:t>
            </a:r>
            <a:r>
              <a:rPr lang="en-US" baseline="-25000" dirty="0" smtClean="0"/>
              <a:t>k</a:t>
            </a:r>
            <a:r>
              <a:rPr lang="en-US" dirty="0" smtClean="0"/>
              <a:t>/</a:t>
            </a:r>
            <a:r>
              <a:rPr lang="en-US" b="1" dirty="0" err="1" smtClean="0"/>
              <a:t>v</a:t>
            </a:r>
            <a:r>
              <a:rPr lang="en-US" baseline="-25000" dirty="0" err="1" smtClean="0"/>
              <a:t>k</a:t>
            </a:r>
            <a:r>
              <a:rPr lang="en-US" dirty="0" smtClean="0"/>
              <a:t>): </a:t>
            </a:r>
            <a:r>
              <a:rPr lang="en-US" dirty="0" err="1" smtClean="0"/>
              <a:t>z</a:t>
            </a:r>
            <a:r>
              <a:rPr lang="en-US" baseline="-25000" dirty="0" err="1" smtClean="0"/>
              <a:t>k,j</a:t>
            </a:r>
            <a:r>
              <a:rPr lang="en-US" baseline="-25000" dirty="0" smtClean="0"/>
              <a:t>  </a:t>
            </a:r>
            <a:r>
              <a:rPr lang="en-US" dirty="0" smtClean="0"/>
              <a:t>=1 if instrument j is “ON” at frame k</a:t>
            </a:r>
            <a:endParaRPr lang="en-US" baseline="-25000" dirty="0"/>
          </a:p>
        </p:txBody>
      </p:sp>
      <p:sp>
        <p:nvSpPr>
          <p:cNvPr id="5" name="TextBox 4"/>
          <p:cNvSpPr txBox="1"/>
          <p:nvPr/>
        </p:nvSpPr>
        <p:spPr>
          <a:xfrm>
            <a:off x="4495800" y="6019800"/>
            <a:ext cx="1676400" cy="369332"/>
          </a:xfrm>
          <a:prstGeom prst="rect">
            <a:avLst/>
          </a:prstGeom>
          <a:noFill/>
        </p:spPr>
        <p:txBody>
          <a:bodyPr wrap="square" rtlCol="0">
            <a:spAutoFit/>
          </a:bodyPr>
          <a:lstStyle/>
          <a:p>
            <a:r>
              <a:rPr lang="en-US" dirty="0" smtClean="0">
                <a:latin typeface="Calibri Light" pitchFamily="34" charset="0"/>
              </a:rPr>
              <a:t>Time (s)</a:t>
            </a:r>
            <a:endParaRPr lang="en-US" dirty="0">
              <a:latin typeface="Calibri Light"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685800" y="2762250"/>
            <a:ext cx="7781925" cy="3257550"/>
          </a:xfrm>
          <a:prstGeom prst="rect">
            <a:avLst/>
          </a:prstGeom>
          <a:noFill/>
          <a:ln w="9525">
            <a:noFill/>
            <a:miter lim="800000"/>
            <a:headEnd/>
            <a:tailEnd/>
          </a:ln>
        </p:spPr>
      </p:pic>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6.1</a:t>
            </a:r>
          </a:p>
        </p:txBody>
      </p:sp>
    </p:spTree>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 of percussion patterns</a:t>
            </a:r>
            <a:endParaRPr lang="en-US" dirty="0"/>
          </a:p>
        </p:txBody>
      </p:sp>
      <p:sp>
        <p:nvSpPr>
          <p:cNvPr id="3" name="Content Placeholder 2"/>
          <p:cNvSpPr>
            <a:spLocks noGrp="1"/>
          </p:cNvSpPr>
          <p:nvPr>
            <p:ph idx="1"/>
          </p:nvPr>
        </p:nvSpPr>
        <p:spPr>
          <a:xfrm>
            <a:off x="381000" y="1219200"/>
            <a:ext cx="8229600" cy="4876800"/>
          </a:xfrm>
        </p:spPr>
        <p:txBody>
          <a:bodyPr/>
          <a:lstStyle/>
          <a:p>
            <a:r>
              <a:rPr lang="en-US" dirty="0" smtClean="0"/>
              <a:t>Percussion patterns into constituent syllables</a:t>
            </a:r>
          </a:p>
          <a:p>
            <a:pPr lvl="1"/>
            <a:r>
              <a:rPr lang="en-US" b="1" dirty="0" smtClean="0"/>
              <a:t>Sparser but richer representation</a:t>
            </a:r>
          </a:p>
          <a:p>
            <a:r>
              <a:rPr lang="en-US" dirty="0" smtClean="0"/>
              <a:t>Patterns – syllable sequences (simplistic!)</a:t>
            </a:r>
          </a:p>
          <a:p>
            <a:pPr lvl="1"/>
            <a:r>
              <a:rPr lang="en-US" dirty="0" smtClean="0"/>
              <a:t>No timing or dynamics</a:t>
            </a:r>
          </a:p>
          <a:p>
            <a:pPr>
              <a:buNone/>
            </a:pPr>
            <a:endParaRPr lang="en-US" dirty="0"/>
          </a:p>
        </p:txBody>
      </p:sp>
      <p:pic>
        <p:nvPicPr>
          <p:cNvPr id="4" name="Picture 3" descr="PatternsImg1.png"/>
          <p:cNvPicPr>
            <a:picLocks noChangeAspect="1"/>
          </p:cNvPicPr>
          <p:nvPr/>
        </p:nvPicPr>
        <p:blipFill>
          <a:blip r:embed="rId3" cstate="print"/>
          <a:srcRect l="21667" r="44166"/>
          <a:stretch>
            <a:fillRect/>
          </a:stretch>
        </p:blipFill>
        <p:spPr>
          <a:xfrm>
            <a:off x="2133600" y="3820932"/>
            <a:ext cx="4811018" cy="805308"/>
          </a:xfrm>
          <a:prstGeom prst="rect">
            <a:avLst/>
          </a:prstGeom>
          <a:ln>
            <a:solidFill>
              <a:schemeClr val="tx1"/>
            </a:solidFill>
          </a:ln>
        </p:spPr>
      </p:pic>
      <p:sp>
        <p:nvSpPr>
          <p:cNvPr id="6" name="TextBox 5"/>
          <p:cNvSpPr txBox="1"/>
          <p:nvPr/>
        </p:nvSpPr>
        <p:spPr>
          <a:xfrm>
            <a:off x="1828800" y="5786735"/>
            <a:ext cx="5282215" cy="461665"/>
          </a:xfrm>
          <a:prstGeom prst="rect">
            <a:avLst/>
          </a:prstGeom>
          <a:noFill/>
          <a:ln>
            <a:solidFill>
              <a:schemeClr val="tx1"/>
            </a:solidFill>
          </a:ln>
        </p:spPr>
        <p:txBody>
          <a:bodyPr wrap="none" rtlCol="0">
            <a:spAutoFit/>
          </a:bodyPr>
          <a:lstStyle/>
          <a:p>
            <a:r>
              <a:rPr lang="en-US" sz="2400" b="1" dirty="0" err="1" smtClean="0">
                <a:latin typeface="Consolas" pitchFamily="49" charset="0"/>
                <a:cs typeface="Consolas" pitchFamily="49" charset="0"/>
              </a:rPr>
              <a:t>ti</a:t>
            </a:r>
            <a:r>
              <a:rPr lang="en-US" sz="2400" b="1" dirty="0" smtClean="0">
                <a:latin typeface="Consolas" pitchFamily="49" charset="0"/>
                <a:cs typeface="Consolas" pitchFamily="49" charset="0"/>
              </a:rPr>
              <a:t>, </a:t>
            </a:r>
            <a:r>
              <a:rPr lang="en-US" sz="2400" b="1" dirty="0" err="1" smtClean="0">
                <a:latin typeface="Consolas" pitchFamily="49" charset="0"/>
                <a:cs typeface="Consolas" pitchFamily="49" charset="0"/>
              </a:rPr>
              <a:t>ra</a:t>
            </a:r>
            <a:r>
              <a:rPr lang="en-US" sz="2400" b="1" dirty="0" smtClean="0">
                <a:latin typeface="Consolas" pitchFamily="49" charset="0"/>
                <a:cs typeface="Consolas" pitchFamily="49" charset="0"/>
              </a:rPr>
              <a:t>, </a:t>
            </a:r>
            <a:r>
              <a:rPr lang="en-US" sz="2400" b="1" dirty="0" err="1" smtClean="0">
                <a:latin typeface="Consolas" pitchFamily="49" charset="0"/>
                <a:cs typeface="Consolas" pitchFamily="49" charset="0"/>
              </a:rPr>
              <a:t>ki</a:t>
            </a:r>
            <a:r>
              <a:rPr lang="en-US" sz="2400" b="1" dirty="0" smtClean="0">
                <a:latin typeface="Consolas" pitchFamily="49" charset="0"/>
                <a:cs typeface="Consolas" pitchFamily="49" charset="0"/>
              </a:rPr>
              <a:t>, . . . , ka, </a:t>
            </a:r>
            <a:r>
              <a:rPr lang="en-US" sz="2400" b="1" dirty="0" err="1" smtClean="0">
                <a:latin typeface="Consolas" pitchFamily="49" charset="0"/>
                <a:cs typeface="Consolas" pitchFamily="49" charset="0"/>
              </a:rPr>
              <a:t>di</a:t>
            </a:r>
            <a:r>
              <a:rPr lang="en-US" sz="2400" b="1" dirty="0" smtClean="0">
                <a:latin typeface="Consolas" pitchFamily="49" charset="0"/>
                <a:cs typeface="Consolas" pitchFamily="49" charset="0"/>
              </a:rPr>
              <a:t>, </a:t>
            </a:r>
            <a:r>
              <a:rPr lang="en-US" sz="2400" b="1" dirty="0" err="1" smtClean="0">
                <a:latin typeface="Consolas" pitchFamily="49" charset="0"/>
                <a:cs typeface="Consolas" pitchFamily="49" charset="0"/>
              </a:rPr>
              <a:t>na</a:t>
            </a:r>
            <a:endParaRPr lang="en-US" sz="2400" b="1" dirty="0">
              <a:latin typeface="Consolas" pitchFamily="49" charset="0"/>
              <a:cs typeface="Consolas" pitchFamily="49" charset="0"/>
            </a:endParaRPr>
          </a:p>
        </p:txBody>
      </p:sp>
      <p:sp>
        <p:nvSpPr>
          <p:cNvPr id="7" name="Down Arrow 6"/>
          <p:cNvSpPr/>
          <p:nvPr/>
        </p:nvSpPr>
        <p:spPr>
          <a:xfrm>
            <a:off x="4191000" y="4641351"/>
            <a:ext cx="457200" cy="112961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itchFamily="34" charset="0"/>
            </a:endParaRPr>
          </a:p>
        </p:txBody>
      </p:sp>
      <p:sp>
        <p:nvSpPr>
          <p:cNvPr id="10" name="TextBox 9"/>
          <p:cNvSpPr txBox="1"/>
          <p:nvPr/>
        </p:nvSpPr>
        <p:spPr>
          <a:xfrm>
            <a:off x="4572000" y="4955195"/>
            <a:ext cx="1787990" cy="461665"/>
          </a:xfrm>
          <a:prstGeom prst="rect">
            <a:avLst/>
          </a:prstGeom>
          <a:noFill/>
        </p:spPr>
        <p:txBody>
          <a:bodyPr wrap="none" rtlCol="0">
            <a:spAutoFit/>
          </a:bodyPr>
          <a:lstStyle/>
          <a:p>
            <a:r>
              <a:rPr lang="en-US" sz="2400" dirty="0" smtClean="0">
                <a:latin typeface="Calibri Light" pitchFamily="34" charset="0"/>
              </a:rPr>
              <a:t>Transcription</a:t>
            </a:r>
            <a:endParaRPr lang="en-US" sz="2800" dirty="0">
              <a:latin typeface="Calibri Light" pitchFamily="34" charset="0"/>
            </a:endParaRPr>
          </a:p>
        </p:txBody>
      </p:sp>
      <p:sp>
        <p:nvSpPr>
          <p:cNvPr id="8" name="TextBox 7"/>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6.1</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Background</a:t>
            </a:r>
          </a:p>
          <a:p>
            <a:r>
              <a:rPr lang="en-US" dirty="0" smtClean="0"/>
              <a:t>Main contributions</a:t>
            </a:r>
          </a:p>
          <a:p>
            <a:pPr lvl="1"/>
            <a:r>
              <a:rPr lang="en-US" dirty="0" smtClean="0"/>
              <a:t>Data corpora for rhythm analysis</a:t>
            </a:r>
          </a:p>
          <a:p>
            <a:pPr lvl="1"/>
            <a:r>
              <a:rPr lang="en-US" dirty="0" smtClean="0"/>
              <a:t>Meter inference and tracking</a:t>
            </a:r>
          </a:p>
          <a:p>
            <a:pPr lvl="1"/>
            <a:r>
              <a:rPr lang="en-US" dirty="0" smtClean="0"/>
              <a:t>Percussion pattern discovery</a:t>
            </a:r>
          </a:p>
          <a:p>
            <a:r>
              <a:rPr lang="en-US" dirty="0" smtClean="0"/>
              <a:t>Summary</a:t>
            </a:r>
            <a:endParaRPr lang="en-US" dirty="0"/>
          </a:p>
        </p:txBody>
      </p:sp>
      <p:pic>
        <p:nvPicPr>
          <p:cNvPr id="5" name="Picture 5" descr="E:\UPFWork\PhD\Thesis\defense\Resources\Images\Chap7.png"/>
          <p:cNvPicPr>
            <a:picLocks noChangeAspect="1" noChangeArrowheads="1"/>
          </p:cNvPicPr>
          <p:nvPr/>
        </p:nvPicPr>
        <p:blipFill>
          <a:blip r:embed="rId3" cstate="print"/>
          <a:srcRect/>
          <a:stretch>
            <a:fillRect/>
          </a:stretch>
        </p:blipFill>
        <p:spPr bwMode="auto">
          <a:xfrm>
            <a:off x="6324600" y="2979917"/>
            <a:ext cx="2470663" cy="3509962"/>
          </a:xfrm>
          <a:prstGeom prst="rect">
            <a:avLst/>
          </a:prstGeom>
          <a:noFill/>
          <a:ln>
            <a:solidFill>
              <a:schemeClr val="tx1"/>
            </a:solidFill>
          </a:ln>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case of Beijing opera</a:t>
            </a:r>
            <a:endParaRPr lang="en-US" dirty="0"/>
          </a:p>
        </p:txBody>
      </p:sp>
      <p:pic>
        <p:nvPicPr>
          <p:cNvPr id="557057" name="Picture 1"/>
          <p:cNvPicPr>
            <a:picLocks noChangeAspect="1" noChangeArrowheads="1"/>
          </p:cNvPicPr>
          <p:nvPr/>
        </p:nvPicPr>
        <p:blipFill>
          <a:blip r:embed="rId2" cstate="print"/>
          <a:srcRect/>
          <a:stretch>
            <a:fillRect/>
          </a:stretch>
        </p:blipFill>
        <p:spPr bwMode="auto">
          <a:xfrm>
            <a:off x="2590800" y="3200400"/>
            <a:ext cx="6096000" cy="2295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 and classification</a:t>
            </a:r>
            <a:endParaRPr lang="en-US" dirty="0"/>
          </a:p>
        </p:txBody>
      </p:sp>
      <p:sp>
        <p:nvSpPr>
          <p:cNvPr id="3" name="Content Placeholder 2"/>
          <p:cNvSpPr>
            <a:spLocks noGrp="1"/>
          </p:cNvSpPr>
          <p:nvPr>
            <p:ph idx="1"/>
          </p:nvPr>
        </p:nvSpPr>
        <p:spPr>
          <a:xfrm>
            <a:off x="381000" y="1219200"/>
            <a:ext cx="8229600" cy="4876800"/>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p:txBody>
      </p:sp>
      <p:pic>
        <p:nvPicPr>
          <p:cNvPr id="4" name="Picture 3" descr="PatternsImg1.png"/>
          <p:cNvPicPr>
            <a:picLocks noChangeAspect="1"/>
          </p:cNvPicPr>
          <p:nvPr/>
        </p:nvPicPr>
        <p:blipFill>
          <a:blip r:embed="rId2" cstate="print"/>
          <a:srcRect l="21667" r="44166"/>
          <a:stretch>
            <a:fillRect/>
          </a:stretch>
        </p:blipFill>
        <p:spPr>
          <a:xfrm>
            <a:off x="2133600" y="1847717"/>
            <a:ext cx="4811018" cy="805308"/>
          </a:xfrm>
          <a:prstGeom prst="rect">
            <a:avLst/>
          </a:prstGeom>
          <a:ln>
            <a:solidFill>
              <a:schemeClr val="tx1"/>
            </a:solidFill>
          </a:ln>
        </p:spPr>
      </p:pic>
      <p:sp>
        <p:nvSpPr>
          <p:cNvPr id="6" name="TextBox 5"/>
          <p:cNvSpPr txBox="1"/>
          <p:nvPr/>
        </p:nvSpPr>
        <p:spPr>
          <a:xfrm>
            <a:off x="1371600" y="3813520"/>
            <a:ext cx="6301725" cy="461665"/>
          </a:xfrm>
          <a:prstGeom prst="rect">
            <a:avLst/>
          </a:prstGeom>
          <a:noFill/>
          <a:ln>
            <a:solidFill>
              <a:schemeClr val="tx1"/>
            </a:solidFill>
          </a:ln>
        </p:spPr>
        <p:txBody>
          <a:bodyPr wrap="none" rtlCol="0">
            <a:spAutoFit/>
          </a:bodyPr>
          <a:lstStyle/>
          <a:p>
            <a:r>
              <a:rPr lang="en-US" sz="2400" b="1" dirty="0" smtClean="0">
                <a:latin typeface="Consolas" pitchFamily="49" charset="0"/>
                <a:cs typeface="Consolas" pitchFamily="49" charset="0"/>
              </a:rPr>
              <a:t>tai, </a:t>
            </a:r>
            <a:r>
              <a:rPr lang="en-US" sz="2400" b="1" dirty="0" err="1" smtClean="0">
                <a:latin typeface="Consolas" pitchFamily="49" charset="0"/>
                <a:cs typeface="Consolas" pitchFamily="49" charset="0"/>
              </a:rPr>
              <a:t>da</a:t>
            </a:r>
            <a:r>
              <a:rPr lang="en-US" sz="2400" b="1" dirty="0" smtClean="0">
                <a:latin typeface="Consolas" pitchFamily="49" charset="0"/>
                <a:cs typeface="Consolas" pitchFamily="49" charset="0"/>
              </a:rPr>
              <a:t>, </a:t>
            </a:r>
            <a:r>
              <a:rPr lang="en-US" sz="2400" b="1" dirty="0" err="1" smtClean="0">
                <a:latin typeface="Consolas" pitchFamily="49" charset="0"/>
                <a:cs typeface="Consolas" pitchFamily="49" charset="0"/>
              </a:rPr>
              <a:t>da</a:t>
            </a:r>
            <a:r>
              <a:rPr lang="en-US" sz="2400" b="1" dirty="0" smtClean="0">
                <a:latin typeface="Consolas" pitchFamily="49" charset="0"/>
                <a:cs typeface="Consolas" pitchFamily="49" charset="0"/>
              </a:rPr>
              <a:t>, . . . , </a:t>
            </a:r>
            <a:r>
              <a:rPr lang="en-US" sz="2400" b="1" dirty="0" err="1" smtClean="0">
                <a:latin typeface="Consolas" pitchFamily="49" charset="0"/>
                <a:cs typeface="Consolas" pitchFamily="49" charset="0"/>
              </a:rPr>
              <a:t>cang</a:t>
            </a:r>
            <a:r>
              <a:rPr lang="en-US" sz="2400" b="1" dirty="0" smtClean="0">
                <a:latin typeface="Consolas" pitchFamily="49" charset="0"/>
                <a:cs typeface="Consolas" pitchFamily="49" charset="0"/>
              </a:rPr>
              <a:t>, tie, </a:t>
            </a:r>
            <a:r>
              <a:rPr lang="en-US" sz="2400" b="1" dirty="0" err="1" smtClean="0">
                <a:latin typeface="Consolas" pitchFamily="49" charset="0"/>
                <a:cs typeface="Consolas" pitchFamily="49" charset="0"/>
              </a:rPr>
              <a:t>cang</a:t>
            </a:r>
            <a:endParaRPr lang="en-US" sz="2400" b="1" dirty="0">
              <a:latin typeface="Consolas" pitchFamily="49" charset="0"/>
              <a:cs typeface="Consolas" pitchFamily="49" charset="0"/>
            </a:endParaRPr>
          </a:p>
        </p:txBody>
      </p:sp>
      <p:sp>
        <p:nvSpPr>
          <p:cNvPr id="7" name="Down Arrow 6"/>
          <p:cNvSpPr/>
          <p:nvPr/>
        </p:nvSpPr>
        <p:spPr>
          <a:xfrm>
            <a:off x="4191000" y="2668136"/>
            <a:ext cx="457200" cy="1129618"/>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8" name="Down Arrow 7"/>
          <p:cNvSpPr/>
          <p:nvPr/>
        </p:nvSpPr>
        <p:spPr>
          <a:xfrm>
            <a:off x="4206766" y="4283636"/>
            <a:ext cx="457200" cy="1076310"/>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9" name="TextBox 8"/>
          <p:cNvSpPr txBox="1"/>
          <p:nvPr/>
        </p:nvSpPr>
        <p:spPr>
          <a:xfrm>
            <a:off x="3390900" y="5344180"/>
            <a:ext cx="2514600" cy="461665"/>
          </a:xfrm>
          <a:prstGeom prst="rect">
            <a:avLst/>
          </a:prstGeom>
          <a:noFill/>
        </p:spPr>
        <p:txBody>
          <a:bodyPr wrap="square" rtlCol="0">
            <a:spAutoFit/>
          </a:bodyPr>
          <a:lstStyle/>
          <a:p>
            <a:r>
              <a:rPr lang="en-US" sz="2400" dirty="0" smtClean="0">
                <a:latin typeface="Calibri Light" pitchFamily="34" charset="0"/>
              </a:rPr>
              <a:t>Man </a:t>
            </a:r>
            <a:r>
              <a:rPr lang="en-US" sz="2400" dirty="0" err="1" smtClean="0">
                <a:latin typeface="Calibri Light" pitchFamily="34" charset="0"/>
              </a:rPr>
              <a:t>changchui</a:t>
            </a:r>
            <a:endParaRPr lang="en-US" sz="2400" dirty="0">
              <a:latin typeface="Calibri Light" pitchFamily="34" charset="0"/>
            </a:endParaRPr>
          </a:p>
        </p:txBody>
      </p:sp>
      <p:sp>
        <p:nvSpPr>
          <p:cNvPr id="10" name="TextBox 9"/>
          <p:cNvSpPr txBox="1"/>
          <p:nvPr/>
        </p:nvSpPr>
        <p:spPr>
          <a:xfrm>
            <a:off x="4572000" y="2981980"/>
            <a:ext cx="2022092" cy="523220"/>
          </a:xfrm>
          <a:prstGeom prst="rect">
            <a:avLst/>
          </a:prstGeom>
          <a:noFill/>
        </p:spPr>
        <p:txBody>
          <a:bodyPr wrap="none" rtlCol="0">
            <a:spAutoFit/>
          </a:bodyPr>
          <a:lstStyle/>
          <a:p>
            <a:r>
              <a:rPr lang="en-US" sz="2800" b="1" dirty="0" smtClean="0">
                <a:latin typeface="Calibri Light" pitchFamily="34" charset="0"/>
              </a:rPr>
              <a:t>Transcription</a:t>
            </a:r>
            <a:endParaRPr lang="en-US" sz="2800" b="1" dirty="0">
              <a:latin typeface="Calibri Light" pitchFamily="34" charset="0"/>
            </a:endParaRPr>
          </a:p>
        </p:txBody>
      </p:sp>
      <p:sp>
        <p:nvSpPr>
          <p:cNvPr id="11" name="TextBox 10"/>
          <p:cNvSpPr txBox="1"/>
          <p:nvPr/>
        </p:nvSpPr>
        <p:spPr>
          <a:xfrm>
            <a:off x="4572000" y="4505980"/>
            <a:ext cx="2022670" cy="523220"/>
          </a:xfrm>
          <a:prstGeom prst="rect">
            <a:avLst/>
          </a:prstGeom>
          <a:noFill/>
        </p:spPr>
        <p:txBody>
          <a:bodyPr wrap="none" rtlCol="0">
            <a:spAutoFit/>
          </a:bodyPr>
          <a:lstStyle/>
          <a:p>
            <a:r>
              <a:rPr lang="en-US" sz="2800" b="1" dirty="0" smtClean="0">
                <a:latin typeface="Calibri Light" pitchFamily="34" charset="0"/>
              </a:rPr>
              <a:t>Classification</a:t>
            </a:r>
            <a:endParaRPr lang="en-US" sz="2800" b="1" dirty="0">
              <a:latin typeface="Calibri Light" pitchFamily="34" charset="0"/>
            </a:endParaRPr>
          </a:p>
        </p:txBody>
      </p:sp>
      <p:sp>
        <p:nvSpPr>
          <p:cNvPr id="12" name="TextBox 11"/>
          <p:cNvSpPr txBox="1"/>
          <p:nvPr/>
        </p:nvSpPr>
        <p:spPr>
          <a:xfrm>
            <a:off x="2133600" y="5943600"/>
            <a:ext cx="4853316" cy="800219"/>
          </a:xfrm>
          <a:prstGeom prst="rect">
            <a:avLst/>
          </a:prstGeom>
          <a:noFill/>
        </p:spPr>
        <p:txBody>
          <a:bodyPr wrap="none" rtlCol="0">
            <a:spAutoFit/>
          </a:bodyPr>
          <a:lstStyle/>
          <a:p>
            <a:r>
              <a:rPr lang="en-US" sz="2800" dirty="0" smtClean="0">
                <a:solidFill>
                  <a:srgbClr val="FF0000"/>
                </a:solidFill>
                <a:latin typeface="Calibri Light" pitchFamily="34" charset="0"/>
              </a:rPr>
              <a:t>Classification is the primary task</a:t>
            </a:r>
          </a:p>
          <a:p>
            <a:endParaRPr lang="en-US" dirty="0">
              <a:latin typeface="Calibri Light" pitchFamily="34" charset="0"/>
            </a:endParaRPr>
          </a:p>
        </p:txBody>
      </p:sp>
      <p:sp>
        <p:nvSpPr>
          <p:cNvPr id="13" name="TextBox 12"/>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6.2</a:t>
            </a:r>
          </a:p>
        </p:txBody>
      </p:sp>
    </p:spTree>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p:txBody>
          <a:bodyPr/>
          <a:lstStyle/>
          <a:p>
            <a:r>
              <a:rPr lang="en-US" dirty="0" smtClean="0"/>
              <a:t>Patterns from the introduction of the arias</a:t>
            </a:r>
          </a:p>
          <a:p>
            <a:r>
              <a:rPr lang="en-US" dirty="0" smtClean="0"/>
              <a:t>22 min of audio, 2200 syllables</a:t>
            </a:r>
          </a:p>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57448" y="2514600"/>
            <a:ext cx="8657952" cy="3352800"/>
          </a:xfrm>
          <a:prstGeom prst="rect">
            <a:avLst/>
          </a:prstGeom>
          <a:noFill/>
          <a:ln w="9525">
            <a:noFill/>
            <a:miter lim="800000"/>
            <a:headEnd/>
            <a:tailEnd/>
          </a:ln>
        </p:spPr>
      </p:pic>
      <p:sp>
        <p:nvSpPr>
          <p:cNvPr id="5" name="Rectangle 4"/>
          <p:cNvSpPr/>
          <p:nvPr/>
        </p:nvSpPr>
        <p:spPr>
          <a:xfrm>
            <a:off x="1981200" y="5943600"/>
            <a:ext cx="5259517" cy="461665"/>
          </a:xfrm>
          <a:prstGeom prst="rect">
            <a:avLst/>
          </a:prstGeom>
        </p:spPr>
        <p:txBody>
          <a:bodyPr wrap="none">
            <a:spAutoFit/>
          </a:bodyPr>
          <a:lstStyle/>
          <a:p>
            <a:r>
              <a:rPr lang="en-US" sz="2400" dirty="0" smtClean="0">
                <a:latin typeface="Calibri Light" pitchFamily="34" charset="0"/>
                <a:hlinkClick r:id="rId3"/>
              </a:rPr>
              <a:t>http://compmusic.upf.edu/bopp-dataset</a:t>
            </a:r>
            <a:endParaRPr lang="en-US" sz="2400" dirty="0">
              <a:latin typeface="Calibri Light" pitchFamily="34" charset="0"/>
            </a:endParaRPr>
          </a:p>
        </p:txBody>
      </p:sp>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6.2</a:t>
            </a:r>
          </a:p>
        </p:txBody>
      </p:sp>
    </p:spTree>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885730" y="2472332"/>
            <a:ext cx="5277070" cy="4157068"/>
          </a:xfrm>
          <a:prstGeom prst="rect">
            <a:avLst/>
          </a:prstGeom>
          <a:noFill/>
          <a:ln w="9525">
            <a:noFill/>
            <a:miter lim="800000"/>
            <a:headEnd/>
            <a:tailEnd/>
          </a:ln>
        </p:spPr>
      </p:pic>
      <p:sp>
        <p:nvSpPr>
          <p:cNvPr id="4" name="Content Placeholder 2"/>
          <p:cNvSpPr>
            <a:spLocks noGrp="1"/>
          </p:cNvSpPr>
          <p:nvPr>
            <p:ph idx="1"/>
          </p:nvPr>
        </p:nvSpPr>
        <p:spPr>
          <a:xfrm>
            <a:off x="381000" y="1143000"/>
            <a:ext cx="8229600" cy="4876800"/>
          </a:xfrm>
        </p:spPr>
        <p:txBody>
          <a:bodyPr>
            <a:normAutofit/>
          </a:bodyPr>
          <a:lstStyle/>
          <a:p>
            <a:r>
              <a:rPr lang="en-US" sz="2600" dirty="0" smtClean="0"/>
              <a:t>Model the timbre of the syllable</a:t>
            </a:r>
          </a:p>
          <a:p>
            <a:r>
              <a:rPr lang="en-US" sz="2600" dirty="0" smtClean="0"/>
              <a:t>Connected word speech recognition with syllable HMMs</a:t>
            </a:r>
          </a:p>
          <a:p>
            <a:endParaRPr lang="en-US" sz="2000" dirty="0"/>
          </a:p>
        </p:txBody>
      </p:sp>
      <p:sp>
        <p:nvSpPr>
          <p:cNvPr id="5" name="TextBox 4"/>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6.2</a:t>
            </a:r>
          </a:p>
        </p:txBody>
      </p:sp>
    </p:spTree>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981200" y="1295400"/>
            <a:ext cx="4962526" cy="1241702"/>
          </a:xfrm>
          <a:prstGeom prst="rect">
            <a:avLst/>
          </a:prstGeom>
          <a:noFill/>
          <a:ln w="9525">
            <a:noFill/>
            <a:miter lim="800000"/>
            <a:headEnd/>
            <a:tailEnd/>
          </a:ln>
        </p:spPr>
      </p:pic>
      <p:sp>
        <p:nvSpPr>
          <p:cNvPr id="8" name="Rectangle 7"/>
          <p:cNvSpPr/>
          <p:nvPr/>
        </p:nvSpPr>
        <p:spPr>
          <a:xfrm>
            <a:off x="2012732" y="2194034"/>
            <a:ext cx="1721068" cy="327302"/>
          </a:xfrm>
          <a:prstGeom prst="rect">
            <a:avLst/>
          </a:prstGeom>
          <a:noFill/>
          <a:ln>
            <a:solidFill>
              <a:srgbClr val="EC28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Light" pitchFamily="34" charset="0"/>
              </a:rPr>
              <a:t>;</a:t>
            </a:r>
            <a:endParaRPr lang="en-US" dirty="0">
              <a:latin typeface="Calibri Light" pitchFamily="34" charset="0"/>
            </a:endParaRPr>
          </a:p>
        </p:txBody>
      </p:sp>
      <p:sp>
        <p:nvSpPr>
          <p:cNvPr id="9" name="Rectangle 8"/>
          <p:cNvSpPr/>
          <p:nvPr/>
        </p:nvSpPr>
        <p:spPr>
          <a:xfrm>
            <a:off x="5306578" y="1600200"/>
            <a:ext cx="789422" cy="327302"/>
          </a:xfrm>
          <a:prstGeom prst="rect">
            <a:avLst/>
          </a:prstGeom>
          <a:noFill/>
          <a:ln>
            <a:solidFill>
              <a:srgbClr val="EC28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Light" pitchFamily="34" charset="0"/>
              </a:rPr>
              <a:t>;</a:t>
            </a:r>
            <a:endParaRPr lang="en-US" dirty="0">
              <a:latin typeface="Calibri Light" pitchFamily="34" charset="0"/>
            </a:endParaRPr>
          </a:p>
        </p:txBody>
      </p:sp>
      <p:sp>
        <p:nvSpPr>
          <p:cNvPr id="11" name="TextBox 10"/>
          <p:cNvSpPr txBox="1"/>
          <p:nvPr/>
        </p:nvSpPr>
        <p:spPr>
          <a:xfrm>
            <a:off x="1905000" y="2548770"/>
            <a:ext cx="5181098" cy="738664"/>
          </a:xfrm>
          <a:prstGeom prst="rect">
            <a:avLst/>
          </a:prstGeom>
          <a:noFill/>
        </p:spPr>
        <p:txBody>
          <a:bodyPr wrap="none" rtlCol="0">
            <a:spAutoFit/>
          </a:bodyPr>
          <a:lstStyle/>
          <a:p>
            <a:pPr algn="ctr"/>
            <a:r>
              <a:rPr lang="en-US" sz="2200" dirty="0" smtClean="0">
                <a:latin typeface="Calibri Light" pitchFamily="34" charset="0"/>
              </a:rPr>
              <a:t>Accuracy of transcription and classification, </a:t>
            </a:r>
          </a:p>
          <a:p>
            <a:pPr algn="ctr"/>
            <a:r>
              <a:rPr lang="en-US" sz="2000" dirty="0" smtClean="0">
                <a:latin typeface="Calibri Light" pitchFamily="34" charset="0"/>
              </a:rPr>
              <a:t>C = Correctness, A = Accuracy</a:t>
            </a:r>
            <a:endParaRPr lang="en-US" sz="2000" dirty="0">
              <a:latin typeface="Calibri Light" pitchFamily="34" charset="0"/>
            </a:endParaRPr>
          </a:p>
        </p:txBody>
      </p:sp>
      <p:pic>
        <p:nvPicPr>
          <p:cNvPr id="12" name="Picture 2"/>
          <p:cNvPicPr>
            <a:picLocks noChangeAspect="1" noChangeArrowheads="1"/>
          </p:cNvPicPr>
          <p:nvPr/>
        </p:nvPicPr>
        <p:blipFill>
          <a:blip r:embed="rId3" cstate="print"/>
          <a:srcRect/>
          <a:stretch>
            <a:fillRect/>
          </a:stretch>
        </p:blipFill>
        <p:spPr bwMode="auto">
          <a:xfrm>
            <a:off x="1828800" y="3657600"/>
            <a:ext cx="5381624" cy="2254686"/>
          </a:xfrm>
          <a:prstGeom prst="rect">
            <a:avLst/>
          </a:prstGeom>
          <a:noFill/>
          <a:ln w="9525">
            <a:noFill/>
            <a:miter lim="800000"/>
            <a:headEnd/>
            <a:tailEnd/>
          </a:ln>
        </p:spPr>
      </p:pic>
      <p:sp>
        <p:nvSpPr>
          <p:cNvPr id="13" name="TextBox 12"/>
          <p:cNvSpPr txBox="1"/>
          <p:nvPr/>
        </p:nvSpPr>
        <p:spPr>
          <a:xfrm>
            <a:off x="3429000" y="5893176"/>
            <a:ext cx="2150460" cy="430887"/>
          </a:xfrm>
          <a:prstGeom prst="rect">
            <a:avLst/>
          </a:prstGeom>
          <a:noFill/>
        </p:spPr>
        <p:txBody>
          <a:bodyPr wrap="none" rtlCol="0">
            <a:spAutoFit/>
          </a:bodyPr>
          <a:lstStyle/>
          <a:p>
            <a:r>
              <a:rPr lang="en-US" sz="2200" dirty="0" smtClean="0">
                <a:latin typeface="Calibri Light" pitchFamily="34" charset="0"/>
              </a:rPr>
              <a:t>Confusion Matrix</a:t>
            </a:r>
            <a:endParaRPr lang="en-US" sz="2200" dirty="0">
              <a:latin typeface="Calibri Light" pitchFamily="34" charset="0"/>
            </a:endParaRPr>
          </a:p>
        </p:txBody>
      </p:sp>
      <p:sp>
        <p:nvSpPr>
          <p:cNvPr id="10" name="TextBox 9"/>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6.2</a:t>
            </a:r>
          </a:p>
        </p:txBody>
      </p:sp>
    </p:spTree>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981200" y="1295400"/>
            <a:ext cx="4962526" cy="124170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828800" y="3657600"/>
            <a:ext cx="5381624" cy="2254686"/>
          </a:xfrm>
          <a:prstGeom prst="rect">
            <a:avLst/>
          </a:prstGeom>
          <a:noFill/>
          <a:ln w="9525">
            <a:noFill/>
            <a:miter lim="800000"/>
            <a:headEnd/>
            <a:tailEnd/>
          </a:ln>
        </p:spPr>
      </p:pic>
      <p:sp>
        <p:nvSpPr>
          <p:cNvPr id="7" name="TextBox 6"/>
          <p:cNvSpPr txBox="1"/>
          <p:nvPr/>
        </p:nvSpPr>
        <p:spPr>
          <a:xfrm>
            <a:off x="3429000" y="5893176"/>
            <a:ext cx="2150460" cy="430887"/>
          </a:xfrm>
          <a:prstGeom prst="rect">
            <a:avLst/>
          </a:prstGeom>
          <a:noFill/>
        </p:spPr>
        <p:txBody>
          <a:bodyPr wrap="none" rtlCol="0">
            <a:spAutoFit/>
          </a:bodyPr>
          <a:lstStyle/>
          <a:p>
            <a:r>
              <a:rPr lang="en-US" sz="2200" dirty="0" smtClean="0">
                <a:latin typeface="Calibri Light" pitchFamily="34" charset="0"/>
              </a:rPr>
              <a:t>Confusion Matrix</a:t>
            </a:r>
            <a:endParaRPr lang="en-US" sz="2200" dirty="0">
              <a:latin typeface="Calibri Light" pitchFamily="34" charset="0"/>
            </a:endParaRPr>
          </a:p>
        </p:txBody>
      </p:sp>
      <p:sp>
        <p:nvSpPr>
          <p:cNvPr id="8" name="Rectangle 7"/>
          <p:cNvSpPr/>
          <p:nvPr/>
        </p:nvSpPr>
        <p:spPr>
          <a:xfrm>
            <a:off x="1860332" y="4832132"/>
            <a:ext cx="4419600" cy="327302"/>
          </a:xfrm>
          <a:prstGeom prst="rect">
            <a:avLst/>
          </a:prstGeom>
          <a:noFill/>
          <a:ln>
            <a:solidFill>
              <a:srgbClr val="EC28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Light" pitchFamily="34" charset="0"/>
              </a:rPr>
              <a:t>;</a:t>
            </a:r>
            <a:endParaRPr lang="en-US" dirty="0">
              <a:latin typeface="Calibri Light" pitchFamily="34" charset="0"/>
            </a:endParaRPr>
          </a:p>
        </p:txBody>
      </p:sp>
      <p:sp>
        <p:nvSpPr>
          <p:cNvPr id="11" name="TextBox 10"/>
          <p:cNvSpPr txBox="1"/>
          <p:nvPr/>
        </p:nvSpPr>
        <p:spPr>
          <a:xfrm>
            <a:off x="939454" y="4800600"/>
            <a:ext cx="964431" cy="400110"/>
          </a:xfrm>
          <a:prstGeom prst="rect">
            <a:avLst/>
          </a:prstGeom>
          <a:noFill/>
        </p:spPr>
        <p:txBody>
          <a:bodyPr wrap="none" rtlCol="0">
            <a:spAutoFit/>
          </a:bodyPr>
          <a:lstStyle/>
          <a:p>
            <a:r>
              <a:rPr lang="en-US" sz="2000" dirty="0" err="1" smtClean="0">
                <a:latin typeface="Calibri Light" pitchFamily="34" charset="0"/>
              </a:rPr>
              <a:t>Duotou</a:t>
            </a:r>
            <a:endParaRPr lang="en-US" sz="2000" dirty="0">
              <a:latin typeface="Calibri Light" pitchFamily="34" charset="0"/>
            </a:endParaRPr>
          </a:p>
        </p:txBody>
      </p:sp>
      <p:sp>
        <p:nvSpPr>
          <p:cNvPr id="12" name="TextBox 11"/>
          <p:cNvSpPr txBox="1"/>
          <p:nvPr/>
        </p:nvSpPr>
        <p:spPr>
          <a:xfrm>
            <a:off x="5334000" y="3333690"/>
            <a:ext cx="1133644" cy="400110"/>
          </a:xfrm>
          <a:prstGeom prst="rect">
            <a:avLst/>
          </a:prstGeom>
          <a:noFill/>
        </p:spPr>
        <p:txBody>
          <a:bodyPr wrap="none" rtlCol="0">
            <a:spAutoFit/>
          </a:bodyPr>
          <a:lstStyle/>
          <a:p>
            <a:r>
              <a:rPr lang="en-US" sz="2000" dirty="0" err="1" smtClean="0">
                <a:latin typeface="Calibri Light" pitchFamily="34" charset="0"/>
              </a:rPr>
              <a:t>Shanchui</a:t>
            </a:r>
            <a:endParaRPr lang="en-US" sz="2000" dirty="0">
              <a:latin typeface="Calibri Light" pitchFamily="34" charset="0"/>
            </a:endParaRPr>
          </a:p>
        </p:txBody>
      </p:sp>
      <p:sp>
        <p:nvSpPr>
          <p:cNvPr id="13" name="TextBox 12"/>
          <p:cNvSpPr txBox="1"/>
          <p:nvPr/>
        </p:nvSpPr>
        <p:spPr>
          <a:xfrm>
            <a:off x="1905000" y="2548770"/>
            <a:ext cx="5181098" cy="738664"/>
          </a:xfrm>
          <a:prstGeom prst="rect">
            <a:avLst/>
          </a:prstGeom>
          <a:noFill/>
        </p:spPr>
        <p:txBody>
          <a:bodyPr wrap="none" rtlCol="0">
            <a:spAutoFit/>
          </a:bodyPr>
          <a:lstStyle/>
          <a:p>
            <a:pPr algn="ctr"/>
            <a:r>
              <a:rPr lang="en-US" sz="2200" dirty="0" smtClean="0">
                <a:latin typeface="Calibri Light" pitchFamily="34" charset="0"/>
              </a:rPr>
              <a:t>Accuracy of transcription and classification, </a:t>
            </a:r>
          </a:p>
          <a:p>
            <a:pPr algn="ctr"/>
            <a:r>
              <a:rPr lang="en-US" sz="2000" dirty="0" smtClean="0">
                <a:latin typeface="Calibri Light" pitchFamily="34" charset="0"/>
              </a:rPr>
              <a:t>C = Correctness, A = Accuracy</a:t>
            </a:r>
            <a:endParaRPr lang="en-US" sz="2000" dirty="0">
              <a:latin typeface="Calibri Light" pitchFamily="34" charset="0"/>
            </a:endParaRPr>
          </a:p>
        </p:txBody>
      </p:sp>
      <p:sp>
        <p:nvSpPr>
          <p:cNvPr id="14" name="TextBox 1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6.2</a:t>
            </a:r>
          </a:p>
        </p:txBody>
      </p:sp>
    </p:spTree>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219612" y="3852486"/>
            <a:ext cx="8695788" cy="2091114"/>
          </a:xfrm>
          <a:prstGeom prst="rect">
            <a:avLst/>
          </a:prstGeom>
          <a:noFill/>
          <a:ln w="9525">
            <a:noFill/>
            <a:miter lim="800000"/>
            <a:headEnd/>
            <a:tailEnd/>
          </a:ln>
        </p:spPr>
      </p:pic>
      <p:pic>
        <p:nvPicPr>
          <p:cNvPr id="2050" name="Picture 2" descr="E:\UPFWork\PhD\Papers\Backups\JingjuPPScores\Final versions\Duotou.png"/>
          <p:cNvPicPr>
            <a:picLocks noChangeAspect="1" noChangeArrowheads="1"/>
          </p:cNvPicPr>
          <p:nvPr/>
        </p:nvPicPr>
        <p:blipFill>
          <a:blip r:embed="rId3" cstate="print"/>
          <a:srcRect/>
          <a:stretch>
            <a:fillRect/>
          </a:stretch>
        </p:blipFill>
        <p:spPr bwMode="auto">
          <a:xfrm>
            <a:off x="841376" y="990600"/>
            <a:ext cx="7312024" cy="2473546"/>
          </a:xfrm>
          <a:prstGeom prst="rect">
            <a:avLst/>
          </a:prstGeom>
          <a:noFill/>
        </p:spPr>
      </p:pic>
      <p:sp>
        <p:nvSpPr>
          <p:cNvPr id="6" name="TextBox 5"/>
          <p:cNvSpPr txBox="1"/>
          <p:nvPr/>
        </p:nvSpPr>
        <p:spPr>
          <a:xfrm>
            <a:off x="4267200" y="3311746"/>
            <a:ext cx="964431" cy="400110"/>
          </a:xfrm>
          <a:prstGeom prst="rect">
            <a:avLst/>
          </a:prstGeom>
          <a:noFill/>
        </p:spPr>
        <p:txBody>
          <a:bodyPr wrap="none" rtlCol="0">
            <a:spAutoFit/>
          </a:bodyPr>
          <a:lstStyle/>
          <a:p>
            <a:r>
              <a:rPr lang="en-US" sz="2000" dirty="0" err="1" smtClean="0">
                <a:latin typeface="Calibri Light" pitchFamily="34" charset="0"/>
              </a:rPr>
              <a:t>Duotou</a:t>
            </a:r>
            <a:endParaRPr lang="en-US" sz="2000" dirty="0">
              <a:latin typeface="Calibri Light" pitchFamily="34" charset="0"/>
            </a:endParaRPr>
          </a:p>
        </p:txBody>
      </p:sp>
      <p:sp>
        <p:nvSpPr>
          <p:cNvPr id="7" name="TextBox 6"/>
          <p:cNvSpPr txBox="1"/>
          <p:nvPr/>
        </p:nvSpPr>
        <p:spPr>
          <a:xfrm>
            <a:off x="4124156" y="6000690"/>
            <a:ext cx="1133644" cy="400110"/>
          </a:xfrm>
          <a:prstGeom prst="rect">
            <a:avLst/>
          </a:prstGeom>
          <a:noFill/>
        </p:spPr>
        <p:txBody>
          <a:bodyPr wrap="none" rtlCol="0">
            <a:spAutoFit/>
          </a:bodyPr>
          <a:lstStyle/>
          <a:p>
            <a:r>
              <a:rPr lang="en-US" sz="2000" dirty="0" err="1" smtClean="0">
                <a:latin typeface="Calibri Light" pitchFamily="34" charset="0"/>
              </a:rPr>
              <a:t>Shanchui</a:t>
            </a:r>
            <a:endParaRPr lang="en-US" sz="2000" dirty="0">
              <a:latin typeface="Calibri Light" pitchFamily="34" charset="0"/>
            </a:endParaRPr>
          </a:p>
        </p:txBody>
      </p:sp>
      <p:cxnSp>
        <p:nvCxnSpPr>
          <p:cNvPr id="9" name="Straight Connector 8"/>
          <p:cNvCxnSpPr/>
          <p:nvPr/>
        </p:nvCxnSpPr>
        <p:spPr>
          <a:xfrm>
            <a:off x="1981200" y="3333691"/>
            <a:ext cx="4191000" cy="0"/>
          </a:xfrm>
          <a:prstGeom prst="line">
            <a:avLst/>
          </a:prstGeom>
          <a:ln w="28575">
            <a:solidFill>
              <a:srgbClr val="EC282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37596" y="5943600"/>
            <a:ext cx="4020204" cy="0"/>
          </a:xfrm>
          <a:prstGeom prst="line">
            <a:avLst/>
          </a:prstGeom>
          <a:ln w="28575">
            <a:solidFill>
              <a:srgbClr val="EC282D"/>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6.2</a:t>
            </a:r>
          </a:p>
        </p:txBody>
      </p:sp>
    </p:spTree>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case of Indian art music</a:t>
            </a:r>
            <a:endParaRPr lang="en-US" dirty="0"/>
          </a:p>
        </p:txBody>
      </p:sp>
      <p:pic>
        <p:nvPicPr>
          <p:cNvPr id="548866" name="Picture 2" descr="Image result"/>
          <p:cNvPicPr>
            <a:picLocks noChangeAspect="1" noChangeArrowheads="1"/>
          </p:cNvPicPr>
          <p:nvPr/>
        </p:nvPicPr>
        <p:blipFill>
          <a:blip r:embed="rId2" cstate="print"/>
          <a:srcRect/>
          <a:stretch>
            <a:fillRect/>
          </a:stretch>
        </p:blipFill>
        <p:spPr bwMode="auto">
          <a:xfrm>
            <a:off x="4419600" y="3352800"/>
            <a:ext cx="3676650" cy="2291264"/>
          </a:xfrm>
          <a:prstGeom prst="rect">
            <a:avLst/>
          </a:prstGeom>
          <a:noFill/>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Percussion pattern discovery</a:t>
            </a:r>
            <a:endParaRPr lang="en-US" dirty="0"/>
          </a:p>
        </p:txBody>
      </p:sp>
      <p:sp>
        <p:nvSpPr>
          <p:cNvPr id="4" name="Content Placeholder 3"/>
          <p:cNvSpPr>
            <a:spLocks noGrp="1"/>
          </p:cNvSpPr>
          <p:nvPr>
            <p:ph idx="1"/>
          </p:nvPr>
        </p:nvSpPr>
        <p:spPr/>
        <p:txBody>
          <a:bodyPr>
            <a:noAutofit/>
          </a:bodyPr>
          <a:lstStyle/>
          <a:p>
            <a:r>
              <a:rPr lang="en-US" sz="2400" dirty="0" smtClean="0"/>
              <a:t>Pattern library generation</a:t>
            </a:r>
          </a:p>
          <a:p>
            <a:pPr lvl="1"/>
            <a:r>
              <a:rPr lang="en-US" sz="1800" dirty="0" smtClean="0"/>
              <a:t>Library of characteristic percussion patterns (query patterns) </a:t>
            </a:r>
          </a:p>
          <a:p>
            <a:pPr lvl="1"/>
            <a:r>
              <a:rPr lang="en-US" sz="1800" dirty="0" smtClean="0"/>
              <a:t>Score corpus</a:t>
            </a:r>
          </a:p>
          <a:p>
            <a:r>
              <a:rPr lang="en-US" sz="2400" dirty="0" smtClean="0"/>
              <a:t>Automatic transcription</a:t>
            </a:r>
          </a:p>
          <a:p>
            <a:pPr lvl="1"/>
            <a:r>
              <a:rPr lang="en-US" sz="1800" dirty="0" smtClean="0"/>
              <a:t>Percussion solo audio recording into a time aligned sequence of syllables</a:t>
            </a:r>
          </a:p>
          <a:p>
            <a:pPr lvl="1"/>
            <a:r>
              <a:rPr lang="en-US" sz="1800" dirty="0" smtClean="0"/>
              <a:t>Syllable timbre models</a:t>
            </a:r>
          </a:p>
          <a:p>
            <a:r>
              <a:rPr lang="en-US" sz="2400" dirty="0" smtClean="0"/>
              <a:t>Approximate search </a:t>
            </a:r>
          </a:p>
          <a:p>
            <a:pPr lvl="1"/>
            <a:r>
              <a:rPr lang="en-US" sz="1800" dirty="0" smtClean="0"/>
              <a:t>Search for the query patterns in the transcribed output syllable sequence</a:t>
            </a:r>
          </a:p>
          <a:p>
            <a:pPr lvl="1"/>
            <a:r>
              <a:rPr lang="en-US" sz="1800" dirty="0" smtClean="0"/>
              <a:t>Robust to errors in transcription</a:t>
            </a:r>
          </a:p>
        </p:txBody>
      </p:sp>
      <p:sp>
        <p:nvSpPr>
          <p:cNvPr id="5" name="TextBox 4"/>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6.3</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discovery: Block diagram</a:t>
            </a:r>
            <a:endParaRPr lang="en-US" dirty="0"/>
          </a:p>
        </p:txBody>
      </p:sp>
      <p:pic>
        <p:nvPicPr>
          <p:cNvPr id="177154" name="Picture 2"/>
          <p:cNvPicPr>
            <a:picLocks noChangeAspect="1" noChangeArrowheads="1"/>
          </p:cNvPicPr>
          <p:nvPr/>
        </p:nvPicPr>
        <p:blipFill>
          <a:blip r:embed="rId3" cstate="print"/>
          <a:srcRect/>
          <a:stretch>
            <a:fillRect/>
          </a:stretch>
        </p:blipFill>
        <p:spPr bwMode="auto">
          <a:xfrm>
            <a:off x="2217016" y="936284"/>
            <a:ext cx="4416634" cy="4931116"/>
          </a:xfrm>
          <a:prstGeom prst="rect">
            <a:avLst/>
          </a:prstGeom>
          <a:noFill/>
          <a:ln w="9525">
            <a:noFill/>
            <a:miter lim="800000"/>
            <a:headEnd/>
            <a:tailEnd/>
          </a:ln>
        </p:spPr>
      </p:pic>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6.3</a:t>
            </a:r>
          </a:p>
        </p:txBody>
      </p:sp>
      <p:sp>
        <p:nvSpPr>
          <p:cNvPr id="5" name="TextBox 4"/>
          <p:cNvSpPr txBox="1"/>
          <p:nvPr/>
        </p:nvSpPr>
        <p:spPr>
          <a:xfrm>
            <a:off x="76200" y="5966936"/>
            <a:ext cx="8077200" cy="830997"/>
          </a:xfrm>
          <a:prstGeom prst="rect">
            <a:avLst/>
          </a:prstGeom>
          <a:noFill/>
        </p:spPr>
        <p:txBody>
          <a:bodyPr wrap="square" rtlCol="0">
            <a:spAutoFit/>
          </a:bodyPr>
          <a:lstStyle/>
          <a:p>
            <a:r>
              <a:rPr lang="en-US" sz="1600" dirty="0" smtClean="0">
                <a:latin typeface="Calibri Light" pitchFamily="34" charset="0"/>
              </a:rPr>
              <a:t>Gupta, S., </a:t>
            </a:r>
            <a:r>
              <a:rPr lang="en-US" sz="1600" b="1" dirty="0" err="1" smtClean="0">
                <a:latin typeface="Calibri Light" pitchFamily="34" charset="0"/>
              </a:rPr>
              <a:t>Srinivasamurthy</a:t>
            </a:r>
            <a:r>
              <a:rPr lang="en-US" sz="1600" b="1" dirty="0" smtClean="0">
                <a:latin typeface="Calibri Light" pitchFamily="34" charset="0"/>
              </a:rPr>
              <a:t>, A., </a:t>
            </a:r>
            <a:r>
              <a:rPr lang="en-US" sz="1600" dirty="0" smtClean="0">
                <a:latin typeface="Calibri Light" pitchFamily="34" charset="0"/>
              </a:rPr>
              <a:t>Kumar, M., Murthy, H., &amp; Serra, X. (2015, October). Discovery of Syllabic Percussion Patterns in </a:t>
            </a:r>
            <a:r>
              <a:rPr lang="en-US" sz="1600" dirty="0" err="1" smtClean="0">
                <a:latin typeface="Calibri Light" pitchFamily="34" charset="0"/>
              </a:rPr>
              <a:t>Tabla</a:t>
            </a:r>
            <a:r>
              <a:rPr lang="en-US" sz="1600" dirty="0" smtClean="0">
                <a:latin typeface="Calibri Light" pitchFamily="34" charset="0"/>
              </a:rPr>
              <a:t> Solo Recordings. In Proceedings of the 16th International Society for Music Information Retrieval Conference (ISMIR 2015) (pp. 385–391). Malaga, Spain.</a:t>
            </a:r>
            <a:endParaRPr lang="en-US" sz="1600" dirty="0">
              <a:latin typeface="Calibri Light"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 not discussed</a:t>
            </a:r>
            <a:endParaRPr lang="en-US" dirty="0"/>
          </a:p>
        </p:txBody>
      </p:sp>
      <p:sp>
        <p:nvSpPr>
          <p:cNvPr id="3" name="Content Placeholder 2"/>
          <p:cNvSpPr>
            <a:spLocks noGrp="1"/>
          </p:cNvSpPr>
          <p:nvPr>
            <p:ph idx="1"/>
          </p:nvPr>
        </p:nvSpPr>
        <p:spPr/>
        <p:txBody>
          <a:bodyPr>
            <a:normAutofit/>
          </a:bodyPr>
          <a:lstStyle/>
          <a:p>
            <a:r>
              <a:rPr lang="en-US" sz="2400" dirty="0" smtClean="0"/>
              <a:t>Review of automatic rhythm analysis (Sec 2.3)</a:t>
            </a:r>
          </a:p>
          <a:p>
            <a:pPr lvl="1"/>
            <a:r>
              <a:rPr lang="en-US" sz="2000" dirty="0" smtClean="0"/>
              <a:t>Automatic rhythm analysis problems in Indian art music (Sec 3.2)</a:t>
            </a:r>
            <a:endParaRPr lang="en-US" dirty="0" smtClean="0"/>
          </a:p>
          <a:p>
            <a:r>
              <a:rPr lang="en-US" sz="2400" dirty="0" smtClean="0"/>
              <a:t>Extensions to other music cultures </a:t>
            </a:r>
          </a:p>
          <a:p>
            <a:pPr lvl="1"/>
            <a:r>
              <a:rPr lang="en-US" sz="2200" dirty="0" smtClean="0"/>
              <a:t>E.g. </a:t>
            </a:r>
            <a:r>
              <a:rPr lang="en-US" sz="2200" dirty="0" err="1" smtClean="0"/>
              <a:t>Jingju</a:t>
            </a:r>
            <a:r>
              <a:rPr lang="en-US" sz="2200" dirty="0" smtClean="0"/>
              <a:t> (Sec 2.2.5 and Sec 6.2)</a:t>
            </a:r>
            <a:endParaRPr lang="en-US" dirty="0" smtClean="0"/>
          </a:p>
          <a:p>
            <a:r>
              <a:rPr lang="en-US" sz="2400" dirty="0" smtClean="0"/>
              <a:t>Detailed description and analysis of data corpora (Sec 4.1)</a:t>
            </a:r>
          </a:p>
          <a:p>
            <a:r>
              <a:rPr lang="en-US" sz="2400" dirty="0" smtClean="0"/>
              <a:t>Applications related to thesis problems (Sec 7.1)</a:t>
            </a:r>
            <a:endParaRPr lang="en-US" sz="2400" dirty="0"/>
          </a:p>
        </p:txBody>
      </p:sp>
    </p:spTree>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library</a:t>
            </a:r>
            <a:endParaRPr lang="en-US" dirty="0"/>
          </a:p>
        </p:txBody>
      </p:sp>
      <p:sp>
        <p:nvSpPr>
          <p:cNvPr id="3" name="Content Placeholder 2"/>
          <p:cNvSpPr>
            <a:spLocks noGrp="1"/>
          </p:cNvSpPr>
          <p:nvPr>
            <p:ph idx="1"/>
          </p:nvPr>
        </p:nvSpPr>
        <p:spPr>
          <a:xfrm>
            <a:off x="381000" y="1219200"/>
            <a:ext cx="5791200" cy="4876800"/>
          </a:xfrm>
        </p:spPr>
        <p:txBody>
          <a:bodyPr/>
          <a:lstStyle/>
          <a:p>
            <a:r>
              <a:rPr lang="en-US" sz="2000" dirty="0" smtClean="0"/>
              <a:t>Most occurring patterns</a:t>
            </a:r>
          </a:p>
          <a:p>
            <a:r>
              <a:rPr lang="en-US" sz="2000" dirty="0" smtClean="0"/>
              <a:t>Manual select musically representative patterns</a:t>
            </a:r>
          </a:p>
          <a:p>
            <a:r>
              <a:rPr lang="en-US" sz="2000" dirty="0" smtClean="0"/>
              <a:t>Lengths: 4, 6, 8, 16</a:t>
            </a:r>
          </a:p>
          <a:p>
            <a:endParaRPr lang="en-US" dirty="0"/>
          </a:p>
        </p:txBody>
      </p:sp>
      <p:pic>
        <p:nvPicPr>
          <p:cNvPr id="51202" name="Picture 2"/>
          <p:cNvPicPr>
            <a:picLocks noChangeAspect="1" noChangeArrowheads="1"/>
          </p:cNvPicPr>
          <p:nvPr/>
        </p:nvPicPr>
        <p:blipFill>
          <a:blip r:embed="rId3" cstate="print"/>
          <a:srcRect/>
          <a:stretch>
            <a:fillRect/>
          </a:stretch>
        </p:blipFill>
        <p:spPr bwMode="auto">
          <a:xfrm>
            <a:off x="244566" y="3518452"/>
            <a:ext cx="4421144" cy="2974974"/>
          </a:xfrm>
          <a:prstGeom prst="rect">
            <a:avLst/>
          </a:prstGeom>
          <a:noFill/>
          <a:ln w="9525">
            <a:noFill/>
            <a:miter lim="800000"/>
            <a:headEnd/>
            <a:tailEnd/>
          </a:ln>
        </p:spPr>
      </p:pic>
      <p:pic>
        <p:nvPicPr>
          <p:cNvPr id="51203" name="Picture 3"/>
          <p:cNvPicPr>
            <a:picLocks noChangeAspect="1" noChangeArrowheads="1"/>
          </p:cNvPicPr>
          <p:nvPr/>
        </p:nvPicPr>
        <p:blipFill>
          <a:blip r:embed="rId4" cstate="print"/>
          <a:srcRect/>
          <a:stretch>
            <a:fillRect/>
          </a:stretch>
        </p:blipFill>
        <p:spPr bwMode="auto">
          <a:xfrm>
            <a:off x="4724400" y="3505200"/>
            <a:ext cx="4374012" cy="3000020"/>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6472215" y="1020763"/>
            <a:ext cx="2148828" cy="2399140"/>
          </a:xfrm>
          <a:prstGeom prst="rect">
            <a:avLst/>
          </a:prstGeom>
          <a:noFill/>
          <a:ln w="9525">
            <a:noFill/>
            <a:miter lim="800000"/>
            <a:headEnd/>
            <a:tailEnd/>
          </a:ln>
        </p:spPr>
      </p:pic>
      <p:sp>
        <p:nvSpPr>
          <p:cNvPr id="7" name="Rectangle 6"/>
          <p:cNvSpPr/>
          <p:nvPr/>
        </p:nvSpPr>
        <p:spPr>
          <a:xfrm>
            <a:off x="6705600" y="2876432"/>
            <a:ext cx="774368" cy="55256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6.3.1</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Automatic transcription</a:t>
            </a:r>
            <a:endParaRPr lang="en-US" dirty="0"/>
          </a:p>
        </p:txBody>
      </p:sp>
      <p:sp>
        <p:nvSpPr>
          <p:cNvPr id="4" name="Content Placeholder 3"/>
          <p:cNvSpPr>
            <a:spLocks noGrp="1"/>
          </p:cNvSpPr>
          <p:nvPr>
            <p:ph idx="1"/>
          </p:nvPr>
        </p:nvSpPr>
        <p:spPr/>
        <p:txBody>
          <a:bodyPr>
            <a:normAutofit/>
          </a:bodyPr>
          <a:lstStyle/>
          <a:p>
            <a:r>
              <a:rPr lang="en-US" sz="2400" dirty="0" smtClean="0"/>
              <a:t>Analogous to limited vocabulary continuous speech recognition with word models</a:t>
            </a:r>
          </a:p>
          <a:p>
            <a:r>
              <a:rPr lang="en-US" sz="2400" dirty="0" smtClean="0"/>
              <a:t>Syllable HMMs + language model</a:t>
            </a:r>
          </a:p>
        </p:txBody>
      </p:sp>
      <p:pic>
        <p:nvPicPr>
          <p:cNvPr id="6" name="Picture 2"/>
          <p:cNvPicPr>
            <a:picLocks noChangeAspect="1" noChangeArrowheads="1"/>
          </p:cNvPicPr>
          <p:nvPr/>
        </p:nvPicPr>
        <p:blipFill>
          <a:blip r:embed="rId3" cstate="print"/>
          <a:srcRect/>
          <a:stretch>
            <a:fillRect/>
          </a:stretch>
        </p:blipFill>
        <p:spPr bwMode="auto">
          <a:xfrm>
            <a:off x="2667000" y="3048000"/>
            <a:ext cx="3962400" cy="3631542"/>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6.3.2</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transcription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3" cstate="print"/>
          <a:srcRect/>
          <a:stretch>
            <a:fillRect/>
          </a:stretch>
        </p:blipFill>
        <p:spPr bwMode="auto">
          <a:xfrm>
            <a:off x="3276600" y="1704975"/>
            <a:ext cx="4791075" cy="4391025"/>
          </a:xfrm>
          <a:prstGeom prst="rect">
            <a:avLst/>
          </a:prstGeom>
          <a:noFill/>
          <a:ln w="9525">
            <a:noFill/>
            <a:miter lim="800000"/>
            <a:headEnd/>
            <a:tailEnd/>
          </a:ln>
        </p:spPr>
      </p:pic>
      <p:sp>
        <p:nvSpPr>
          <p:cNvPr id="5" name="TextBox 4"/>
          <p:cNvSpPr txBox="1"/>
          <p:nvPr/>
        </p:nvSpPr>
        <p:spPr>
          <a:xfrm>
            <a:off x="762000" y="2590800"/>
            <a:ext cx="2267737" cy="646331"/>
          </a:xfrm>
          <a:prstGeom prst="rect">
            <a:avLst/>
          </a:prstGeom>
          <a:noFill/>
        </p:spPr>
        <p:txBody>
          <a:bodyPr wrap="none" rtlCol="0">
            <a:spAutoFit/>
          </a:bodyPr>
          <a:lstStyle/>
          <a:p>
            <a:r>
              <a:rPr lang="en-US" dirty="0" smtClean="0"/>
              <a:t>Audio + Transcriptions</a:t>
            </a:r>
          </a:p>
          <a:p>
            <a:r>
              <a:rPr lang="en-US" dirty="0" smtClean="0"/>
              <a:t>for training</a:t>
            </a:r>
            <a:endParaRPr lang="en-US" dirty="0"/>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6.3.2</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transcription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3" cstate="print"/>
          <a:srcRect/>
          <a:stretch>
            <a:fillRect/>
          </a:stretch>
        </p:blipFill>
        <p:spPr bwMode="auto">
          <a:xfrm>
            <a:off x="685800" y="1704975"/>
            <a:ext cx="4791075" cy="4391025"/>
          </a:xfrm>
          <a:prstGeom prst="rect">
            <a:avLst/>
          </a:prstGeom>
          <a:noFill/>
          <a:ln w="9525">
            <a:noFill/>
            <a:miter lim="800000"/>
            <a:headEnd/>
            <a:tailEnd/>
          </a:ln>
        </p:spPr>
      </p:pic>
      <p:sp>
        <p:nvSpPr>
          <p:cNvPr id="5" name="TextBox 4"/>
          <p:cNvSpPr txBox="1"/>
          <p:nvPr/>
        </p:nvSpPr>
        <p:spPr>
          <a:xfrm>
            <a:off x="5476875" y="1981200"/>
            <a:ext cx="1471428" cy="646331"/>
          </a:xfrm>
          <a:prstGeom prst="rect">
            <a:avLst/>
          </a:prstGeom>
          <a:noFill/>
        </p:spPr>
        <p:txBody>
          <a:bodyPr wrap="none" rtlCol="0">
            <a:spAutoFit/>
          </a:bodyPr>
          <a:lstStyle/>
          <a:p>
            <a:r>
              <a:rPr lang="en-US" dirty="0" smtClean="0"/>
              <a:t>MFCC_0_D_A</a:t>
            </a:r>
          </a:p>
          <a:p>
            <a:r>
              <a:rPr lang="en-US" dirty="0" smtClean="0"/>
              <a:t>MFCC_D_A</a:t>
            </a:r>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6.3.2</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transcription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685800" y="1704975"/>
            <a:ext cx="4791075" cy="4391025"/>
          </a:xfrm>
          <a:prstGeom prst="rect">
            <a:avLst/>
          </a:prstGeom>
          <a:noFill/>
          <a:ln w="9525">
            <a:noFill/>
            <a:miter lim="800000"/>
            <a:headEnd/>
            <a:tailEnd/>
          </a:ln>
        </p:spPr>
      </p:pic>
      <p:sp>
        <p:nvSpPr>
          <p:cNvPr id="5" name="TextBox 4"/>
          <p:cNvSpPr txBox="1"/>
          <p:nvPr/>
        </p:nvSpPr>
        <p:spPr>
          <a:xfrm>
            <a:off x="5476875" y="1981200"/>
            <a:ext cx="1471428" cy="646331"/>
          </a:xfrm>
          <a:prstGeom prst="rect">
            <a:avLst/>
          </a:prstGeom>
          <a:noFill/>
        </p:spPr>
        <p:txBody>
          <a:bodyPr wrap="none" rtlCol="0">
            <a:spAutoFit/>
          </a:bodyPr>
          <a:lstStyle/>
          <a:p>
            <a:r>
              <a:rPr lang="en-US" dirty="0" smtClean="0"/>
              <a:t>MFCC_0_D_A</a:t>
            </a:r>
          </a:p>
          <a:p>
            <a:r>
              <a:rPr lang="en-US" dirty="0" smtClean="0"/>
              <a:t>MFCC_D_A</a:t>
            </a:r>
          </a:p>
        </p:txBody>
      </p:sp>
      <p:sp>
        <p:nvSpPr>
          <p:cNvPr id="6" name="TextBox 5"/>
          <p:cNvSpPr txBox="1"/>
          <p:nvPr/>
        </p:nvSpPr>
        <p:spPr>
          <a:xfrm>
            <a:off x="5410200" y="3048000"/>
            <a:ext cx="2908852" cy="646331"/>
          </a:xfrm>
          <a:prstGeom prst="rect">
            <a:avLst/>
          </a:prstGeom>
          <a:noFill/>
        </p:spPr>
        <p:txBody>
          <a:bodyPr wrap="square" rtlCol="0">
            <a:spAutoFit/>
          </a:bodyPr>
          <a:lstStyle/>
          <a:p>
            <a:r>
              <a:rPr lang="en-US" dirty="0" smtClean="0"/>
              <a:t>Time-aligned transcriptions to initialize models</a:t>
            </a:r>
          </a:p>
        </p:txBody>
      </p:sp>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6.3.2</a:t>
            </a:r>
          </a:p>
        </p:txBody>
      </p:sp>
    </p:spTree>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transcription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3" cstate="print"/>
          <a:srcRect/>
          <a:stretch>
            <a:fillRect/>
          </a:stretch>
        </p:blipFill>
        <p:spPr bwMode="auto">
          <a:xfrm>
            <a:off x="685800" y="1704975"/>
            <a:ext cx="4791075" cy="4391025"/>
          </a:xfrm>
          <a:prstGeom prst="rect">
            <a:avLst/>
          </a:prstGeom>
          <a:noFill/>
          <a:ln w="9525">
            <a:noFill/>
            <a:miter lim="800000"/>
            <a:headEnd/>
            <a:tailEnd/>
          </a:ln>
        </p:spPr>
      </p:pic>
      <p:sp>
        <p:nvSpPr>
          <p:cNvPr id="5" name="TextBox 4"/>
          <p:cNvSpPr txBox="1"/>
          <p:nvPr/>
        </p:nvSpPr>
        <p:spPr>
          <a:xfrm>
            <a:off x="5476875" y="1981200"/>
            <a:ext cx="1471428" cy="646331"/>
          </a:xfrm>
          <a:prstGeom prst="rect">
            <a:avLst/>
          </a:prstGeom>
          <a:noFill/>
        </p:spPr>
        <p:txBody>
          <a:bodyPr wrap="none" rtlCol="0">
            <a:spAutoFit/>
          </a:bodyPr>
          <a:lstStyle/>
          <a:p>
            <a:r>
              <a:rPr lang="en-US" dirty="0" smtClean="0"/>
              <a:t>MFCC_0_D_A</a:t>
            </a:r>
          </a:p>
          <a:p>
            <a:r>
              <a:rPr lang="en-US" dirty="0" smtClean="0"/>
              <a:t>MFCC_D_A</a:t>
            </a:r>
          </a:p>
        </p:txBody>
      </p:sp>
      <p:sp>
        <p:nvSpPr>
          <p:cNvPr id="6" name="TextBox 5"/>
          <p:cNvSpPr txBox="1"/>
          <p:nvPr/>
        </p:nvSpPr>
        <p:spPr>
          <a:xfrm>
            <a:off x="5410200" y="3048000"/>
            <a:ext cx="2908852" cy="646331"/>
          </a:xfrm>
          <a:prstGeom prst="rect">
            <a:avLst/>
          </a:prstGeom>
          <a:noFill/>
        </p:spPr>
        <p:txBody>
          <a:bodyPr wrap="square" rtlCol="0">
            <a:spAutoFit/>
          </a:bodyPr>
          <a:lstStyle/>
          <a:p>
            <a:r>
              <a:rPr lang="en-US" dirty="0" smtClean="0"/>
              <a:t>Time-aligned transcriptions to initialize models</a:t>
            </a:r>
          </a:p>
        </p:txBody>
      </p:sp>
      <p:sp>
        <p:nvSpPr>
          <p:cNvPr id="7" name="TextBox 6"/>
          <p:cNvSpPr txBox="1"/>
          <p:nvPr/>
        </p:nvSpPr>
        <p:spPr>
          <a:xfrm>
            <a:off x="5410200" y="3849469"/>
            <a:ext cx="2908852" cy="369332"/>
          </a:xfrm>
          <a:prstGeom prst="rect">
            <a:avLst/>
          </a:prstGeom>
          <a:noFill/>
        </p:spPr>
        <p:txBody>
          <a:bodyPr wrap="square" rtlCol="0">
            <a:spAutoFit/>
          </a:bodyPr>
          <a:lstStyle/>
          <a:p>
            <a:r>
              <a:rPr lang="en-US" dirty="0" smtClean="0"/>
              <a:t>7 state left-to-right HMM</a:t>
            </a:r>
          </a:p>
        </p:txBody>
      </p:sp>
      <p:sp>
        <p:nvSpPr>
          <p:cNvPr id="8" name="TextBox 7"/>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6.3</a:t>
            </a:r>
          </a:p>
        </p:txBody>
      </p:sp>
      <p:sp>
        <p:nvSpPr>
          <p:cNvPr id="9" name="TextBox 8"/>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6.3.2</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transcription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3" cstate="print"/>
          <a:srcRect/>
          <a:stretch>
            <a:fillRect/>
          </a:stretch>
        </p:blipFill>
        <p:spPr bwMode="auto">
          <a:xfrm>
            <a:off x="685800" y="1704975"/>
            <a:ext cx="4791075" cy="4391025"/>
          </a:xfrm>
          <a:prstGeom prst="rect">
            <a:avLst/>
          </a:prstGeom>
          <a:noFill/>
          <a:ln w="9525">
            <a:noFill/>
            <a:miter lim="800000"/>
            <a:headEnd/>
            <a:tailEnd/>
          </a:ln>
        </p:spPr>
      </p:pic>
      <p:sp>
        <p:nvSpPr>
          <p:cNvPr id="5" name="TextBox 4"/>
          <p:cNvSpPr txBox="1"/>
          <p:nvPr/>
        </p:nvSpPr>
        <p:spPr>
          <a:xfrm>
            <a:off x="5476875" y="1981200"/>
            <a:ext cx="1471428" cy="646331"/>
          </a:xfrm>
          <a:prstGeom prst="rect">
            <a:avLst/>
          </a:prstGeom>
          <a:noFill/>
        </p:spPr>
        <p:txBody>
          <a:bodyPr wrap="none" rtlCol="0">
            <a:spAutoFit/>
          </a:bodyPr>
          <a:lstStyle/>
          <a:p>
            <a:r>
              <a:rPr lang="en-US" dirty="0" smtClean="0"/>
              <a:t>MFCC_0_D_A</a:t>
            </a:r>
          </a:p>
          <a:p>
            <a:r>
              <a:rPr lang="en-US" dirty="0" smtClean="0"/>
              <a:t>MFCC_D_A</a:t>
            </a:r>
          </a:p>
        </p:txBody>
      </p:sp>
      <p:sp>
        <p:nvSpPr>
          <p:cNvPr id="6" name="TextBox 5"/>
          <p:cNvSpPr txBox="1"/>
          <p:nvPr/>
        </p:nvSpPr>
        <p:spPr>
          <a:xfrm>
            <a:off x="5410200" y="3048000"/>
            <a:ext cx="2908852" cy="646331"/>
          </a:xfrm>
          <a:prstGeom prst="rect">
            <a:avLst/>
          </a:prstGeom>
          <a:noFill/>
        </p:spPr>
        <p:txBody>
          <a:bodyPr wrap="square" rtlCol="0">
            <a:spAutoFit/>
          </a:bodyPr>
          <a:lstStyle/>
          <a:p>
            <a:r>
              <a:rPr lang="en-US" dirty="0" smtClean="0"/>
              <a:t>Time-aligned transcriptions to initialize models</a:t>
            </a:r>
          </a:p>
        </p:txBody>
      </p:sp>
      <p:sp>
        <p:nvSpPr>
          <p:cNvPr id="7" name="TextBox 6"/>
          <p:cNvSpPr txBox="1"/>
          <p:nvPr/>
        </p:nvSpPr>
        <p:spPr>
          <a:xfrm>
            <a:off x="5410200" y="5193268"/>
            <a:ext cx="2908852" cy="369332"/>
          </a:xfrm>
          <a:prstGeom prst="rect">
            <a:avLst/>
          </a:prstGeom>
          <a:noFill/>
        </p:spPr>
        <p:txBody>
          <a:bodyPr wrap="square" rtlCol="0">
            <a:spAutoFit/>
          </a:bodyPr>
          <a:lstStyle/>
          <a:p>
            <a:r>
              <a:rPr lang="en-US" dirty="0" smtClean="0"/>
              <a:t>Flat and bigram LM</a:t>
            </a:r>
          </a:p>
        </p:txBody>
      </p:sp>
      <p:sp>
        <p:nvSpPr>
          <p:cNvPr id="8" name="TextBox 7"/>
          <p:cNvSpPr txBox="1"/>
          <p:nvPr/>
        </p:nvSpPr>
        <p:spPr>
          <a:xfrm>
            <a:off x="5410200" y="3849469"/>
            <a:ext cx="2908852" cy="369332"/>
          </a:xfrm>
          <a:prstGeom prst="rect">
            <a:avLst/>
          </a:prstGeom>
          <a:noFill/>
        </p:spPr>
        <p:txBody>
          <a:bodyPr wrap="square" rtlCol="0">
            <a:spAutoFit/>
          </a:bodyPr>
          <a:lstStyle/>
          <a:p>
            <a:r>
              <a:rPr lang="en-US" dirty="0" smtClean="0"/>
              <a:t>7 state left-to-right HMM</a:t>
            </a:r>
          </a:p>
        </p:txBody>
      </p:sp>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6.3.2</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Transcription errors</a:t>
            </a:r>
            <a:endParaRPr lang="en-US" dirty="0"/>
          </a:p>
        </p:txBody>
      </p:sp>
      <p:sp>
        <p:nvSpPr>
          <p:cNvPr id="3" name="Content Placeholder 2"/>
          <p:cNvSpPr>
            <a:spLocks noGrp="1"/>
          </p:cNvSpPr>
          <p:nvPr>
            <p:ph idx="1"/>
          </p:nvPr>
        </p:nvSpPr>
        <p:spPr/>
        <p:txBody>
          <a:bodyPr>
            <a:normAutofit/>
          </a:bodyPr>
          <a:lstStyle/>
          <a:p>
            <a:r>
              <a:rPr lang="en-US" sz="2400" dirty="0" smtClean="0"/>
              <a:t>Substitutions (S), Insertions (I), Deletions (D)</a:t>
            </a:r>
          </a:p>
          <a:p>
            <a:r>
              <a:rPr lang="en-US" sz="2400" dirty="0" smtClean="0"/>
              <a:t>Approximate string search, e.g. edit distance</a:t>
            </a:r>
          </a:p>
        </p:txBody>
      </p:sp>
      <p:sp>
        <p:nvSpPr>
          <p:cNvPr id="4" name="Rectangle 3"/>
          <p:cNvSpPr/>
          <p:nvPr/>
        </p:nvSpPr>
        <p:spPr>
          <a:xfrm>
            <a:off x="381000" y="3352800"/>
            <a:ext cx="8763000" cy="1400383"/>
          </a:xfrm>
          <a:prstGeom prst="rect">
            <a:avLst/>
          </a:prstGeom>
        </p:spPr>
        <p:txBody>
          <a:bodyPr wrap="square">
            <a:spAutoFit/>
          </a:bodyPr>
          <a:lstStyle/>
          <a:p>
            <a:r>
              <a:rPr lang="en-US" sz="1700" dirty="0" smtClean="0">
                <a:latin typeface="Consolas" pitchFamily="49" charset="0"/>
                <a:cs typeface="Consolas" pitchFamily="49" charset="0"/>
              </a:rPr>
              <a:t>LAB:    </a:t>
            </a:r>
            <a:r>
              <a:rPr lang="en-US" sz="1700" dirty="0" err="1" smtClean="0">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ta</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na</a:t>
            </a:r>
            <a:r>
              <a:rPr lang="en-US" sz="1700" dirty="0" smtClean="0">
                <a:latin typeface="Consolas" pitchFamily="49" charset="0"/>
                <a:cs typeface="Consolas" pitchFamily="49" charset="0"/>
              </a:rPr>
              <a:t> </a:t>
            </a:r>
            <a:r>
              <a:rPr lang="en-US" sz="1700" dirty="0" err="1" smtClean="0">
                <a:solidFill>
                  <a:srgbClr val="FF0000"/>
                </a:solidFill>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dhin</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ta</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na</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na</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dhin</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ta</a:t>
            </a:r>
            <a:r>
              <a:rPr lang="en-US" sz="1700" dirty="0" smtClean="0">
                <a:latin typeface="Consolas" pitchFamily="49" charset="0"/>
                <a:cs typeface="Consolas" pitchFamily="49" charset="0"/>
              </a:rPr>
              <a:t>  </a:t>
            </a:r>
          </a:p>
          <a:p>
            <a:r>
              <a:rPr lang="en-US" sz="1700" dirty="0" smtClean="0">
                <a:latin typeface="Consolas" pitchFamily="49" charset="0"/>
                <a:cs typeface="Consolas" pitchFamily="49" charset="0"/>
              </a:rPr>
              <a:t>REC: </a:t>
            </a:r>
            <a:r>
              <a:rPr lang="en-US" sz="1700" dirty="0" err="1" smtClean="0">
                <a:solidFill>
                  <a:schemeClr val="tx2">
                    <a:lumMod val="60000"/>
                    <a:lumOff val="40000"/>
                  </a:schemeClr>
                </a:solidFill>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ta</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na</a:t>
            </a:r>
            <a:r>
              <a:rPr lang="en-US" sz="1700" dirty="0" smtClean="0">
                <a:latin typeface="Consolas" pitchFamily="49" charset="0"/>
                <a:cs typeface="Consolas" pitchFamily="49" charset="0"/>
              </a:rPr>
              <a:t> </a:t>
            </a:r>
            <a:r>
              <a:rPr lang="en-US" sz="1700" dirty="0" err="1" smtClean="0">
                <a:solidFill>
                  <a:srgbClr val="FF0000"/>
                </a:solidFill>
                <a:latin typeface="Consolas" pitchFamily="49" charset="0"/>
                <a:cs typeface="Consolas" pitchFamily="49" charset="0"/>
              </a:rPr>
              <a:t>na</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dhin</a:t>
            </a:r>
            <a:r>
              <a:rPr lang="en-US" sz="1700" dirty="0" smtClean="0">
                <a:latin typeface="Consolas" pitchFamily="49" charset="0"/>
                <a:cs typeface="Consolas" pitchFamily="49" charset="0"/>
              </a:rPr>
              <a:t> </a:t>
            </a:r>
            <a:r>
              <a:rPr lang="en-US" sz="1700" dirty="0" err="1" smtClean="0">
                <a:solidFill>
                  <a:schemeClr val="tx2">
                    <a:lumMod val="60000"/>
                    <a:lumOff val="40000"/>
                  </a:schemeClr>
                </a:solidFill>
                <a:latin typeface="Consolas" pitchFamily="49" charset="0"/>
                <a:cs typeface="Consolas" pitchFamily="49" charset="0"/>
              </a:rPr>
              <a:t>ki</a:t>
            </a:r>
            <a:r>
              <a:rPr lang="en-US" sz="1700" dirty="0" smtClean="0">
                <a:solidFill>
                  <a:schemeClr val="tx2">
                    <a:lumMod val="60000"/>
                    <a:lumOff val="40000"/>
                  </a:schemeClr>
                </a:solidFill>
                <a:latin typeface="Consolas" pitchFamily="49" charset="0"/>
                <a:cs typeface="Consolas" pitchFamily="49" charset="0"/>
              </a:rPr>
              <a:t> </a:t>
            </a:r>
            <a:r>
              <a:rPr lang="en-US" sz="1700" dirty="0" err="1" smtClean="0">
                <a:latin typeface="Consolas" pitchFamily="49" charset="0"/>
                <a:cs typeface="Consolas" pitchFamily="49" charset="0"/>
              </a:rPr>
              <a:t>ta</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solidFill>
                  <a:schemeClr val="tx2">
                    <a:lumMod val="60000"/>
                    <a:lumOff val="40000"/>
                  </a:schemeClr>
                </a:solidFill>
                <a:latin typeface="Consolas" pitchFamily="49" charset="0"/>
                <a:cs typeface="Consolas" pitchFamily="49" charset="0"/>
              </a:rPr>
              <a:t>ta</a:t>
            </a:r>
            <a:r>
              <a:rPr lang="en-US" sz="1700" dirty="0" smtClean="0">
                <a:solidFill>
                  <a:schemeClr val="tx2">
                    <a:lumMod val="60000"/>
                    <a:lumOff val="40000"/>
                  </a:schemeClr>
                </a:solidFill>
                <a:latin typeface="Consolas" pitchFamily="49" charset="0"/>
                <a:cs typeface="Consolas" pitchFamily="49" charset="0"/>
              </a:rPr>
              <a:t>  </a:t>
            </a:r>
            <a:r>
              <a:rPr lang="en-US" sz="1700" dirty="0" err="1" smtClean="0">
                <a:latin typeface="Consolas" pitchFamily="49" charset="0"/>
                <a:cs typeface="Consolas" pitchFamily="49" charset="0"/>
              </a:rPr>
              <a:t>na</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ki</a:t>
            </a:r>
            <a:r>
              <a:rPr lang="en-US" sz="1700" dirty="0" smtClean="0">
                <a:latin typeface="Consolas" pitchFamily="49" charset="0"/>
                <a:cs typeface="Consolas" pitchFamily="49" charset="0"/>
              </a:rPr>
              <a:t> </a:t>
            </a:r>
            <a:r>
              <a:rPr lang="en-US" sz="1700" dirty="0" err="1" smtClean="0">
                <a:solidFill>
                  <a:schemeClr val="tx2">
                    <a:lumMod val="60000"/>
                    <a:lumOff val="40000"/>
                  </a:schemeClr>
                </a:solidFill>
                <a:latin typeface="Consolas" pitchFamily="49" charset="0"/>
                <a:cs typeface="Consolas" pitchFamily="49" charset="0"/>
              </a:rPr>
              <a:t>ta</a:t>
            </a:r>
            <a:r>
              <a:rPr lang="en-US" sz="1700" dirty="0" smtClean="0">
                <a:solidFill>
                  <a:schemeClr val="tx2">
                    <a:lumMod val="60000"/>
                    <a:lumOff val="40000"/>
                  </a:schemeClr>
                </a:solidFill>
                <a:latin typeface="Consolas" pitchFamily="49" charset="0"/>
                <a:cs typeface="Consolas" pitchFamily="49" charset="0"/>
              </a:rPr>
              <a:t> </a:t>
            </a:r>
            <a:r>
              <a:rPr lang="en-US" sz="1700" dirty="0" err="1" smtClean="0">
                <a:solidFill>
                  <a:schemeClr val="tx2">
                    <a:lumMod val="60000"/>
                    <a:lumOff val="40000"/>
                  </a:schemeClr>
                </a:solidFill>
                <a:latin typeface="Consolas" pitchFamily="49" charset="0"/>
                <a:cs typeface="Consolas" pitchFamily="49" charset="0"/>
              </a:rPr>
              <a:t>dha</a:t>
            </a:r>
            <a:r>
              <a:rPr lang="en-US" sz="1700" dirty="0" smtClean="0">
                <a:solidFill>
                  <a:schemeClr val="tx2">
                    <a:lumMod val="60000"/>
                    <a:lumOff val="40000"/>
                  </a:schemeClr>
                </a:solidFill>
                <a:latin typeface="Consolas" pitchFamily="49" charset="0"/>
                <a:cs typeface="Consolas" pitchFamily="49" charset="0"/>
              </a:rPr>
              <a:t> </a:t>
            </a:r>
            <a:r>
              <a:rPr lang="en-US" sz="1700" dirty="0" err="1" smtClean="0">
                <a:latin typeface="Consolas" pitchFamily="49" charset="0"/>
                <a:cs typeface="Consolas" pitchFamily="49" charset="0"/>
              </a:rPr>
              <a:t>na</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dhin</a:t>
            </a:r>
            <a:r>
              <a:rPr lang="en-US" sz="1700" dirty="0" smtClean="0">
                <a:latin typeface="Consolas" pitchFamily="49" charset="0"/>
                <a:cs typeface="Consolas" pitchFamily="49" charset="0"/>
              </a:rPr>
              <a:t> </a:t>
            </a:r>
            <a:r>
              <a:rPr lang="en-US" sz="1700" dirty="0" err="1" smtClean="0">
                <a:latin typeface="Consolas" pitchFamily="49" charset="0"/>
                <a:cs typeface="Consolas" pitchFamily="49" charset="0"/>
              </a:rPr>
              <a:t>ta</a:t>
            </a:r>
            <a:r>
              <a:rPr lang="en-US" sz="1700" dirty="0" smtClean="0">
                <a:latin typeface="Consolas" pitchFamily="49" charset="0"/>
                <a:cs typeface="Consolas" pitchFamily="49" charset="0"/>
              </a:rPr>
              <a:t> </a:t>
            </a:r>
          </a:p>
          <a:p>
            <a:endParaRPr lang="en-US" sz="1700" dirty="0" smtClean="0">
              <a:latin typeface="Consolas" pitchFamily="49" charset="0"/>
              <a:cs typeface="Consolas" pitchFamily="49" charset="0"/>
            </a:endParaRPr>
          </a:p>
          <a:p>
            <a:r>
              <a:rPr lang="en-US" sz="1700" dirty="0" smtClean="0">
                <a:latin typeface="Consolas" pitchFamily="49" charset="0"/>
                <a:cs typeface="Consolas" pitchFamily="49" charset="0"/>
              </a:rPr>
              <a:t>SENTENCE: @Correct=0.00 [H=0, S=1, N=1]</a:t>
            </a:r>
            <a:br>
              <a:rPr lang="en-US" sz="1700" dirty="0" smtClean="0">
                <a:latin typeface="Consolas" pitchFamily="49" charset="0"/>
                <a:cs typeface="Consolas" pitchFamily="49" charset="0"/>
              </a:rPr>
            </a:br>
            <a:r>
              <a:rPr lang="en-US" sz="1700" dirty="0" smtClean="0">
                <a:latin typeface="Consolas" pitchFamily="49" charset="0"/>
                <a:cs typeface="Consolas" pitchFamily="49" charset="0"/>
              </a:rPr>
              <a:t>WORD:     @</a:t>
            </a:r>
            <a:r>
              <a:rPr lang="en-US" sz="1700" dirty="0" err="1" smtClean="0">
                <a:latin typeface="Consolas" pitchFamily="49" charset="0"/>
                <a:cs typeface="Consolas" pitchFamily="49" charset="0"/>
              </a:rPr>
              <a:t>Corr</a:t>
            </a:r>
            <a:r>
              <a:rPr lang="en-US" sz="1700" dirty="0" smtClean="0">
                <a:latin typeface="Consolas" pitchFamily="49" charset="0"/>
                <a:cs typeface="Consolas" pitchFamily="49" charset="0"/>
              </a:rPr>
              <a:t>=92.31, Acc=53.85 [H=12, D=0, </a:t>
            </a:r>
            <a:r>
              <a:rPr lang="en-US" sz="1700" dirty="0" smtClean="0">
                <a:solidFill>
                  <a:srgbClr val="FF0000"/>
                </a:solidFill>
                <a:latin typeface="Consolas" pitchFamily="49" charset="0"/>
                <a:cs typeface="Consolas" pitchFamily="49" charset="0"/>
              </a:rPr>
              <a:t>S=1</a:t>
            </a:r>
            <a:r>
              <a:rPr lang="en-US" sz="1700" dirty="0" smtClean="0">
                <a:latin typeface="Consolas" pitchFamily="49" charset="0"/>
                <a:cs typeface="Consolas" pitchFamily="49" charset="0"/>
              </a:rPr>
              <a:t>, </a:t>
            </a:r>
            <a:r>
              <a:rPr lang="en-US" sz="1700" dirty="0" smtClean="0">
                <a:solidFill>
                  <a:schemeClr val="tx2">
                    <a:lumMod val="60000"/>
                    <a:lumOff val="40000"/>
                  </a:schemeClr>
                </a:solidFill>
                <a:latin typeface="Consolas" pitchFamily="49" charset="0"/>
                <a:cs typeface="Consolas" pitchFamily="49" charset="0"/>
              </a:rPr>
              <a:t>I=5</a:t>
            </a:r>
            <a:r>
              <a:rPr lang="en-US" sz="1700" dirty="0" smtClean="0">
                <a:latin typeface="Consolas" pitchFamily="49" charset="0"/>
                <a:cs typeface="Consolas" pitchFamily="49" charset="0"/>
              </a:rPr>
              <a:t>, N=13]</a:t>
            </a:r>
          </a:p>
        </p:txBody>
      </p:sp>
      <p:sp>
        <p:nvSpPr>
          <p:cNvPr id="5" name="Rectangle 4"/>
          <p:cNvSpPr/>
          <p:nvPr/>
        </p:nvSpPr>
        <p:spPr>
          <a:xfrm>
            <a:off x="76200" y="6397823"/>
            <a:ext cx="8229600" cy="307777"/>
          </a:xfrm>
          <a:prstGeom prst="rect">
            <a:avLst/>
          </a:prstGeom>
        </p:spPr>
        <p:txBody>
          <a:bodyPr wrap="square">
            <a:spAutoFit/>
          </a:bodyPr>
          <a:lstStyle/>
          <a:p>
            <a:r>
              <a:rPr lang="en-US" sz="1400" dirty="0" smtClean="0">
                <a:solidFill>
                  <a:schemeClr val="tx1">
                    <a:lumMod val="75000"/>
                    <a:lumOff val="25000"/>
                  </a:schemeClr>
                </a:solidFill>
                <a:latin typeface="Calibri Light" pitchFamily="34" charset="0"/>
              </a:rPr>
              <a:t>G. Navarro (2001). A Guided Tour to Approximate String Matching. ACM Computing Surveys, 33(1):31–88.</a:t>
            </a:r>
            <a:endParaRPr lang="en-US" sz="1400" dirty="0">
              <a:solidFill>
                <a:schemeClr val="tx1">
                  <a:lumMod val="75000"/>
                  <a:lumOff val="25000"/>
                </a:schemeClr>
              </a:solidFill>
              <a:latin typeface="Calibri Light" pitchFamily="34" charset="0"/>
            </a:endParaRPr>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6.3.2</a:t>
            </a: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Approximate pattern search</a:t>
            </a:r>
          </a:p>
        </p:txBody>
      </p:sp>
      <p:sp>
        <p:nvSpPr>
          <p:cNvPr id="3" name="Content Placeholder 2"/>
          <p:cNvSpPr>
            <a:spLocks noGrp="1"/>
          </p:cNvSpPr>
          <p:nvPr>
            <p:ph idx="1"/>
          </p:nvPr>
        </p:nvSpPr>
        <p:spPr/>
        <p:txBody>
          <a:bodyPr>
            <a:normAutofit lnSpcReduction="10000"/>
          </a:bodyPr>
          <a:lstStyle/>
          <a:p>
            <a:r>
              <a:rPr lang="en-US" dirty="0" smtClean="0"/>
              <a:t>Rough Longest Common Subsequence (RLCS)</a:t>
            </a:r>
          </a:p>
          <a:p>
            <a:pPr lvl="1"/>
            <a:r>
              <a:rPr lang="en-US" dirty="0" smtClean="0"/>
              <a:t>Robust to transcription errors</a:t>
            </a:r>
          </a:p>
          <a:p>
            <a:pPr lvl="1"/>
            <a:r>
              <a:rPr lang="en-US" dirty="0" smtClean="0"/>
              <a:t>Multiple occurrences in a composition</a:t>
            </a:r>
          </a:p>
          <a:p>
            <a:r>
              <a:rPr lang="en-US" dirty="0" smtClean="0"/>
              <a:t>Dynamic Programming based method</a:t>
            </a:r>
          </a:p>
          <a:p>
            <a:pPr lvl="1"/>
            <a:r>
              <a:rPr lang="en-US" dirty="0" smtClean="0"/>
              <a:t>Cost functions for rough matches</a:t>
            </a:r>
          </a:p>
          <a:p>
            <a:pPr lvl="1"/>
            <a:r>
              <a:rPr lang="en-US" dirty="0" smtClean="0"/>
              <a:t>Similarity function between syllables</a:t>
            </a:r>
          </a:p>
          <a:p>
            <a:r>
              <a:rPr lang="en-US" dirty="0" smtClean="0"/>
              <a:t>Variants of RLCS</a:t>
            </a:r>
          </a:p>
          <a:p>
            <a:pPr lvl="1"/>
            <a:r>
              <a:rPr lang="en-US" dirty="0" smtClean="0"/>
              <a:t>Binary syllable distance measure</a:t>
            </a:r>
          </a:p>
        </p:txBody>
      </p:sp>
      <p:pic>
        <p:nvPicPr>
          <p:cNvPr id="4" name="Picture 2"/>
          <p:cNvPicPr>
            <a:picLocks noChangeAspect="1" noChangeArrowheads="1"/>
          </p:cNvPicPr>
          <p:nvPr/>
        </p:nvPicPr>
        <p:blipFill>
          <a:blip r:embed="rId3" cstate="print"/>
          <a:srcRect/>
          <a:stretch>
            <a:fillRect/>
          </a:stretch>
        </p:blipFill>
        <p:spPr bwMode="auto">
          <a:xfrm>
            <a:off x="6472215" y="2401460"/>
            <a:ext cx="2148828" cy="2399140"/>
          </a:xfrm>
          <a:prstGeom prst="rect">
            <a:avLst/>
          </a:prstGeom>
          <a:noFill/>
          <a:ln w="9525">
            <a:noFill/>
            <a:miter lim="800000"/>
            <a:headEnd/>
            <a:tailEnd/>
          </a:ln>
        </p:spPr>
      </p:pic>
      <p:sp>
        <p:nvSpPr>
          <p:cNvPr id="5" name="Rectangle 4"/>
          <p:cNvSpPr/>
          <p:nvPr/>
        </p:nvSpPr>
        <p:spPr>
          <a:xfrm>
            <a:off x="7726016" y="4312741"/>
            <a:ext cx="560795" cy="400168"/>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6.3.3</a:t>
            </a: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a:xfrm>
            <a:off x="381000" y="1219200"/>
            <a:ext cx="8229600" cy="5105400"/>
          </a:xfrm>
        </p:spPr>
        <p:txBody>
          <a:bodyPr>
            <a:normAutofit lnSpcReduction="10000"/>
          </a:bodyPr>
          <a:lstStyle/>
          <a:p>
            <a:r>
              <a:rPr lang="en-US" dirty="0" smtClean="0"/>
              <a:t>MTS and UMS datasets</a:t>
            </a:r>
          </a:p>
          <a:p>
            <a:pPr lvl="1"/>
            <a:r>
              <a:rPr lang="en-US" dirty="0" smtClean="0"/>
              <a:t>Isolated stroke model initialization in MTS dataset</a:t>
            </a:r>
          </a:p>
          <a:p>
            <a:r>
              <a:rPr lang="en-US" dirty="0" smtClean="0"/>
              <a:t>Transcription evaluation measures</a:t>
            </a:r>
          </a:p>
          <a:p>
            <a:pPr lvl="1"/>
            <a:r>
              <a:rPr lang="en-US" dirty="0" smtClean="0"/>
              <a:t>Correctness</a:t>
            </a:r>
          </a:p>
          <a:p>
            <a:pPr lvl="1"/>
            <a:r>
              <a:rPr lang="en-US" dirty="0" smtClean="0"/>
              <a:t>Accuracy</a:t>
            </a:r>
          </a:p>
          <a:p>
            <a:r>
              <a:rPr lang="en-US" dirty="0" smtClean="0"/>
              <a:t>Approximate search evaluation</a:t>
            </a:r>
          </a:p>
          <a:p>
            <a:pPr lvl="1"/>
            <a:r>
              <a:rPr lang="en-US" dirty="0" smtClean="0"/>
              <a:t>Precision, recall, f-measure (70% overlap)</a:t>
            </a:r>
          </a:p>
          <a:p>
            <a:pPr lvl="1"/>
            <a:r>
              <a:rPr lang="en-US" dirty="0" smtClean="0"/>
              <a:t>NO accurate boundary estimation</a:t>
            </a:r>
          </a:p>
          <a:p>
            <a:endParaRPr lang="en-US" dirty="0" smtClean="0"/>
          </a:p>
          <a:p>
            <a:pPr>
              <a:buNone/>
            </a:pPr>
            <a:endParaRPr lang="en-US" dirty="0" smtClean="0"/>
          </a:p>
          <a:p>
            <a:endParaRPr lang="en-US" dirty="0"/>
          </a:p>
        </p:txBody>
      </p:sp>
      <p:pic>
        <p:nvPicPr>
          <p:cNvPr id="53250" name="Picture 2"/>
          <p:cNvPicPr>
            <a:picLocks noChangeAspect="1" noChangeArrowheads="1"/>
          </p:cNvPicPr>
          <p:nvPr/>
        </p:nvPicPr>
        <p:blipFill>
          <a:blip r:embed="rId3" cstate="print"/>
          <a:srcRect/>
          <a:stretch>
            <a:fillRect/>
          </a:stretch>
        </p:blipFill>
        <p:spPr bwMode="auto">
          <a:xfrm>
            <a:off x="2961752" y="2971800"/>
            <a:ext cx="2690300" cy="1440000"/>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Background</a:t>
            </a:r>
            <a:endParaRPr lang="en-US" dirty="0"/>
          </a:p>
        </p:txBody>
      </p:sp>
      <p:pic>
        <p:nvPicPr>
          <p:cNvPr id="3" name="Picture 2" descr="E:\UPFWork\PhD\Thesis\defense\Resources\Images\Chap2.png"/>
          <p:cNvPicPr>
            <a:picLocks noChangeAspect="1" noChangeArrowheads="1"/>
          </p:cNvPicPr>
          <p:nvPr/>
        </p:nvPicPr>
        <p:blipFill>
          <a:blip r:embed="rId2" cstate="print"/>
          <a:srcRect/>
          <a:stretch>
            <a:fillRect/>
          </a:stretch>
        </p:blipFill>
        <p:spPr bwMode="auto">
          <a:xfrm>
            <a:off x="6287626" y="3048000"/>
            <a:ext cx="2475374" cy="3516754"/>
          </a:xfrm>
          <a:prstGeom prst="rect">
            <a:avLst/>
          </a:prstGeom>
          <a:solidFill>
            <a:schemeClr val="bg1"/>
          </a:solidFill>
          <a:ln w="3175">
            <a:solidFill>
              <a:schemeClr val="tx1"/>
            </a:solidFill>
          </a:ln>
        </p:spPr>
      </p:pic>
      <p:pic>
        <p:nvPicPr>
          <p:cNvPr id="699393" name="Picture 1"/>
          <p:cNvPicPr>
            <a:picLocks noChangeAspect="1" noChangeArrowheads="1"/>
          </p:cNvPicPr>
          <p:nvPr/>
        </p:nvPicPr>
        <p:blipFill>
          <a:blip r:embed="rId3" cstate="print"/>
          <a:srcRect/>
          <a:stretch>
            <a:fillRect/>
          </a:stretch>
        </p:blipFill>
        <p:spPr bwMode="auto">
          <a:xfrm>
            <a:off x="457200" y="4648200"/>
            <a:ext cx="3810000" cy="17613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MTS dataset: Transcription</a:t>
            </a:r>
            <a:endParaRPr lang="en-US" dirty="0"/>
          </a:p>
        </p:txBody>
      </p:sp>
      <p:sp>
        <p:nvSpPr>
          <p:cNvPr id="3" name="Content Placeholder 2"/>
          <p:cNvSpPr>
            <a:spLocks noGrp="1"/>
          </p:cNvSpPr>
          <p:nvPr>
            <p:ph idx="1"/>
          </p:nvPr>
        </p:nvSpPr>
        <p:spPr>
          <a:xfrm>
            <a:off x="381000" y="1219200"/>
            <a:ext cx="8229600" cy="4876800"/>
          </a:xfrm>
        </p:spPr>
        <p:txBody>
          <a:bodyPr/>
          <a:lstStyle/>
          <a:p>
            <a:endParaRPr lang="en-US" dirty="0"/>
          </a:p>
        </p:txBody>
      </p:sp>
      <p:pic>
        <p:nvPicPr>
          <p:cNvPr id="54274" name="Picture 2"/>
          <p:cNvPicPr>
            <a:picLocks noChangeAspect="1" noChangeArrowheads="1"/>
          </p:cNvPicPr>
          <p:nvPr/>
        </p:nvPicPr>
        <p:blipFill>
          <a:blip r:embed="rId3" cstate="print"/>
          <a:srcRect/>
          <a:stretch>
            <a:fillRect/>
          </a:stretch>
        </p:blipFill>
        <p:spPr bwMode="auto">
          <a:xfrm>
            <a:off x="633412" y="1295400"/>
            <a:ext cx="5753100" cy="2133600"/>
          </a:xfrm>
          <a:prstGeom prst="rect">
            <a:avLst/>
          </a:prstGeom>
          <a:noFill/>
          <a:ln w="9525">
            <a:noFill/>
            <a:miter lim="800000"/>
            <a:headEnd/>
            <a:tailEnd/>
          </a:ln>
        </p:spPr>
      </p:pic>
      <p:pic>
        <p:nvPicPr>
          <p:cNvPr id="54275" name="Picture 3"/>
          <p:cNvPicPr>
            <a:picLocks noChangeAspect="1" noChangeArrowheads="1"/>
          </p:cNvPicPr>
          <p:nvPr/>
        </p:nvPicPr>
        <p:blipFill>
          <a:blip r:embed="rId4" cstate="print"/>
          <a:srcRect b="21404"/>
          <a:stretch>
            <a:fillRect/>
          </a:stretch>
        </p:blipFill>
        <p:spPr bwMode="auto">
          <a:xfrm>
            <a:off x="381000" y="3733800"/>
            <a:ext cx="6257925" cy="2133600"/>
          </a:xfrm>
          <a:prstGeom prst="rect">
            <a:avLst/>
          </a:prstGeom>
          <a:noFill/>
          <a:ln w="9525">
            <a:noFill/>
            <a:miter lim="800000"/>
            <a:headEnd/>
            <a:tailEnd/>
          </a:ln>
        </p:spPr>
      </p:pic>
      <p:sp>
        <p:nvSpPr>
          <p:cNvPr id="6" name="TextBox 5"/>
          <p:cNvSpPr txBox="1"/>
          <p:nvPr/>
        </p:nvSpPr>
        <p:spPr>
          <a:xfrm>
            <a:off x="6656912" y="2373868"/>
            <a:ext cx="1725088" cy="369332"/>
          </a:xfrm>
          <a:prstGeom prst="rect">
            <a:avLst/>
          </a:prstGeom>
          <a:noFill/>
        </p:spPr>
        <p:txBody>
          <a:bodyPr wrap="none" rtlCol="0">
            <a:spAutoFit/>
          </a:bodyPr>
          <a:lstStyle/>
          <a:p>
            <a:r>
              <a:rPr lang="en-US" dirty="0" smtClean="0"/>
              <a:t>Flat initialization</a:t>
            </a:r>
            <a:endParaRPr lang="en-US" dirty="0"/>
          </a:p>
        </p:txBody>
      </p:sp>
      <p:sp>
        <p:nvSpPr>
          <p:cNvPr id="7" name="TextBox 6"/>
          <p:cNvSpPr txBox="1"/>
          <p:nvPr/>
        </p:nvSpPr>
        <p:spPr>
          <a:xfrm>
            <a:off x="6705600" y="4191000"/>
            <a:ext cx="1524000" cy="1200329"/>
          </a:xfrm>
          <a:prstGeom prst="rect">
            <a:avLst/>
          </a:prstGeom>
          <a:noFill/>
        </p:spPr>
        <p:txBody>
          <a:bodyPr wrap="square" rtlCol="0">
            <a:spAutoFit/>
          </a:bodyPr>
          <a:lstStyle/>
          <a:p>
            <a:r>
              <a:rPr lang="en-US" dirty="0" smtClean="0"/>
              <a:t>Time-aligned transcripts for stroke model initialization</a:t>
            </a:r>
          </a:p>
        </p:txBody>
      </p:sp>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
        <p:nvSpPr>
          <p:cNvPr id="9" name="TextBox 8"/>
          <p:cNvSpPr txBox="1"/>
          <p:nvPr/>
        </p:nvSpPr>
        <p:spPr>
          <a:xfrm>
            <a:off x="76200" y="5966936"/>
            <a:ext cx="8077200" cy="738664"/>
          </a:xfrm>
          <a:prstGeom prst="rect">
            <a:avLst/>
          </a:prstGeom>
          <a:noFill/>
        </p:spPr>
        <p:txBody>
          <a:bodyPr wrap="square" rtlCol="0">
            <a:spAutoFit/>
          </a:bodyPr>
          <a:lstStyle/>
          <a:p>
            <a:r>
              <a:rPr lang="en-US" sz="1400" dirty="0" smtClean="0">
                <a:solidFill>
                  <a:schemeClr val="tx1">
                    <a:lumMod val="75000"/>
                    <a:lumOff val="25000"/>
                  </a:schemeClr>
                </a:solidFill>
                <a:latin typeface="Calibri Light" pitchFamily="34" charset="0"/>
              </a:rPr>
              <a:t>Gupta, S., </a:t>
            </a:r>
            <a:r>
              <a:rPr lang="en-US" sz="1400" dirty="0" err="1" smtClean="0">
                <a:solidFill>
                  <a:schemeClr val="tx1">
                    <a:lumMod val="75000"/>
                    <a:lumOff val="25000"/>
                  </a:schemeClr>
                </a:solidFill>
                <a:latin typeface="Calibri Light" pitchFamily="34" charset="0"/>
              </a:rPr>
              <a:t>Srinivasamurthy</a:t>
            </a:r>
            <a:r>
              <a:rPr lang="en-US" sz="1400" dirty="0" smtClean="0">
                <a:solidFill>
                  <a:schemeClr val="tx1">
                    <a:lumMod val="75000"/>
                    <a:lumOff val="25000"/>
                  </a:schemeClr>
                </a:solidFill>
                <a:latin typeface="Calibri Light" pitchFamily="34" charset="0"/>
              </a:rPr>
              <a:t>, A., Kumar, M., Murthy, H., &amp; Serra, X. (2015, October). Discovery of Syllabic Percussion Patterns in </a:t>
            </a:r>
            <a:r>
              <a:rPr lang="en-US" sz="1400" dirty="0" err="1" smtClean="0">
                <a:solidFill>
                  <a:schemeClr val="tx1">
                    <a:lumMod val="75000"/>
                    <a:lumOff val="25000"/>
                  </a:schemeClr>
                </a:solidFill>
                <a:latin typeface="Calibri Light" pitchFamily="34" charset="0"/>
              </a:rPr>
              <a:t>Tabla</a:t>
            </a:r>
            <a:r>
              <a:rPr lang="en-US" sz="1400" dirty="0" smtClean="0">
                <a:solidFill>
                  <a:schemeClr val="tx1">
                    <a:lumMod val="75000"/>
                    <a:lumOff val="25000"/>
                  </a:schemeClr>
                </a:solidFill>
                <a:latin typeface="Calibri Light" pitchFamily="34" charset="0"/>
              </a:rPr>
              <a:t> Solo Recordings. In Proceedings of the 16th International Society for Music Information Retrieval Conference (ISMIR 2015) (pp. 385–391). Malaga, Spain.</a:t>
            </a:r>
            <a:endParaRPr lang="en-US" sz="1400" dirty="0">
              <a:solidFill>
                <a:schemeClr val="tx1">
                  <a:lumMod val="75000"/>
                  <a:lumOff val="25000"/>
                </a:schemeClr>
              </a:solidFill>
              <a:latin typeface="Calibri Light" pitchFamily="34" charset="0"/>
            </a:endParaRPr>
          </a:p>
        </p:txBody>
      </p:sp>
    </p:spTree>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MTS dataset: Transcription</a:t>
            </a:r>
            <a:endParaRPr lang="en-US" dirty="0"/>
          </a:p>
        </p:txBody>
      </p:sp>
      <p:sp>
        <p:nvSpPr>
          <p:cNvPr id="3" name="Content Placeholder 2"/>
          <p:cNvSpPr>
            <a:spLocks noGrp="1"/>
          </p:cNvSpPr>
          <p:nvPr>
            <p:ph idx="1"/>
          </p:nvPr>
        </p:nvSpPr>
        <p:spPr/>
        <p:txBody>
          <a:bodyPr/>
          <a:lstStyle/>
          <a:p>
            <a:endParaRPr lang="en-US"/>
          </a:p>
        </p:txBody>
      </p:sp>
      <p:pic>
        <p:nvPicPr>
          <p:cNvPr id="54274" name="Picture 2"/>
          <p:cNvPicPr>
            <a:picLocks noChangeAspect="1" noChangeArrowheads="1"/>
          </p:cNvPicPr>
          <p:nvPr/>
        </p:nvPicPr>
        <p:blipFill>
          <a:blip r:embed="rId3" cstate="print"/>
          <a:srcRect/>
          <a:stretch>
            <a:fillRect/>
          </a:stretch>
        </p:blipFill>
        <p:spPr bwMode="auto">
          <a:xfrm>
            <a:off x="633412" y="1295400"/>
            <a:ext cx="5753100" cy="2133600"/>
          </a:xfrm>
          <a:prstGeom prst="rect">
            <a:avLst/>
          </a:prstGeom>
          <a:noFill/>
          <a:ln w="9525">
            <a:noFill/>
            <a:miter lim="800000"/>
            <a:headEnd/>
            <a:tailEnd/>
          </a:ln>
        </p:spPr>
      </p:pic>
      <p:sp>
        <p:nvSpPr>
          <p:cNvPr id="6" name="TextBox 5"/>
          <p:cNvSpPr txBox="1"/>
          <p:nvPr/>
        </p:nvSpPr>
        <p:spPr>
          <a:xfrm>
            <a:off x="6656912" y="2373868"/>
            <a:ext cx="1725088" cy="369332"/>
          </a:xfrm>
          <a:prstGeom prst="rect">
            <a:avLst/>
          </a:prstGeom>
          <a:noFill/>
        </p:spPr>
        <p:txBody>
          <a:bodyPr wrap="none" rtlCol="0">
            <a:spAutoFit/>
          </a:bodyPr>
          <a:lstStyle/>
          <a:p>
            <a:r>
              <a:rPr lang="en-US" dirty="0" smtClean="0"/>
              <a:t>Flat initialization</a:t>
            </a:r>
            <a:endParaRPr lang="en-US" dirty="0"/>
          </a:p>
        </p:txBody>
      </p:sp>
      <p:sp>
        <p:nvSpPr>
          <p:cNvPr id="7" name="TextBox 6"/>
          <p:cNvSpPr txBox="1"/>
          <p:nvPr/>
        </p:nvSpPr>
        <p:spPr>
          <a:xfrm>
            <a:off x="6705600" y="4191000"/>
            <a:ext cx="1524000" cy="1200329"/>
          </a:xfrm>
          <a:prstGeom prst="rect">
            <a:avLst/>
          </a:prstGeom>
          <a:noFill/>
        </p:spPr>
        <p:txBody>
          <a:bodyPr wrap="square" rtlCol="0">
            <a:spAutoFit/>
          </a:bodyPr>
          <a:lstStyle/>
          <a:p>
            <a:r>
              <a:rPr lang="en-US" dirty="0" smtClean="0"/>
              <a:t>Time-aligned transcripts for stroke model initialization</a:t>
            </a:r>
          </a:p>
        </p:txBody>
      </p:sp>
      <p:pic>
        <p:nvPicPr>
          <p:cNvPr id="9" name="Picture 3"/>
          <p:cNvPicPr>
            <a:picLocks noChangeAspect="1" noChangeArrowheads="1"/>
          </p:cNvPicPr>
          <p:nvPr/>
        </p:nvPicPr>
        <p:blipFill>
          <a:blip r:embed="rId4" cstate="print"/>
          <a:srcRect b="21404"/>
          <a:stretch>
            <a:fillRect/>
          </a:stretch>
        </p:blipFill>
        <p:spPr bwMode="auto">
          <a:xfrm>
            <a:off x="381000" y="3733800"/>
            <a:ext cx="6257925" cy="2133600"/>
          </a:xfrm>
          <a:prstGeom prst="rect">
            <a:avLst/>
          </a:prstGeom>
          <a:noFill/>
          <a:ln w="9525">
            <a:noFill/>
            <a:miter lim="800000"/>
            <a:headEnd/>
            <a:tailEnd/>
          </a:ln>
        </p:spPr>
      </p:pic>
      <p:sp>
        <p:nvSpPr>
          <p:cNvPr id="8" name="Rectangle 7"/>
          <p:cNvSpPr/>
          <p:nvPr/>
        </p:nvSpPr>
        <p:spPr>
          <a:xfrm>
            <a:off x="739428" y="5181600"/>
            <a:ext cx="5538788" cy="6096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
        <p:nvSpPr>
          <p:cNvPr id="11" name="TextBox 10"/>
          <p:cNvSpPr txBox="1"/>
          <p:nvPr/>
        </p:nvSpPr>
        <p:spPr>
          <a:xfrm>
            <a:off x="76200" y="5943600"/>
            <a:ext cx="8077200" cy="830997"/>
          </a:xfrm>
          <a:prstGeom prst="rect">
            <a:avLst/>
          </a:prstGeom>
          <a:noFill/>
        </p:spPr>
        <p:txBody>
          <a:bodyPr wrap="square" rtlCol="0">
            <a:spAutoFit/>
          </a:bodyPr>
          <a:lstStyle/>
          <a:p>
            <a:r>
              <a:rPr lang="en-US" sz="1600" dirty="0" smtClean="0">
                <a:latin typeface="Calibri Light" pitchFamily="34" charset="0"/>
              </a:rPr>
              <a:t>Gupta, S., </a:t>
            </a:r>
            <a:r>
              <a:rPr lang="en-US" sz="1600" b="1" dirty="0" err="1" smtClean="0">
                <a:latin typeface="Calibri Light" pitchFamily="34" charset="0"/>
              </a:rPr>
              <a:t>Srinivasamurthy</a:t>
            </a:r>
            <a:r>
              <a:rPr lang="en-US" sz="1600" b="1" dirty="0" smtClean="0">
                <a:latin typeface="Calibri Light" pitchFamily="34" charset="0"/>
              </a:rPr>
              <a:t>, A</a:t>
            </a:r>
            <a:r>
              <a:rPr lang="en-US" sz="1600" dirty="0" smtClean="0">
                <a:latin typeface="Calibri Light" pitchFamily="34" charset="0"/>
              </a:rPr>
              <a:t>., Kumar, M., Murthy, H., &amp; Serra, X. (2015, October). Discovery of Syllabic Percussion Patterns in </a:t>
            </a:r>
            <a:r>
              <a:rPr lang="en-US" sz="1600" dirty="0" err="1" smtClean="0">
                <a:latin typeface="Calibri Light" pitchFamily="34" charset="0"/>
              </a:rPr>
              <a:t>Tabla</a:t>
            </a:r>
            <a:r>
              <a:rPr lang="en-US" sz="1600" dirty="0" smtClean="0">
                <a:latin typeface="Calibri Light" pitchFamily="34" charset="0"/>
              </a:rPr>
              <a:t> Solo Recordings. In Proceedings of the 16th International Society for Music Information Retrieval Conference (ISMIR 2015) (pp. 385–391). Malaga, Spain.</a:t>
            </a:r>
            <a:endParaRPr lang="en-US" sz="1600" dirty="0">
              <a:latin typeface="Calibri Light" pitchFamily="34" charset="0"/>
            </a:endParaRP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MTS dataset: Pattern search</a:t>
            </a:r>
            <a:endParaRPr lang="en-US" dirty="0"/>
          </a:p>
        </p:txBody>
      </p:sp>
      <p:sp>
        <p:nvSpPr>
          <p:cNvPr id="3" name="Content Placeholder 2"/>
          <p:cNvSpPr>
            <a:spLocks noGrp="1"/>
          </p:cNvSpPr>
          <p:nvPr>
            <p:ph idx="1"/>
          </p:nvPr>
        </p:nvSpPr>
        <p:spPr/>
        <p:txBody>
          <a:bodyPr/>
          <a:lstStyle/>
          <a:p>
            <a:r>
              <a:rPr lang="en-US" dirty="0" smtClean="0"/>
              <a:t>Baseline – exact string search</a:t>
            </a:r>
          </a:p>
          <a:p>
            <a:r>
              <a:rPr lang="en-US" dirty="0" smtClean="0">
                <a:solidFill>
                  <a:schemeClr val="bg1">
                    <a:lumMod val="75000"/>
                  </a:schemeClr>
                </a:solidFill>
              </a:rPr>
              <a:t>RLCS – Improved recall with lower precision</a:t>
            </a:r>
          </a:p>
          <a:p>
            <a:pPr lvl="1"/>
            <a:r>
              <a:rPr lang="en-US" dirty="0" smtClean="0">
                <a:solidFill>
                  <a:schemeClr val="bg1">
                    <a:lumMod val="75000"/>
                  </a:schemeClr>
                </a:solidFill>
              </a:rPr>
              <a:t>Improved f-measure</a:t>
            </a:r>
          </a:p>
          <a:p>
            <a:r>
              <a:rPr lang="en-US" dirty="0" smtClean="0">
                <a:solidFill>
                  <a:schemeClr val="bg1">
                    <a:lumMod val="75000"/>
                  </a:schemeClr>
                </a:solidFill>
              </a:rPr>
              <a:t>Different variants of RLCS tested</a:t>
            </a:r>
          </a:p>
          <a:p>
            <a:pPr lvl="1"/>
            <a:r>
              <a:rPr lang="en-US" dirty="0" smtClean="0">
                <a:solidFill>
                  <a:schemeClr val="bg1">
                    <a:lumMod val="75000"/>
                  </a:schemeClr>
                </a:solidFill>
              </a:rPr>
              <a:t>Needs further exploration</a:t>
            </a:r>
            <a:endParaRPr lang="en-US" dirty="0">
              <a:solidFill>
                <a:schemeClr val="bg1">
                  <a:lumMod val="75000"/>
                </a:schemeClr>
              </a:solidFill>
            </a:endParaRPr>
          </a:p>
        </p:txBody>
      </p:sp>
      <p:pic>
        <p:nvPicPr>
          <p:cNvPr id="55298" name="Picture 2"/>
          <p:cNvPicPr>
            <a:picLocks noChangeAspect="1" noChangeArrowheads="1"/>
          </p:cNvPicPr>
          <p:nvPr/>
        </p:nvPicPr>
        <p:blipFill>
          <a:blip r:embed="rId3" cstate="print"/>
          <a:srcRect b="62333"/>
          <a:stretch>
            <a:fillRect/>
          </a:stretch>
        </p:blipFill>
        <p:spPr bwMode="auto">
          <a:xfrm>
            <a:off x="495300" y="4625008"/>
            <a:ext cx="8115300" cy="1470992"/>
          </a:xfrm>
          <a:prstGeom prst="rect">
            <a:avLst/>
          </a:prstGeom>
          <a:noFill/>
          <a:ln w="9525">
            <a:noFill/>
            <a:miter lim="800000"/>
            <a:headEnd/>
            <a:tailEnd/>
          </a:ln>
        </p:spPr>
      </p:pic>
      <p:sp>
        <p:nvSpPr>
          <p:cNvPr id="5" name="Rectangle 4"/>
          <p:cNvSpPr/>
          <p:nvPr/>
        </p:nvSpPr>
        <p:spPr>
          <a:xfrm>
            <a:off x="636104" y="5257800"/>
            <a:ext cx="7848600" cy="457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MTS dataset: Pattern search</a:t>
            </a:r>
            <a:endParaRPr lang="en-US" dirty="0"/>
          </a:p>
        </p:txBody>
      </p:sp>
      <p:sp>
        <p:nvSpPr>
          <p:cNvPr id="3" name="Content Placeholder 2"/>
          <p:cNvSpPr>
            <a:spLocks noGrp="1"/>
          </p:cNvSpPr>
          <p:nvPr>
            <p:ph idx="1"/>
          </p:nvPr>
        </p:nvSpPr>
        <p:spPr/>
        <p:txBody>
          <a:bodyPr/>
          <a:lstStyle/>
          <a:p>
            <a:r>
              <a:rPr lang="en-US" dirty="0" smtClean="0"/>
              <a:t>Baseline – exact string search</a:t>
            </a:r>
          </a:p>
          <a:p>
            <a:r>
              <a:rPr lang="en-US" dirty="0" smtClean="0"/>
              <a:t>RLCS – Improved recall with lower precision</a:t>
            </a:r>
          </a:p>
          <a:p>
            <a:pPr lvl="1"/>
            <a:r>
              <a:rPr lang="en-US" dirty="0" smtClean="0"/>
              <a:t>Improved f-measure</a:t>
            </a:r>
          </a:p>
          <a:p>
            <a:r>
              <a:rPr lang="en-US" dirty="0" smtClean="0">
                <a:solidFill>
                  <a:schemeClr val="bg1">
                    <a:lumMod val="75000"/>
                  </a:schemeClr>
                </a:solidFill>
              </a:rPr>
              <a:t>Different variants of RLCS tested</a:t>
            </a:r>
          </a:p>
          <a:p>
            <a:pPr lvl="1"/>
            <a:r>
              <a:rPr lang="en-US" dirty="0" smtClean="0">
                <a:solidFill>
                  <a:schemeClr val="bg1">
                    <a:lumMod val="75000"/>
                  </a:schemeClr>
                </a:solidFill>
              </a:rPr>
              <a:t>Needs further exploration</a:t>
            </a:r>
            <a:endParaRPr lang="en-US" dirty="0">
              <a:solidFill>
                <a:schemeClr val="bg1">
                  <a:lumMod val="75000"/>
                </a:schemeClr>
              </a:solidFill>
            </a:endParaRPr>
          </a:p>
        </p:txBody>
      </p:sp>
      <p:pic>
        <p:nvPicPr>
          <p:cNvPr id="55298" name="Picture 2"/>
          <p:cNvPicPr>
            <a:picLocks noChangeAspect="1" noChangeArrowheads="1"/>
          </p:cNvPicPr>
          <p:nvPr/>
        </p:nvPicPr>
        <p:blipFill>
          <a:blip r:embed="rId3" cstate="print"/>
          <a:srcRect b="62333"/>
          <a:stretch>
            <a:fillRect/>
          </a:stretch>
        </p:blipFill>
        <p:spPr bwMode="auto">
          <a:xfrm>
            <a:off x="495300" y="4625008"/>
            <a:ext cx="8115300" cy="1470992"/>
          </a:xfrm>
          <a:prstGeom prst="rect">
            <a:avLst/>
          </a:prstGeom>
          <a:noFill/>
          <a:ln w="9525">
            <a:noFill/>
            <a:miter lim="800000"/>
            <a:headEnd/>
            <a:tailEnd/>
          </a:ln>
        </p:spPr>
      </p:pic>
      <p:sp>
        <p:nvSpPr>
          <p:cNvPr id="5" name="Rectangle 4"/>
          <p:cNvSpPr/>
          <p:nvPr/>
        </p:nvSpPr>
        <p:spPr>
          <a:xfrm>
            <a:off x="636104" y="5678556"/>
            <a:ext cx="7848600" cy="457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MTS dataset: Pattern search</a:t>
            </a:r>
            <a:endParaRPr lang="en-US" dirty="0"/>
          </a:p>
        </p:txBody>
      </p:sp>
      <p:sp>
        <p:nvSpPr>
          <p:cNvPr id="3" name="Content Placeholder 2"/>
          <p:cNvSpPr>
            <a:spLocks noGrp="1"/>
          </p:cNvSpPr>
          <p:nvPr>
            <p:ph idx="1"/>
          </p:nvPr>
        </p:nvSpPr>
        <p:spPr/>
        <p:txBody>
          <a:bodyPr/>
          <a:lstStyle/>
          <a:p>
            <a:r>
              <a:rPr lang="en-US" dirty="0" smtClean="0"/>
              <a:t>Baseline – exact string search</a:t>
            </a:r>
          </a:p>
          <a:p>
            <a:r>
              <a:rPr lang="en-US" dirty="0" smtClean="0"/>
              <a:t>RLCS – Improved recall with lower precision</a:t>
            </a:r>
          </a:p>
          <a:p>
            <a:pPr lvl="1"/>
            <a:r>
              <a:rPr lang="en-US" dirty="0" smtClean="0"/>
              <a:t>Improved f-measure</a:t>
            </a:r>
          </a:p>
          <a:p>
            <a:r>
              <a:rPr lang="en-US" dirty="0" smtClean="0"/>
              <a:t>Different variants of RLCS tested</a:t>
            </a:r>
          </a:p>
          <a:p>
            <a:pPr lvl="1"/>
            <a:r>
              <a:rPr lang="en-US" dirty="0" smtClean="0"/>
              <a:t>Needs further exploration</a:t>
            </a:r>
            <a:endParaRPr lang="en-US" dirty="0"/>
          </a:p>
        </p:txBody>
      </p:sp>
      <p:pic>
        <p:nvPicPr>
          <p:cNvPr id="55298" name="Picture 2"/>
          <p:cNvPicPr>
            <a:picLocks noChangeAspect="1" noChangeArrowheads="1"/>
          </p:cNvPicPr>
          <p:nvPr/>
        </p:nvPicPr>
        <p:blipFill>
          <a:blip r:embed="rId3" cstate="print"/>
          <a:srcRect b="62333"/>
          <a:stretch>
            <a:fillRect/>
          </a:stretch>
        </p:blipFill>
        <p:spPr bwMode="auto">
          <a:xfrm>
            <a:off x="495300" y="4625008"/>
            <a:ext cx="8115300" cy="1470992"/>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MTS dataset</a:t>
            </a:r>
            <a:endParaRPr lang="en-US" dirty="0"/>
          </a:p>
        </p:txBody>
      </p:sp>
      <p:sp>
        <p:nvSpPr>
          <p:cNvPr id="3" name="Content Placeholder 2"/>
          <p:cNvSpPr>
            <a:spLocks noGrp="1"/>
          </p:cNvSpPr>
          <p:nvPr>
            <p:ph idx="1"/>
          </p:nvPr>
        </p:nvSpPr>
        <p:spPr/>
        <p:txBody>
          <a:bodyPr/>
          <a:lstStyle/>
          <a:p>
            <a:r>
              <a:rPr lang="en-US" dirty="0" smtClean="0"/>
              <a:t>Best transcription performance: a bigram language model</a:t>
            </a:r>
          </a:p>
          <a:p>
            <a:r>
              <a:rPr lang="en-US" dirty="0" smtClean="0"/>
              <a:t>RLCS improves over baseline</a:t>
            </a:r>
          </a:p>
          <a:p>
            <a:r>
              <a:rPr lang="en-US" dirty="0" smtClean="0"/>
              <a:t>RLCS variants did not add much value</a:t>
            </a:r>
            <a:endParaRPr lang="en-US" dirty="0"/>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MTS dataset</a:t>
            </a:r>
            <a:endParaRPr lang="en-US" dirty="0"/>
          </a:p>
        </p:txBody>
      </p:sp>
      <p:sp>
        <p:nvSpPr>
          <p:cNvPr id="3" name="Content Placeholder 2"/>
          <p:cNvSpPr>
            <a:spLocks noGrp="1"/>
          </p:cNvSpPr>
          <p:nvPr>
            <p:ph idx="1"/>
          </p:nvPr>
        </p:nvSpPr>
        <p:spPr/>
        <p:txBody>
          <a:bodyPr/>
          <a:lstStyle/>
          <a:p>
            <a:r>
              <a:rPr lang="en-US" dirty="0" smtClean="0"/>
              <a:t>Best transcription performance: a bigram language model</a:t>
            </a:r>
          </a:p>
          <a:p>
            <a:r>
              <a:rPr lang="en-US" dirty="0" smtClean="0"/>
              <a:t>RLCS improves over baseline</a:t>
            </a:r>
          </a:p>
          <a:p>
            <a:r>
              <a:rPr lang="en-US" dirty="0" smtClean="0"/>
              <a:t>RLCS variants did not add much value</a:t>
            </a:r>
            <a:endParaRPr lang="en-US" dirty="0"/>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pic>
        <p:nvPicPr>
          <p:cNvPr id="5" name="dli_1_composition.mp3">
            <a:hlinkClick r:id="" action="ppaction://media"/>
          </p:cNvPr>
          <p:cNvPicPr>
            <a:picLocks noRot="1" noChangeAspect="1"/>
          </p:cNvPicPr>
          <p:nvPr>
            <a:audioFile r:link="rId1"/>
          </p:nvPr>
        </p:nvPicPr>
        <p:blipFill>
          <a:blip r:embed="rId5" cstate="print"/>
          <a:stretch>
            <a:fillRect/>
          </a:stretch>
        </p:blipFill>
        <p:spPr>
          <a:xfrm>
            <a:off x="1371600" y="4648200"/>
            <a:ext cx="685800" cy="685800"/>
          </a:xfrm>
          <a:prstGeom prst="rect">
            <a:avLst/>
          </a:prstGeom>
        </p:spPr>
      </p:pic>
      <p:pic>
        <p:nvPicPr>
          <p:cNvPr id="6" name="dli_1_dha-ge-ta-ta_eg1.mp3">
            <a:hlinkClick r:id="" action="ppaction://media"/>
          </p:cNvPr>
          <p:cNvPicPr>
            <a:picLocks noRot="1" noChangeAspect="1"/>
          </p:cNvPicPr>
          <p:nvPr>
            <a:audioFile r:link="rId2"/>
          </p:nvPr>
        </p:nvPicPr>
        <p:blipFill>
          <a:blip r:embed="rId6" cstate="print"/>
          <a:stretch>
            <a:fillRect/>
          </a:stretch>
        </p:blipFill>
        <p:spPr>
          <a:xfrm>
            <a:off x="4114800" y="4648200"/>
            <a:ext cx="685800" cy="685800"/>
          </a:xfrm>
          <a:prstGeom prst="rect">
            <a:avLst/>
          </a:prstGeom>
        </p:spPr>
      </p:pic>
      <p:pic>
        <p:nvPicPr>
          <p:cNvPr id="7" name="dli_1_dha-ge-ta-ta_eg2.mp3">
            <a:hlinkClick r:id="" action="ppaction://media"/>
          </p:cNvPr>
          <p:cNvPicPr>
            <a:picLocks noRot="1" noChangeAspect="1"/>
          </p:cNvPicPr>
          <p:nvPr>
            <a:audioFile r:link="rId3"/>
          </p:nvPr>
        </p:nvPicPr>
        <p:blipFill>
          <a:blip r:embed="rId6" cstate="print"/>
          <a:stretch>
            <a:fillRect/>
          </a:stretch>
        </p:blipFill>
        <p:spPr>
          <a:xfrm>
            <a:off x="7010400" y="4648200"/>
            <a:ext cx="685800" cy="6858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10" fill="hold"/>
                                        <p:tgtEl>
                                          <p:spTgt spid="6"/>
                                        </p:tgtEl>
                                      </p:cBhvr>
                                    </p:cmd>
                                  </p:childTnLst>
                                </p:cTn>
                              </p:par>
                            </p:childTnLst>
                          </p:cTn>
                        </p:par>
                      </p:childTnLst>
                    </p:cTn>
                  </p:par>
                </p:childTnLst>
              </p:cTn>
              <p:nextCondLst>
                <p:cond evt="onClick" delay="0">
                  <p:tgtEl>
                    <p:spTgt spid="6"/>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124" fill="hold"/>
                                        <p:tgtEl>
                                          <p:spTgt spid="7"/>
                                        </p:tgtEl>
                                      </p:cBhvr>
                                    </p:cmd>
                                  </p:childTnLst>
                                </p:cTn>
                              </p:par>
                            </p:childTnLst>
                          </p:cTn>
                        </p:par>
                      </p:childTnLst>
                    </p:cTn>
                  </p:par>
                </p:childTnLst>
              </p:cTn>
              <p:nextCondLst>
                <p:cond evt="onClick" delay="0">
                  <p:tgtEl>
                    <p:spTgt spid="7"/>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UMS dataset: Transcription</a:t>
            </a:r>
            <a:endParaRPr lang="en-US" dirty="0"/>
          </a:p>
        </p:txBody>
      </p:sp>
      <p:sp>
        <p:nvSpPr>
          <p:cNvPr id="3" name="Content Placeholder 2"/>
          <p:cNvSpPr>
            <a:spLocks noGrp="1"/>
          </p:cNvSpPr>
          <p:nvPr>
            <p:ph idx="1"/>
          </p:nvPr>
        </p:nvSpPr>
        <p:spPr/>
        <p:txBody>
          <a:bodyPr/>
          <a:lstStyle/>
          <a:p>
            <a:r>
              <a:rPr lang="en-US" dirty="0" smtClean="0"/>
              <a:t>Best performance: Flat language model + MFCC_0_D_A</a:t>
            </a:r>
          </a:p>
          <a:p>
            <a:r>
              <a:rPr lang="en-US" dirty="0" smtClean="0"/>
              <a:t>Better performance than on </a:t>
            </a:r>
            <a:r>
              <a:rPr lang="en-US" dirty="0" err="1" smtClean="0"/>
              <a:t>tabla</a:t>
            </a:r>
            <a:r>
              <a:rPr lang="en-US" dirty="0" smtClean="0"/>
              <a:t> dataset</a:t>
            </a:r>
            <a:endParaRPr lang="en-US" dirty="0"/>
          </a:p>
        </p:txBody>
      </p:sp>
      <p:pic>
        <p:nvPicPr>
          <p:cNvPr id="56322" name="Picture 2"/>
          <p:cNvPicPr>
            <a:picLocks noChangeAspect="1" noChangeArrowheads="1"/>
          </p:cNvPicPr>
          <p:nvPr/>
        </p:nvPicPr>
        <p:blipFill>
          <a:blip r:embed="rId3" cstate="print"/>
          <a:srcRect/>
          <a:stretch>
            <a:fillRect/>
          </a:stretch>
        </p:blipFill>
        <p:spPr bwMode="auto">
          <a:xfrm>
            <a:off x="623267" y="3823252"/>
            <a:ext cx="7791450" cy="2876550"/>
          </a:xfrm>
          <a:prstGeom prst="rect">
            <a:avLst/>
          </a:prstGeom>
          <a:noFill/>
          <a:ln w="9525">
            <a:noFill/>
            <a:miter lim="800000"/>
            <a:headEnd/>
            <a:tailEnd/>
          </a:ln>
        </p:spPr>
      </p:pic>
      <p:sp>
        <p:nvSpPr>
          <p:cNvPr id="6" name="Rectangle 5"/>
          <p:cNvSpPr/>
          <p:nvPr/>
        </p:nvSpPr>
        <p:spPr>
          <a:xfrm>
            <a:off x="824948" y="4813852"/>
            <a:ext cx="7391400" cy="838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UMS dataset: Pattern search</a:t>
            </a:r>
            <a:endParaRPr lang="en-US" dirty="0"/>
          </a:p>
        </p:txBody>
      </p:sp>
      <p:sp>
        <p:nvSpPr>
          <p:cNvPr id="3" name="Content Placeholder 2"/>
          <p:cNvSpPr>
            <a:spLocks noGrp="1"/>
          </p:cNvSpPr>
          <p:nvPr>
            <p:ph idx="1"/>
          </p:nvPr>
        </p:nvSpPr>
        <p:spPr/>
        <p:txBody>
          <a:bodyPr/>
          <a:lstStyle/>
          <a:p>
            <a:r>
              <a:rPr lang="en-US" dirty="0" smtClean="0"/>
              <a:t>Baseline – exact string search</a:t>
            </a:r>
          </a:p>
          <a:p>
            <a:r>
              <a:rPr lang="en-US" dirty="0" smtClean="0">
                <a:solidFill>
                  <a:schemeClr val="bg1">
                    <a:lumMod val="75000"/>
                  </a:schemeClr>
                </a:solidFill>
              </a:rPr>
              <a:t>RLCS0-1: Best f-measure </a:t>
            </a:r>
          </a:p>
          <a:p>
            <a:pPr lvl="1"/>
            <a:r>
              <a:rPr lang="en-US" dirty="0" smtClean="0">
                <a:solidFill>
                  <a:schemeClr val="bg1">
                    <a:lumMod val="75000"/>
                  </a:schemeClr>
                </a:solidFill>
              </a:rPr>
              <a:t>High RLCS score threshold: equivalent to exact search</a:t>
            </a:r>
          </a:p>
          <a:p>
            <a:r>
              <a:rPr lang="en-US" dirty="0" smtClean="0">
                <a:solidFill>
                  <a:schemeClr val="bg1">
                    <a:lumMod val="75000"/>
                  </a:schemeClr>
                </a:solidFill>
              </a:rPr>
              <a:t>RLCS0-2: Best recall</a:t>
            </a:r>
          </a:p>
          <a:p>
            <a:endParaRPr lang="en-US" dirty="0"/>
          </a:p>
        </p:txBody>
      </p:sp>
      <p:pic>
        <p:nvPicPr>
          <p:cNvPr id="56324" name="Picture 4"/>
          <p:cNvPicPr>
            <a:picLocks noChangeAspect="1" noChangeArrowheads="1"/>
          </p:cNvPicPr>
          <p:nvPr/>
        </p:nvPicPr>
        <p:blipFill>
          <a:blip r:embed="rId3" cstate="print"/>
          <a:srcRect b="46231"/>
          <a:stretch>
            <a:fillRect/>
          </a:stretch>
        </p:blipFill>
        <p:spPr bwMode="auto">
          <a:xfrm>
            <a:off x="438150" y="4419600"/>
            <a:ext cx="8267700" cy="2038350"/>
          </a:xfrm>
          <a:prstGeom prst="rect">
            <a:avLst/>
          </a:prstGeom>
          <a:noFill/>
          <a:ln w="9525">
            <a:noFill/>
            <a:miter lim="800000"/>
            <a:headEnd/>
            <a:tailEnd/>
          </a:ln>
        </p:spPr>
      </p:pic>
      <p:sp>
        <p:nvSpPr>
          <p:cNvPr id="6" name="Rectangle 5"/>
          <p:cNvSpPr/>
          <p:nvPr/>
        </p:nvSpPr>
        <p:spPr>
          <a:xfrm>
            <a:off x="609600" y="5029200"/>
            <a:ext cx="7848600" cy="457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UMS dataset: Pattern search</a:t>
            </a:r>
            <a:endParaRPr lang="en-US" dirty="0"/>
          </a:p>
        </p:txBody>
      </p:sp>
      <p:sp>
        <p:nvSpPr>
          <p:cNvPr id="3" name="Content Placeholder 2"/>
          <p:cNvSpPr>
            <a:spLocks noGrp="1"/>
          </p:cNvSpPr>
          <p:nvPr>
            <p:ph idx="1"/>
          </p:nvPr>
        </p:nvSpPr>
        <p:spPr/>
        <p:txBody>
          <a:bodyPr/>
          <a:lstStyle/>
          <a:p>
            <a:r>
              <a:rPr lang="en-US" dirty="0" smtClean="0"/>
              <a:t>Baseline – exact string search</a:t>
            </a:r>
          </a:p>
          <a:p>
            <a:r>
              <a:rPr lang="en-US" dirty="0" smtClean="0"/>
              <a:t>RLCS0-1: Best f-measure </a:t>
            </a:r>
          </a:p>
          <a:p>
            <a:pPr lvl="1"/>
            <a:r>
              <a:rPr lang="en-US" dirty="0" smtClean="0"/>
              <a:t>High RLCS score threshold: equivalent to exact search</a:t>
            </a:r>
          </a:p>
          <a:p>
            <a:r>
              <a:rPr lang="en-US" dirty="0" smtClean="0">
                <a:solidFill>
                  <a:schemeClr val="bg1">
                    <a:lumMod val="75000"/>
                  </a:schemeClr>
                </a:solidFill>
              </a:rPr>
              <a:t>RLCS0-2: Best recall</a:t>
            </a:r>
          </a:p>
          <a:p>
            <a:endParaRPr lang="en-US" dirty="0"/>
          </a:p>
        </p:txBody>
      </p:sp>
      <p:pic>
        <p:nvPicPr>
          <p:cNvPr id="56324" name="Picture 4"/>
          <p:cNvPicPr>
            <a:picLocks noChangeAspect="1" noChangeArrowheads="1"/>
          </p:cNvPicPr>
          <p:nvPr/>
        </p:nvPicPr>
        <p:blipFill>
          <a:blip r:embed="rId3" cstate="print"/>
          <a:srcRect b="46231"/>
          <a:stretch>
            <a:fillRect/>
          </a:stretch>
        </p:blipFill>
        <p:spPr bwMode="auto">
          <a:xfrm>
            <a:off x="438150" y="4419600"/>
            <a:ext cx="8267700" cy="2038350"/>
          </a:xfrm>
          <a:prstGeom prst="rect">
            <a:avLst/>
          </a:prstGeom>
          <a:noFill/>
          <a:ln w="9525">
            <a:noFill/>
            <a:miter lim="800000"/>
            <a:headEnd/>
            <a:tailEnd/>
          </a:ln>
        </p:spPr>
      </p:pic>
      <p:sp>
        <p:nvSpPr>
          <p:cNvPr id="5" name="Rectangle 4"/>
          <p:cNvSpPr/>
          <p:nvPr/>
        </p:nvSpPr>
        <p:spPr>
          <a:xfrm>
            <a:off x="609600" y="5446644"/>
            <a:ext cx="7848600" cy="457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Rhythm in </a:t>
            </a:r>
            <a:r>
              <a:rPr lang="en-US" dirty="0" err="1" smtClean="0"/>
              <a:t>Carnatic</a:t>
            </a:r>
            <a:r>
              <a:rPr lang="en-US" dirty="0" smtClean="0"/>
              <a:t> music</a:t>
            </a:r>
            <a:endParaRPr lang="en-US" dirty="0"/>
          </a:p>
        </p:txBody>
      </p:sp>
      <p:pic>
        <p:nvPicPr>
          <p:cNvPr id="1026" name="Picture 2" descr="C:\Users\Ajay.ejwt\Dropbox\CAMUT\MISC\Photos_Arkay\Vignesh_Ishwar\IMG_7836.JPG"/>
          <p:cNvPicPr>
            <a:picLocks noChangeAspect="1" noChangeArrowheads="1"/>
          </p:cNvPicPr>
          <p:nvPr/>
        </p:nvPicPr>
        <p:blipFill>
          <a:blip r:embed="rId3" cstate="print"/>
          <a:srcRect l="6604" t="9257" b="18573"/>
          <a:stretch>
            <a:fillRect/>
          </a:stretch>
        </p:blipFill>
        <p:spPr bwMode="auto">
          <a:xfrm>
            <a:off x="1143000" y="2209800"/>
            <a:ext cx="7543800" cy="3886200"/>
          </a:xfrm>
          <a:prstGeom prst="rect">
            <a:avLst/>
          </a:prstGeom>
          <a:noFill/>
        </p:spPr>
      </p:pic>
      <p:sp>
        <p:nvSpPr>
          <p:cNvPr id="5" name="TextBox 4"/>
          <p:cNvSpPr txBox="1"/>
          <p:nvPr/>
        </p:nvSpPr>
        <p:spPr>
          <a:xfrm>
            <a:off x="1581049" y="6248400"/>
            <a:ext cx="6648551" cy="369332"/>
          </a:xfrm>
          <a:prstGeom prst="rect">
            <a:avLst/>
          </a:prstGeom>
          <a:noFill/>
        </p:spPr>
        <p:txBody>
          <a:bodyPr wrap="none" rtlCol="0">
            <a:spAutoFit/>
          </a:bodyPr>
          <a:lstStyle/>
          <a:p>
            <a:r>
              <a:rPr lang="en-US" dirty="0" err="1" smtClean="0">
                <a:latin typeface="Calibri Light" pitchFamily="34" charset="0"/>
              </a:rPr>
              <a:t>Vignesh</a:t>
            </a:r>
            <a:r>
              <a:rPr lang="en-US" dirty="0" smtClean="0">
                <a:latin typeface="Calibri Light" pitchFamily="34" charset="0"/>
              </a:rPr>
              <a:t> </a:t>
            </a:r>
            <a:r>
              <a:rPr lang="en-US" dirty="0" err="1" smtClean="0">
                <a:latin typeface="Calibri Light" pitchFamily="34" charset="0"/>
              </a:rPr>
              <a:t>Ishwar</a:t>
            </a:r>
            <a:r>
              <a:rPr lang="en-US" dirty="0" smtClean="0">
                <a:latin typeface="Calibri Light" pitchFamily="34" charset="0"/>
              </a:rPr>
              <a:t> in concert at </a:t>
            </a:r>
            <a:r>
              <a:rPr lang="en-US" dirty="0" err="1" smtClean="0">
                <a:latin typeface="Calibri Light" pitchFamily="34" charset="0"/>
              </a:rPr>
              <a:t>Arkay</a:t>
            </a:r>
            <a:r>
              <a:rPr lang="en-US" dirty="0" smtClean="0">
                <a:latin typeface="Calibri Light" pitchFamily="34" charset="0"/>
              </a:rPr>
              <a:t> Convention Center, Chennai, India</a:t>
            </a:r>
            <a:endParaRPr lang="en-US" dirty="0">
              <a:latin typeface="Calibri Light" pitchFamily="34"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UMS dataset: Pattern search</a:t>
            </a:r>
            <a:endParaRPr lang="en-US" dirty="0"/>
          </a:p>
        </p:txBody>
      </p:sp>
      <p:sp>
        <p:nvSpPr>
          <p:cNvPr id="3" name="Content Placeholder 2"/>
          <p:cNvSpPr>
            <a:spLocks noGrp="1"/>
          </p:cNvSpPr>
          <p:nvPr>
            <p:ph idx="1"/>
          </p:nvPr>
        </p:nvSpPr>
        <p:spPr/>
        <p:txBody>
          <a:bodyPr/>
          <a:lstStyle/>
          <a:p>
            <a:r>
              <a:rPr lang="en-US" dirty="0" smtClean="0"/>
              <a:t>Baseline – exact string search</a:t>
            </a:r>
          </a:p>
          <a:p>
            <a:r>
              <a:rPr lang="en-US" dirty="0" smtClean="0"/>
              <a:t>RLCS0-1: Best f-measure </a:t>
            </a:r>
          </a:p>
          <a:p>
            <a:pPr lvl="1"/>
            <a:r>
              <a:rPr lang="en-US" dirty="0" smtClean="0"/>
              <a:t>High RLCS score threshold: equivalent to exact search</a:t>
            </a:r>
          </a:p>
          <a:p>
            <a:r>
              <a:rPr lang="en-US" dirty="0" smtClean="0"/>
              <a:t>RLCS0-2: Best recall</a:t>
            </a:r>
          </a:p>
          <a:p>
            <a:endParaRPr lang="en-US" dirty="0"/>
          </a:p>
        </p:txBody>
      </p:sp>
      <p:pic>
        <p:nvPicPr>
          <p:cNvPr id="56324" name="Picture 4"/>
          <p:cNvPicPr>
            <a:picLocks noChangeAspect="1" noChangeArrowheads="1"/>
          </p:cNvPicPr>
          <p:nvPr/>
        </p:nvPicPr>
        <p:blipFill>
          <a:blip r:embed="rId3" cstate="print"/>
          <a:srcRect b="46231"/>
          <a:stretch>
            <a:fillRect/>
          </a:stretch>
        </p:blipFill>
        <p:spPr bwMode="auto">
          <a:xfrm>
            <a:off x="438150" y="4419600"/>
            <a:ext cx="8267700" cy="2038350"/>
          </a:xfrm>
          <a:prstGeom prst="rect">
            <a:avLst/>
          </a:prstGeom>
          <a:noFill/>
          <a:ln w="9525">
            <a:noFill/>
            <a:miter lim="800000"/>
            <a:headEnd/>
            <a:tailEnd/>
          </a:ln>
        </p:spPr>
      </p:pic>
      <p:sp>
        <p:nvSpPr>
          <p:cNvPr id="5" name="Rectangle 4"/>
          <p:cNvSpPr/>
          <p:nvPr/>
        </p:nvSpPr>
        <p:spPr>
          <a:xfrm>
            <a:off x="609600" y="5867400"/>
            <a:ext cx="7848600" cy="45720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Transcription performance better than that for </a:t>
            </a:r>
            <a:r>
              <a:rPr lang="en-US" dirty="0" err="1" smtClean="0"/>
              <a:t>tabla</a:t>
            </a:r>
            <a:endParaRPr lang="en-US" dirty="0" smtClean="0"/>
          </a:p>
          <a:p>
            <a:pPr lvl="1"/>
            <a:r>
              <a:rPr lang="en-US" dirty="0" smtClean="0"/>
              <a:t>Language model does not help much</a:t>
            </a:r>
          </a:p>
          <a:p>
            <a:r>
              <a:rPr lang="en-US" dirty="0" smtClean="0"/>
              <a:t>RLCS does not add much value here</a:t>
            </a:r>
          </a:p>
          <a:p>
            <a:r>
              <a:rPr lang="en-US" dirty="0" smtClean="0"/>
              <a:t>Nature of data</a:t>
            </a:r>
          </a:p>
          <a:p>
            <a:pPr lvl="1"/>
            <a:r>
              <a:rPr lang="en-US" dirty="0" smtClean="0"/>
              <a:t>Pieces are very short</a:t>
            </a:r>
          </a:p>
          <a:p>
            <a:pPr lvl="1"/>
            <a:r>
              <a:rPr lang="en-US" dirty="0" smtClean="0"/>
              <a:t>Pieces and patterns are of the same order of length</a:t>
            </a:r>
          </a:p>
          <a:p>
            <a:pPr lvl="1"/>
            <a:endParaRPr lang="en-US" dirty="0" smtClean="0"/>
          </a:p>
          <a:p>
            <a:pPr lvl="1"/>
            <a:endParaRPr lang="en-US" dirty="0" smtClean="0"/>
          </a:p>
          <a:p>
            <a:endParaRPr lang="en-US" dirty="0"/>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6.3.4</a:t>
            </a: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Percussion pattern discovery: Summary</a:t>
            </a:r>
            <a:endParaRPr lang="en-US" dirty="0"/>
          </a:p>
        </p:txBody>
      </p:sp>
      <p:sp>
        <p:nvSpPr>
          <p:cNvPr id="3" name="Content Placeholder 2"/>
          <p:cNvSpPr>
            <a:spLocks noGrp="1"/>
          </p:cNvSpPr>
          <p:nvPr>
            <p:ph idx="1"/>
          </p:nvPr>
        </p:nvSpPr>
        <p:spPr/>
        <p:txBody>
          <a:bodyPr>
            <a:normAutofit fontScale="92500"/>
          </a:bodyPr>
          <a:lstStyle/>
          <a:p>
            <a:r>
              <a:rPr lang="en-US" dirty="0" smtClean="0"/>
              <a:t>Preliminary experiments – need further exploration</a:t>
            </a:r>
          </a:p>
          <a:p>
            <a:pPr lvl="1"/>
            <a:r>
              <a:rPr lang="en-US" dirty="0" smtClean="0"/>
              <a:t>More data to be added to MTS and UMS datasets</a:t>
            </a:r>
          </a:p>
          <a:p>
            <a:r>
              <a:rPr lang="en-US" dirty="0" smtClean="0"/>
              <a:t>Comprehensive pattern definition</a:t>
            </a:r>
          </a:p>
          <a:p>
            <a:pPr lvl="1"/>
            <a:r>
              <a:rPr lang="en-US" dirty="0" smtClean="0"/>
              <a:t>Include dynamics and timing</a:t>
            </a:r>
          </a:p>
          <a:p>
            <a:r>
              <a:rPr lang="en-US" dirty="0" smtClean="0"/>
              <a:t>Improve pattern boundaries </a:t>
            </a:r>
          </a:p>
          <a:p>
            <a:pPr lvl="1"/>
            <a:r>
              <a:rPr lang="en-US" dirty="0" smtClean="0"/>
              <a:t>Onset detection</a:t>
            </a:r>
          </a:p>
          <a:p>
            <a:r>
              <a:rPr lang="en-US" dirty="0" smtClean="0"/>
              <a:t>Better RLCS</a:t>
            </a:r>
          </a:p>
          <a:p>
            <a:pPr lvl="1"/>
            <a:r>
              <a:rPr lang="en-US" dirty="0" err="1" smtClean="0"/>
              <a:t>Timbral</a:t>
            </a:r>
            <a:r>
              <a:rPr lang="en-US" dirty="0" smtClean="0"/>
              <a:t> syllable similarity measures</a:t>
            </a:r>
          </a:p>
          <a:p>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6.4</a:t>
            </a: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 and conclusions</a:t>
            </a:r>
            <a:endParaRPr lang="en-US" dirty="0"/>
          </a:p>
        </p:txBody>
      </p:sp>
      <p:pic>
        <p:nvPicPr>
          <p:cNvPr id="3" name="Picture 5" descr="E:\UPFWork\PhD\Thesis\defense\Resources\Images\Chap7.png"/>
          <p:cNvPicPr>
            <a:picLocks noChangeAspect="1" noChangeArrowheads="1"/>
          </p:cNvPicPr>
          <p:nvPr/>
        </p:nvPicPr>
        <p:blipFill>
          <a:blip r:embed="rId3" cstate="print"/>
          <a:srcRect/>
          <a:stretch>
            <a:fillRect/>
          </a:stretch>
        </p:blipFill>
        <p:spPr bwMode="auto">
          <a:xfrm>
            <a:off x="6324600" y="3048000"/>
            <a:ext cx="2470663" cy="3509962"/>
          </a:xfrm>
          <a:prstGeom prst="rect">
            <a:avLst/>
          </a:prstGeom>
          <a:noFill/>
          <a:ln>
            <a:solidFill>
              <a:schemeClr val="tx1"/>
            </a:solidFill>
          </a:ln>
        </p:spPr>
      </p:pic>
      <p:pic>
        <p:nvPicPr>
          <p:cNvPr id="5" name="Picture 2"/>
          <p:cNvPicPr>
            <a:picLocks noChangeAspect="1" noChangeArrowheads="1"/>
          </p:cNvPicPr>
          <p:nvPr/>
        </p:nvPicPr>
        <p:blipFill>
          <a:blip r:embed="rId4" cstate="print"/>
          <a:srcRect l="50394"/>
          <a:stretch>
            <a:fillRect/>
          </a:stretch>
        </p:blipFill>
        <p:spPr bwMode="auto">
          <a:xfrm>
            <a:off x="3044870" y="4800600"/>
            <a:ext cx="1002212" cy="1523998"/>
          </a:xfrm>
          <a:prstGeom prst="rect">
            <a:avLst/>
          </a:prstGeom>
          <a:noFill/>
          <a:ln w="9525">
            <a:noFill/>
            <a:miter lim="800000"/>
            <a:headEnd/>
            <a:tailEnd/>
          </a:ln>
        </p:spPr>
      </p:pic>
      <p:pic>
        <p:nvPicPr>
          <p:cNvPr id="6" name="Picture 2" descr="E:\UPFWork\PhD\Papers\CompMusicWorkshop2013\seminar\Examples\Images\DunyaScrShot.png"/>
          <p:cNvPicPr>
            <a:picLocks noChangeAspect="1" noChangeArrowheads="1"/>
          </p:cNvPicPr>
          <p:nvPr/>
        </p:nvPicPr>
        <p:blipFill>
          <a:blip r:embed="rId5" cstate="print"/>
          <a:srcRect/>
          <a:stretch>
            <a:fillRect/>
          </a:stretch>
        </p:blipFill>
        <p:spPr bwMode="auto">
          <a:xfrm>
            <a:off x="762000" y="4800600"/>
            <a:ext cx="2091878" cy="1059934"/>
          </a:xfrm>
          <a:prstGeom prst="rect">
            <a:avLst/>
          </a:prstGeom>
          <a:noFill/>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t>
            </a:r>
            <a:r>
              <a:rPr lang="en-US" dirty="0" err="1" smtClean="0"/>
              <a:t>Dunya</a:t>
            </a:r>
            <a:endParaRPr lang="en-US" dirty="0"/>
          </a:p>
        </p:txBody>
      </p:sp>
      <p:pic>
        <p:nvPicPr>
          <p:cNvPr id="4" name="Picture 2" descr="E:\UPFWork\PhD\Papers\CompMusicWorkshop2013\seminar\Examples\Images\DunyaScrShot.png"/>
          <p:cNvPicPr>
            <a:picLocks noChangeAspect="1" noChangeArrowheads="1"/>
          </p:cNvPicPr>
          <p:nvPr/>
        </p:nvPicPr>
        <p:blipFill>
          <a:blip r:embed="rId3" cstate="print"/>
          <a:srcRect/>
          <a:stretch>
            <a:fillRect/>
          </a:stretch>
        </p:blipFill>
        <p:spPr bwMode="auto">
          <a:xfrm>
            <a:off x="436339" y="1219200"/>
            <a:ext cx="8271322" cy="4191000"/>
          </a:xfrm>
          <a:prstGeom prst="rect">
            <a:avLst/>
          </a:prstGeom>
          <a:noFill/>
        </p:spPr>
      </p:pic>
      <p:sp>
        <p:nvSpPr>
          <p:cNvPr id="5" name="Rectangle 4"/>
          <p:cNvSpPr/>
          <p:nvPr/>
        </p:nvSpPr>
        <p:spPr>
          <a:xfrm>
            <a:off x="2786287" y="6305490"/>
            <a:ext cx="3571427" cy="400110"/>
          </a:xfrm>
          <a:prstGeom prst="rect">
            <a:avLst/>
          </a:prstGeom>
        </p:spPr>
        <p:txBody>
          <a:bodyPr wrap="none">
            <a:spAutoFit/>
          </a:bodyPr>
          <a:lstStyle/>
          <a:p>
            <a:r>
              <a:rPr lang="en-US" sz="2000" dirty="0" smtClean="0">
                <a:latin typeface="Calibri Light" pitchFamily="34" charset="0"/>
                <a:hlinkClick r:id="rId4"/>
              </a:rPr>
              <a:t>http://dunya.compmusic.upf.edu</a:t>
            </a:r>
            <a:endParaRPr lang="en-US" sz="2000" dirty="0">
              <a:latin typeface="Calibri Light" pitchFamily="34" charset="0"/>
            </a:endParaRPr>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7.1.1</a:t>
            </a: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t>
            </a:r>
            <a:r>
              <a:rPr lang="en-US" dirty="0" err="1" smtClean="0"/>
              <a:t>Sarāga</a:t>
            </a:r>
            <a:endParaRPr lang="en-US" dirty="0"/>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3" cstate="print"/>
          <a:srcRect/>
          <a:stretch>
            <a:fillRect/>
          </a:stretch>
        </p:blipFill>
        <p:spPr bwMode="auto">
          <a:xfrm>
            <a:off x="1547813" y="1371600"/>
            <a:ext cx="6048375" cy="4562475"/>
          </a:xfrm>
          <a:prstGeom prst="rect">
            <a:avLst/>
          </a:prstGeom>
          <a:noFill/>
          <a:ln w="9525">
            <a:noFill/>
            <a:miter lim="800000"/>
            <a:headEnd/>
            <a:tailEnd/>
          </a:ln>
        </p:spPr>
      </p:pic>
      <p:sp>
        <p:nvSpPr>
          <p:cNvPr id="5" name="TextBox 4"/>
          <p:cNvSpPr txBox="1"/>
          <p:nvPr/>
        </p:nvSpPr>
        <p:spPr>
          <a:xfrm>
            <a:off x="3275395" y="6336268"/>
            <a:ext cx="2593210" cy="400110"/>
          </a:xfrm>
          <a:prstGeom prst="rect">
            <a:avLst/>
          </a:prstGeom>
          <a:noFill/>
        </p:spPr>
        <p:txBody>
          <a:bodyPr wrap="none" rtlCol="0">
            <a:spAutoFit/>
          </a:bodyPr>
          <a:lstStyle/>
          <a:p>
            <a:r>
              <a:rPr lang="en-US" sz="2000" dirty="0" smtClean="0">
                <a:latin typeface="Calibri Light" pitchFamily="34" charset="0"/>
                <a:hlinkClick r:id="rId4"/>
              </a:rPr>
              <a:t>http://musicmuni.com/</a:t>
            </a:r>
            <a:endParaRPr lang="en-US" sz="2000" dirty="0">
              <a:latin typeface="Calibri Light" pitchFamily="34" charset="0"/>
            </a:endParaRPr>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7.1.2</a:t>
            </a:r>
          </a:p>
        </p:txBody>
      </p:sp>
    </p:spTree>
  </p:cSld>
  <p:clrMapOvr>
    <a:masterClrMapping/>
  </p:clrMapOv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Data corpora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Sam/a and beat/</a:t>
            </a:r>
            <a:r>
              <a:rPr lang="en-US" dirty="0" err="1" smtClean="0"/>
              <a:t>mātra</a:t>
            </a:r>
            <a:r>
              <a:rPr lang="en-US" dirty="0" smtClean="0"/>
              <a:t> annotations in</a:t>
            </a:r>
          </a:p>
          <a:p>
            <a:pPr lvl="1"/>
            <a:r>
              <a:rPr lang="en-US" dirty="0" err="1" smtClean="0"/>
              <a:t>Carnatic</a:t>
            </a:r>
            <a:r>
              <a:rPr lang="en-US" dirty="0" smtClean="0"/>
              <a:t> Music Rhythm (CMRf) dataset (16.6 hours)</a:t>
            </a:r>
          </a:p>
          <a:p>
            <a:pPr lvl="1"/>
            <a:r>
              <a:rPr lang="en-US" dirty="0" smtClean="0"/>
              <a:t>Hindustani Music Rhythm (HMR) dataset (5 hours)</a:t>
            </a:r>
          </a:p>
          <a:p>
            <a:r>
              <a:rPr lang="en-US" dirty="0" smtClean="0"/>
              <a:t>Sam/a annotations in</a:t>
            </a:r>
          </a:p>
          <a:p>
            <a:pPr lvl="1"/>
            <a:r>
              <a:rPr lang="en-US" b="1" dirty="0" err="1" smtClean="0"/>
              <a:t>Carnatic</a:t>
            </a:r>
            <a:r>
              <a:rPr lang="en-US" b="1" dirty="0" smtClean="0"/>
              <a:t> Creative Commons music collection (41 hours)</a:t>
            </a:r>
          </a:p>
          <a:p>
            <a:pPr lvl="1"/>
            <a:r>
              <a:rPr lang="en-US" b="1" dirty="0" smtClean="0"/>
              <a:t>Hindustani Creative Commons music collection (43 hours)</a:t>
            </a:r>
          </a:p>
          <a:p>
            <a:r>
              <a:rPr lang="en-US" dirty="0" smtClean="0"/>
              <a:t>Percussion datasets</a:t>
            </a:r>
          </a:p>
          <a:p>
            <a:pPr lvl="1"/>
            <a:r>
              <a:rPr lang="en-US" dirty="0" err="1" smtClean="0"/>
              <a:t>Mulgaonkar</a:t>
            </a:r>
            <a:r>
              <a:rPr lang="en-US" dirty="0" smtClean="0"/>
              <a:t> </a:t>
            </a:r>
            <a:r>
              <a:rPr lang="en-US" dirty="0" err="1" smtClean="0"/>
              <a:t>Tabla</a:t>
            </a:r>
            <a:r>
              <a:rPr lang="en-US" dirty="0" smtClean="0"/>
              <a:t> Solo (MTS) dataset (17 minutes)</a:t>
            </a:r>
          </a:p>
          <a:p>
            <a:pPr lvl="1"/>
            <a:r>
              <a:rPr lang="en-US" dirty="0" err="1" smtClean="0"/>
              <a:t>Jingju</a:t>
            </a:r>
            <a:r>
              <a:rPr lang="en-US" dirty="0" smtClean="0"/>
              <a:t> percussion instrument dataset (3000 examples)</a:t>
            </a:r>
          </a:p>
          <a:p>
            <a:pPr lvl="1"/>
            <a:r>
              <a:rPr lang="en-US" dirty="0" err="1" smtClean="0"/>
              <a:t>Jingju</a:t>
            </a:r>
            <a:r>
              <a:rPr lang="en-US" dirty="0" smtClean="0"/>
              <a:t> percussion patterns dataset (22 minutes)</a:t>
            </a:r>
          </a:p>
          <a:p>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7.2</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and scientific contributions (1)</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Identification of challenges and opportunities in automatic rhythm analysis of Indian art music</a:t>
            </a:r>
          </a:p>
          <a:p>
            <a:r>
              <a:rPr lang="en-US" dirty="0" smtClean="0"/>
              <a:t>Identification of relevant automatic rhythm analysis research problems in Indian art music</a:t>
            </a:r>
          </a:p>
          <a:p>
            <a:r>
              <a:rPr lang="en-US" dirty="0" smtClean="0"/>
              <a:t>An engineering formulation of meter analysis and percussion pattern discovery in Indian art music </a:t>
            </a:r>
          </a:p>
          <a:p>
            <a:r>
              <a:rPr lang="en-US" dirty="0" smtClean="0"/>
              <a:t>An illustrative evaluation of </a:t>
            </a:r>
            <a:r>
              <a:rPr lang="en-US" dirty="0" err="1" smtClean="0"/>
              <a:t>Carnatic</a:t>
            </a:r>
            <a:r>
              <a:rPr lang="en-US" dirty="0" smtClean="0"/>
              <a:t> and Hindustani research corpora</a:t>
            </a:r>
          </a:p>
          <a:p>
            <a:r>
              <a:rPr lang="en-US" dirty="0" smtClean="0"/>
              <a:t>Illustrative rhythm analysis of annotated rhythm datasets of </a:t>
            </a:r>
            <a:r>
              <a:rPr lang="en-US" dirty="0" err="1" smtClean="0"/>
              <a:t>Carnatic</a:t>
            </a:r>
            <a:r>
              <a:rPr lang="en-US" dirty="0" smtClean="0"/>
              <a:t> and Hindustani music</a:t>
            </a:r>
          </a:p>
          <a:p>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7.2</a:t>
            </a: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and scientific contributions (2)</a:t>
            </a:r>
            <a:endParaRPr lang="en-US" dirty="0"/>
          </a:p>
        </p:txBody>
      </p:sp>
      <p:sp>
        <p:nvSpPr>
          <p:cNvPr id="3" name="Content Placeholder 2"/>
          <p:cNvSpPr>
            <a:spLocks noGrp="1"/>
          </p:cNvSpPr>
          <p:nvPr>
            <p:ph idx="1"/>
          </p:nvPr>
        </p:nvSpPr>
        <p:spPr/>
        <p:txBody>
          <a:bodyPr/>
          <a:lstStyle/>
          <a:p>
            <a:r>
              <a:rPr lang="en-US" dirty="0" smtClean="0"/>
              <a:t>Bayesian methods for meter analysis in Indian art music</a:t>
            </a:r>
          </a:p>
          <a:p>
            <a:pPr lvl="1"/>
            <a:r>
              <a:rPr lang="en-US" dirty="0" smtClean="0"/>
              <a:t>Novel extensions to the bar pointer model</a:t>
            </a:r>
          </a:p>
          <a:p>
            <a:r>
              <a:rPr lang="en-US" dirty="0" smtClean="0"/>
              <a:t>Percussion pattern discovery from percussion solos in Indian art music</a:t>
            </a:r>
          </a:p>
          <a:p>
            <a:pPr lvl="1"/>
            <a:r>
              <a:rPr lang="en-US" dirty="0" smtClean="0"/>
              <a:t>Syllabic percussion systems, timbre mapping</a:t>
            </a:r>
          </a:p>
          <a:p>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7.2</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(1)</a:t>
            </a:r>
            <a:endParaRPr lang="en-US" dirty="0"/>
          </a:p>
        </p:txBody>
      </p:sp>
      <p:sp>
        <p:nvSpPr>
          <p:cNvPr id="3" name="Content Placeholder 2"/>
          <p:cNvSpPr>
            <a:spLocks noGrp="1"/>
          </p:cNvSpPr>
          <p:nvPr>
            <p:ph idx="1"/>
          </p:nvPr>
        </p:nvSpPr>
        <p:spPr>
          <a:xfrm>
            <a:off x="381000" y="1219200"/>
            <a:ext cx="8229600" cy="5410200"/>
          </a:xfrm>
        </p:spPr>
        <p:txBody>
          <a:bodyPr>
            <a:noAutofit/>
          </a:bodyPr>
          <a:lstStyle/>
          <a:p>
            <a:pPr algn="just">
              <a:lnSpc>
                <a:spcPct val="100000"/>
              </a:lnSpc>
              <a:buNone/>
            </a:pPr>
            <a:r>
              <a:rPr lang="en-US" sz="2000" dirty="0" smtClean="0"/>
              <a:t>Peer-reviewed journals</a:t>
            </a:r>
          </a:p>
          <a:p>
            <a:pPr algn="just">
              <a:lnSpc>
                <a:spcPct val="100000"/>
              </a:lnSpc>
              <a:buNone/>
            </a:pPr>
            <a:endParaRPr lang="en-US" sz="1800" dirty="0" smtClean="0"/>
          </a:p>
          <a:p>
            <a:pPr algn="just">
              <a:lnSpc>
                <a:spcPct val="100000"/>
              </a:lnSpc>
            </a:pPr>
            <a:r>
              <a:rPr lang="en-US" sz="1400" b="1" dirty="0" err="1" smtClean="0"/>
              <a:t>Srinivasamurthy</a:t>
            </a:r>
            <a:r>
              <a:rPr lang="en-US" sz="1400" b="1" dirty="0" smtClean="0"/>
              <a:t>, A.</a:t>
            </a:r>
            <a:r>
              <a:rPr lang="en-US" sz="1400" dirty="0" smtClean="0"/>
              <a:t>, </a:t>
            </a:r>
            <a:r>
              <a:rPr lang="en-US" sz="1400" dirty="0" err="1" smtClean="0"/>
              <a:t>Holzapfel</a:t>
            </a:r>
            <a:r>
              <a:rPr lang="en-US" sz="1400" dirty="0" smtClean="0"/>
              <a:t>, A., &amp; Serra, X. (2014). In Search of Automatic Rhythm Analysis Methods for Turkish and Indian Art Music. Journal of New Music Research, 43(1), 97–117.</a:t>
            </a:r>
          </a:p>
          <a:p>
            <a:pPr algn="just">
              <a:lnSpc>
                <a:spcPct val="100000"/>
              </a:lnSpc>
              <a:buNone/>
            </a:pPr>
            <a:endParaRPr lang="en-US" sz="1200" dirty="0" smtClean="0"/>
          </a:p>
          <a:p>
            <a:pPr algn="just">
              <a:lnSpc>
                <a:spcPct val="100000"/>
              </a:lnSpc>
              <a:buNone/>
            </a:pPr>
            <a:endParaRPr lang="en-US" sz="1200" dirty="0" smtClean="0"/>
          </a:p>
          <a:p>
            <a:pPr algn="just">
              <a:lnSpc>
                <a:spcPct val="100000"/>
              </a:lnSpc>
              <a:buNone/>
            </a:pPr>
            <a:r>
              <a:rPr lang="en-US" sz="2000" dirty="0" smtClean="0"/>
              <a:t>Full articles in peer-reviewed conferences</a:t>
            </a:r>
          </a:p>
          <a:p>
            <a:pPr algn="just">
              <a:lnSpc>
                <a:spcPct val="100000"/>
              </a:lnSpc>
              <a:buNone/>
            </a:pPr>
            <a:endParaRPr lang="en-US" sz="1800" dirty="0" smtClean="0"/>
          </a:p>
          <a:p>
            <a:pPr algn="just">
              <a:lnSpc>
                <a:spcPct val="100000"/>
              </a:lnSpc>
            </a:pPr>
            <a:r>
              <a:rPr lang="en-US" sz="1400" b="1" dirty="0" err="1" smtClean="0"/>
              <a:t>Srinivasamurthy</a:t>
            </a:r>
            <a:r>
              <a:rPr lang="en-US" sz="1400" b="1" dirty="0" smtClean="0"/>
              <a:t>, A.</a:t>
            </a:r>
            <a:r>
              <a:rPr lang="en-US" sz="1400" dirty="0" smtClean="0"/>
              <a:t>, </a:t>
            </a:r>
            <a:r>
              <a:rPr lang="en-US" sz="1400" dirty="0" err="1" smtClean="0"/>
              <a:t>Holzapfel</a:t>
            </a:r>
            <a:r>
              <a:rPr lang="en-US" sz="1400" dirty="0" smtClean="0"/>
              <a:t>, A., </a:t>
            </a:r>
            <a:r>
              <a:rPr lang="en-US" sz="1400" dirty="0" err="1" smtClean="0"/>
              <a:t>Cemgil</a:t>
            </a:r>
            <a:r>
              <a:rPr lang="en-US" sz="1400" dirty="0" smtClean="0"/>
              <a:t>, A. T., &amp; Serra, X. (2016, March). A generalized Bayesian model for tracking long metrical cycles in acoustic music signals. In Proceedings of the 41st IEEE International Conference on Acoustics, Speech and Signal Processing (ICASSP 2016) (pp. 76–80). Shanghai, China.</a:t>
            </a:r>
          </a:p>
          <a:p>
            <a:pPr algn="just">
              <a:lnSpc>
                <a:spcPct val="100000"/>
              </a:lnSpc>
            </a:pPr>
            <a:endParaRPr lang="en-US" sz="1400" dirty="0" smtClean="0"/>
          </a:p>
          <a:p>
            <a:pPr algn="just">
              <a:lnSpc>
                <a:spcPct val="100000"/>
              </a:lnSpc>
            </a:pPr>
            <a:r>
              <a:rPr lang="en-US" sz="1400" b="1" dirty="0" err="1" smtClean="0"/>
              <a:t>Srinivasamurthy</a:t>
            </a:r>
            <a:r>
              <a:rPr lang="en-US" sz="1400" b="1" dirty="0" smtClean="0"/>
              <a:t>, A.</a:t>
            </a:r>
            <a:r>
              <a:rPr lang="en-US" sz="1400" dirty="0" smtClean="0"/>
              <a:t>, </a:t>
            </a:r>
            <a:r>
              <a:rPr lang="en-US" sz="1400" dirty="0" err="1" smtClean="0"/>
              <a:t>Holzapfel</a:t>
            </a:r>
            <a:r>
              <a:rPr lang="en-US" sz="1400" dirty="0" smtClean="0"/>
              <a:t>, A., </a:t>
            </a:r>
            <a:r>
              <a:rPr lang="en-US" sz="1400" dirty="0" err="1" smtClean="0"/>
              <a:t>Cemgil</a:t>
            </a:r>
            <a:r>
              <a:rPr lang="en-US" sz="1400" dirty="0" smtClean="0"/>
              <a:t>, A. T., &amp; Serra, X. (2015, October). Particle Filters for Efficient Meter Tracking with Dynamic Bayesian Networks. In Proceedings of the 16th International Society for Music Information Retrieval Conference (ISMIR 2015) (pp. 197–203). Malaga, Spain.</a:t>
            </a:r>
          </a:p>
          <a:p>
            <a:pPr algn="just">
              <a:lnSpc>
                <a:spcPct val="100000"/>
              </a:lnSpc>
            </a:pPr>
            <a:endParaRPr lang="en-US" sz="1400" dirty="0" smtClean="0"/>
          </a:p>
          <a:p>
            <a:pPr algn="just">
              <a:lnSpc>
                <a:spcPct val="100000"/>
              </a:lnSpc>
            </a:pPr>
            <a:r>
              <a:rPr lang="en-US" sz="1400" dirty="0" smtClean="0"/>
              <a:t>Gupta, S., </a:t>
            </a:r>
            <a:r>
              <a:rPr lang="en-US" sz="1400" b="1" dirty="0" err="1" smtClean="0"/>
              <a:t>Srinivasamurthy</a:t>
            </a:r>
            <a:r>
              <a:rPr lang="en-US" sz="1400" b="1" dirty="0" smtClean="0"/>
              <a:t>, A.</a:t>
            </a:r>
            <a:r>
              <a:rPr lang="en-US" sz="1400" dirty="0" smtClean="0"/>
              <a:t>, Kumar, M., Murthy, H., &amp; Serra, X. (2015, October). Discovery of Syllabic Percussion Patterns in </a:t>
            </a:r>
            <a:r>
              <a:rPr lang="en-US" sz="1400" dirty="0" err="1" smtClean="0"/>
              <a:t>Tabla</a:t>
            </a:r>
            <a:r>
              <a:rPr lang="en-US" sz="1400" dirty="0" smtClean="0"/>
              <a:t> Solo Recordings. In Proceedings of the 16th International Society for Music Information Retrieval Conference (ISMIR 2015) (pp. 385–391). Malaga, Spain.</a:t>
            </a:r>
          </a:p>
        </p:txBody>
      </p:sp>
      <p:sp>
        <p:nvSpPr>
          <p:cNvPr id="4" name="TextBox 3"/>
          <p:cNvSpPr txBox="1"/>
          <p:nvPr/>
        </p:nvSpPr>
        <p:spPr>
          <a:xfrm>
            <a:off x="8229600" y="6443246"/>
            <a:ext cx="734496" cy="338554"/>
          </a:xfrm>
          <a:prstGeom prst="rect">
            <a:avLst/>
          </a:prstGeom>
          <a:noFill/>
        </p:spPr>
        <p:txBody>
          <a:bodyPr wrap="none" rtlCol="0">
            <a:spAutoFit/>
          </a:bodyPr>
          <a:lstStyle/>
          <a:p>
            <a:r>
              <a:rPr lang="en-US" sz="1600" dirty="0" smtClean="0">
                <a:solidFill>
                  <a:schemeClr val="bg1">
                    <a:lumMod val="50000"/>
                  </a:schemeClr>
                </a:solidFill>
              </a:rPr>
              <a:t>App. A</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Tāla</a:t>
            </a:r>
            <a:r>
              <a:rPr lang="en-US" dirty="0" smtClean="0"/>
              <a:t> in </a:t>
            </a:r>
            <a:r>
              <a:rPr lang="en-US" dirty="0" err="1" smtClean="0"/>
              <a:t>Carnatic</a:t>
            </a:r>
            <a:r>
              <a:rPr lang="en-US" dirty="0" smtClean="0"/>
              <a:t> music</a:t>
            </a:r>
            <a:endParaRPr lang="en-US" dirty="0"/>
          </a:p>
        </p:txBody>
      </p:sp>
      <p:sp>
        <p:nvSpPr>
          <p:cNvPr id="4" name="Content Placeholder 3"/>
          <p:cNvSpPr>
            <a:spLocks noGrp="1"/>
          </p:cNvSpPr>
          <p:nvPr>
            <p:ph idx="1"/>
          </p:nvPr>
        </p:nvSpPr>
        <p:spPr/>
        <p:txBody>
          <a:bodyPr/>
          <a:lstStyle/>
          <a:p>
            <a:r>
              <a:rPr lang="en-US" dirty="0" smtClean="0"/>
              <a:t>Time cycles </a:t>
            </a:r>
          </a:p>
          <a:p>
            <a:pPr lvl="1"/>
            <a:r>
              <a:rPr lang="en-US" dirty="0" smtClean="0"/>
              <a:t>Broad structure for rendition and repetition of melodic and rhythmic phrases, motifs, and improvisations</a:t>
            </a:r>
          </a:p>
          <a:p>
            <a:pPr lvl="1"/>
            <a:r>
              <a:rPr lang="en-US" b="1" dirty="0" smtClean="0"/>
              <a:t>Akṣara</a:t>
            </a:r>
            <a:r>
              <a:rPr lang="en-US" dirty="0" smtClean="0"/>
              <a:t>, “beats”, </a:t>
            </a:r>
            <a:r>
              <a:rPr lang="en-US" b="1" dirty="0" smtClean="0"/>
              <a:t>sama</a:t>
            </a:r>
            <a:r>
              <a:rPr lang="en-US" dirty="0" smtClean="0"/>
              <a:t> (downbeat), </a:t>
            </a:r>
            <a:r>
              <a:rPr lang="en-US" b="1" dirty="0" smtClean="0"/>
              <a:t>aṅga</a:t>
            </a:r>
            <a:r>
              <a:rPr lang="en-US" dirty="0" smtClean="0"/>
              <a:t> (section)</a:t>
            </a:r>
          </a:p>
        </p:txBody>
      </p:sp>
      <p:pic>
        <p:nvPicPr>
          <p:cNvPr id="6" name="Picture 2" descr="E:\UPFWork\PhD\Papers\ChennaiWorkshop\seminar\Aditaala_illustrated.png"/>
          <p:cNvPicPr>
            <a:picLocks noChangeAspect="1" noChangeArrowheads="1"/>
          </p:cNvPicPr>
          <p:nvPr/>
        </p:nvPicPr>
        <p:blipFill>
          <a:blip r:embed="rId3" cstate="print"/>
          <a:srcRect/>
          <a:stretch>
            <a:fillRect/>
          </a:stretch>
        </p:blipFill>
        <p:spPr bwMode="auto">
          <a:xfrm>
            <a:off x="413197" y="3523296"/>
            <a:ext cx="8349803" cy="3182304"/>
          </a:xfrm>
          <a:prstGeom prst="rect">
            <a:avLst/>
          </a:prstGeom>
          <a:noFill/>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(2)</a:t>
            </a:r>
            <a:endParaRPr lang="en-US" dirty="0"/>
          </a:p>
        </p:txBody>
      </p:sp>
      <p:sp>
        <p:nvSpPr>
          <p:cNvPr id="3" name="Content Placeholder 2"/>
          <p:cNvSpPr>
            <a:spLocks noGrp="1"/>
          </p:cNvSpPr>
          <p:nvPr>
            <p:ph idx="1"/>
          </p:nvPr>
        </p:nvSpPr>
        <p:spPr>
          <a:xfrm>
            <a:off x="381000" y="1219200"/>
            <a:ext cx="8229600" cy="5486400"/>
          </a:xfrm>
        </p:spPr>
        <p:txBody>
          <a:bodyPr>
            <a:noAutofit/>
          </a:bodyPr>
          <a:lstStyle/>
          <a:p>
            <a:pPr algn="just">
              <a:lnSpc>
                <a:spcPct val="100000"/>
              </a:lnSpc>
            </a:pPr>
            <a:r>
              <a:rPr lang="en-US" sz="1400" b="1" dirty="0" err="1" smtClean="0"/>
              <a:t>Srinivasamurthy</a:t>
            </a:r>
            <a:r>
              <a:rPr lang="en-US" sz="1400" b="1" dirty="0" smtClean="0"/>
              <a:t>, A.</a:t>
            </a:r>
            <a:r>
              <a:rPr lang="en-US" sz="1400" dirty="0" smtClean="0"/>
              <a:t>, Caro, R., </a:t>
            </a:r>
            <a:r>
              <a:rPr lang="en-US" sz="1400" dirty="0" err="1" smtClean="0"/>
              <a:t>Sundar</a:t>
            </a:r>
            <a:r>
              <a:rPr lang="en-US" sz="1400" dirty="0" smtClean="0"/>
              <a:t>, H., &amp; Serra, X. (2014, October). Transcription and Recognition of Syllable based Percussion Patterns: The Case of Beijing Opera. In Proceedings of the 15th International Society for Music Information Retrieval Conference (ISMIR 2014) (pp. 431–436). Taipei, Taiwan.</a:t>
            </a:r>
          </a:p>
          <a:p>
            <a:pPr algn="just">
              <a:lnSpc>
                <a:spcPct val="100000"/>
              </a:lnSpc>
            </a:pPr>
            <a:endParaRPr lang="en-US" sz="1400" dirty="0" smtClean="0"/>
          </a:p>
          <a:p>
            <a:pPr algn="just">
              <a:lnSpc>
                <a:spcPct val="100000"/>
              </a:lnSpc>
            </a:pPr>
            <a:r>
              <a:rPr lang="en-US" sz="1400" dirty="0" err="1" smtClean="0"/>
              <a:t>Holzapfel</a:t>
            </a:r>
            <a:r>
              <a:rPr lang="en-US" sz="1400" dirty="0" smtClean="0"/>
              <a:t>, A., Krebs, F., &amp; </a:t>
            </a:r>
            <a:r>
              <a:rPr lang="en-US" sz="1400" b="1" dirty="0" err="1" smtClean="0"/>
              <a:t>Srinivasamurthy</a:t>
            </a:r>
            <a:r>
              <a:rPr lang="en-US" sz="1400" b="1" dirty="0" smtClean="0"/>
              <a:t>, A.</a:t>
            </a:r>
            <a:r>
              <a:rPr lang="en-US" sz="1400" dirty="0" smtClean="0"/>
              <a:t> (2014, October). Tracking the "odd": Meter inference in a culturally diverse music corpus. In Proceedings of the 15th International Society for Music Information Retrieval Conference (ISMIR 2014) (pp. 425–430). Taipei, Taiwan.</a:t>
            </a:r>
          </a:p>
          <a:p>
            <a:pPr algn="just">
              <a:lnSpc>
                <a:spcPct val="100000"/>
              </a:lnSpc>
            </a:pPr>
            <a:endParaRPr lang="en-US" sz="1400" dirty="0" smtClean="0"/>
          </a:p>
          <a:p>
            <a:pPr algn="just">
              <a:lnSpc>
                <a:spcPct val="100000"/>
              </a:lnSpc>
            </a:pPr>
            <a:r>
              <a:rPr lang="en-US" sz="1400" b="1" dirty="0" err="1" smtClean="0"/>
              <a:t>Srinivasamurthy</a:t>
            </a:r>
            <a:r>
              <a:rPr lang="en-US" sz="1400" b="1" dirty="0" smtClean="0"/>
              <a:t>, A.</a:t>
            </a:r>
            <a:r>
              <a:rPr lang="en-US" sz="1400" dirty="0" smtClean="0"/>
              <a:t>, </a:t>
            </a:r>
            <a:r>
              <a:rPr lang="en-US" sz="1400" dirty="0" err="1" smtClean="0"/>
              <a:t>Koduri</a:t>
            </a:r>
            <a:r>
              <a:rPr lang="en-US" sz="1400" dirty="0" smtClean="0"/>
              <a:t>, G. K., </a:t>
            </a:r>
            <a:r>
              <a:rPr lang="en-US" sz="1400" dirty="0" err="1" smtClean="0"/>
              <a:t>Gulati</a:t>
            </a:r>
            <a:r>
              <a:rPr lang="en-US" sz="1400" dirty="0" smtClean="0"/>
              <a:t>, S., </a:t>
            </a:r>
            <a:r>
              <a:rPr lang="en-US" sz="1400" dirty="0" err="1" smtClean="0"/>
              <a:t>Ishwar</a:t>
            </a:r>
            <a:r>
              <a:rPr lang="en-US" sz="1400" dirty="0" smtClean="0"/>
              <a:t>, V., &amp; Serra, X. (2014, September). Corpora for Music Information Research in Indian Art Music. In Proceedings of Joint International Computer Music Conference/Sound and Music Computing Conference. Athens, Greece.</a:t>
            </a:r>
          </a:p>
          <a:p>
            <a:pPr algn="just">
              <a:lnSpc>
                <a:spcPct val="100000"/>
              </a:lnSpc>
            </a:pPr>
            <a:endParaRPr lang="en-US" sz="1400" dirty="0" smtClean="0"/>
          </a:p>
          <a:p>
            <a:pPr algn="just">
              <a:lnSpc>
                <a:spcPct val="100000"/>
              </a:lnSpc>
            </a:pPr>
            <a:r>
              <a:rPr lang="en-US" sz="1400" b="1" dirty="0" err="1" smtClean="0"/>
              <a:t>Srinivasamurthy</a:t>
            </a:r>
            <a:r>
              <a:rPr lang="en-US" sz="1400" b="1" dirty="0" smtClean="0"/>
              <a:t>, A.</a:t>
            </a:r>
            <a:r>
              <a:rPr lang="en-US" sz="1400" dirty="0" smtClean="0"/>
              <a:t>, &amp; Serra, X. (2014, May). A Supervised Approach to Hierarchical Metrical Cycle Tracking from Audio Music Recordings. In Proceedings of the 39th IEEE International Conference on Acoustics, Speech and Signal Processing (ICASSP 2014) (pp. 5237–5241). Florence, Italy.</a:t>
            </a:r>
          </a:p>
          <a:p>
            <a:pPr algn="just">
              <a:lnSpc>
                <a:spcPct val="100000"/>
              </a:lnSpc>
            </a:pPr>
            <a:endParaRPr lang="en-US" sz="1400" dirty="0" smtClean="0"/>
          </a:p>
          <a:p>
            <a:pPr algn="just">
              <a:lnSpc>
                <a:spcPct val="100000"/>
              </a:lnSpc>
            </a:pPr>
            <a:r>
              <a:rPr lang="en-US" sz="1400" dirty="0" err="1" smtClean="0"/>
              <a:t>Tian</a:t>
            </a:r>
            <a:r>
              <a:rPr lang="en-US" sz="1400" dirty="0" smtClean="0"/>
              <a:t>, M., </a:t>
            </a:r>
            <a:r>
              <a:rPr lang="en-US" sz="1400" b="1" dirty="0" err="1" smtClean="0"/>
              <a:t>Srinivasamurthy</a:t>
            </a:r>
            <a:r>
              <a:rPr lang="en-US" sz="1400" b="1" dirty="0" smtClean="0"/>
              <a:t>, A.</a:t>
            </a:r>
            <a:r>
              <a:rPr lang="en-US" sz="1400" dirty="0" smtClean="0"/>
              <a:t>, Sandler, M., &amp; Serra, X. (2014, May). A Study of Instrument-wise Onset Detection in Beijing Opera Percussion Ensembles. In Proceedings of the 39th IEEE International Conference on Acoustics, Speech and Signal Processing (ICASSP 2014) (pp. 2174–2178). Florence, Italy.</a:t>
            </a:r>
          </a:p>
          <a:p>
            <a:pPr algn="just">
              <a:lnSpc>
                <a:spcPct val="100000"/>
              </a:lnSpc>
            </a:pPr>
            <a:endParaRPr lang="en-US" sz="1200" dirty="0" smtClean="0"/>
          </a:p>
          <a:p>
            <a:pPr algn="just">
              <a:lnSpc>
                <a:spcPct val="100000"/>
              </a:lnSpc>
            </a:pPr>
            <a:r>
              <a:rPr lang="en-US" sz="1400" b="1" dirty="0" err="1" smtClean="0"/>
              <a:t>Srinivasamurthy</a:t>
            </a:r>
            <a:r>
              <a:rPr lang="en-US" sz="1400" b="1" dirty="0" smtClean="0"/>
              <a:t>, A.</a:t>
            </a:r>
            <a:r>
              <a:rPr lang="en-US" sz="1400" dirty="0" smtClean="0"/>
              <a:t>, Subramanian, S., </a:t>
            </a:r>
            <a:r>
              <a:rPr lang="en-US" sz="1400" dirty="0" err="1" smtClean="0"/>
              <a:t>Tronel</a:t>
            </a:r>
            <a:r>
              <a:rPr lang="en-US" sz="1400" dirty="0" smtClean="0"/>
              <a:t>, G., &amp; </a:t>
            </a:r>
            <a:r>
              <a:rPr lang="en-US" sz="1400" dirty="0" err="1" smtClean="0"/>
              <a:t>Chordia</a:t>
            </a:r>
            <a:r>
              <a:rPr lang="en-US" sz="1400" dirty="0" smtClean="0"/>
              <a:t>, P. (2012, July). A Beat Tracking Approach to Complete Description of Rhythm in Indian Classical Music. In Proceedings of the 2nd </a:t>
            </a:r>
            <a:r>
              <a:rPr lang="en-US" sz="1400" dirty="0" err="1" smtClean="0"/>
              <a:t>CompMusic</a:t>
            </a:r>
            <a:r>
              <a:rPr lang="en-US" sz="1400" dirty="0" smtClean="0"/>
              <a:t> Workshop (pp. 72–78). Istanbul, Turkey.</a:t>
            </a:r>
          </a:p>
          <a:p>
            <a:pPr algn="just">
              <a:lnSpc>
                <a:spcPct val="100000"/>
              </a:lnSpc>
            </a:pPr>
            <a:endParaRPr lang="en-US" sz="1200" dirty="0"/>
          </a:p>
        </p:txBody>
      </p:sp>
      <p:sp>
        <p:nvSpPr>
          <p:cNvPr id="4" name="TextBox 3"/>
          <p:cNvSpPr txBox="1"/>
          <p:nvPr/>
        </p:nvSpPr>
        <p:spPr>
          <a:xfrm>
            <a:off x="8229600" y="6443246"/>
            <a:ext cx="734496" cy="338554"/>
          </a:xfrm>
          <a:prstGeom prst="rect">
            <a:avLst/>
          </a:prstGeom>
          <a:noFill/>
        </p:spPr>
        <p:txBody>
          <a:bodyPr wrap="none" rtlCol="0">
            <a:spAutoFit/>
          </a:bodyPr>
          <a:lstStyle/>
          <a:p>
            <a:r>
              <a:rPr lang="en-US" sz="1600" dirty="0" smtClean="0">
                <a:solidFill>
                  <a:schemeClr val="bg1">
                    <a:lumMod val="50000"/>
                  </a:schemeClr>
                </a:solidFill>
              </a:rPr>
              <a:t>App. A</a:t>
            </a: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(3)</a:t>
            </a:r>
            <a:endParaRPr lang="en-US" dirty="0"/>
          </a:p>
        </p:txBody>
      </p:sp>
      <p:sp>
        <p:nvSpPr>
          <p:cNvPr id="3" name="Content Placeholder 2"/>
          <p:cNvSpPr>
            <a:spLocks noGrp="1"/>
          </p:cNvSpPr>
          <p:nvPr>
            <p:ph idx="1"/>
          </p:nvPr>
        </p:nvSpPr>
        <p:spPr/>
        <p:txBody>
          <a:bodyPr/>
          <a:lstStyle/>
          <a:p>
            <a:pPr>
              <a:buNone/>
            </a:pPr>
            <a:r>
              <a:rPr lang="en-US" sz="2000" dirty="0" smtClean="0"/>
              <a:t>Articles under preparation</a:t>
            </a:r>
          </a:p>
          <a:p>
            <a:pPr>
              <a:buNone/>
            </a:pPr>
            <a:endParaRPr lang="en-US" sz="1200" dirty="0" smtClean="0"/>
          </a:p>
          <a:p>
            <a:pPr>
              <a:lnSpc>
                <a:spcPct val="100000"/>
              </a:lnSpc>
            </a:pPr>
            <a:r>
              <a:rPr lang="en-US" sz="1400" b="1" dirty="0" err="1" smtClean="0"/>
              <a:t>Srinivasamurthy</a:t>
            </a:r>
            <a:r>
              <a:rPr lang="en-US" sz="1400" b="1" dirty="0" smtClean="0"/>
              <a:t>, A.</a:t>
            </a:r>
            <a:r>
              <a:rPr lang="en-US" sz="1400" dirty="0" smtClean="0"/>
              <a:t>, </a:t>
            </a:r>
            <a:r>
              <a:rPr lang="en-US" sz="1400" dirty="0" err="1" smtClean="0"/>
              <a:t>Holzapfel</a:t>
            </a:r>
            <a:r>
              <a:rPr lang="en-US" sz="1400" dirty="0" smtClean="0"/>
              <a:t>, A., </a:t>
            </a:r>
            <a:r>
              <a:rPr lang="en-US" sz="1400" dirty="0" err="1" smtClean="0"/>
              <a:t>Ganguli</a:t>
            </a:r>
            <a:r>
              <a:rPr lang="en-US" sz="1400" dirty="0" smtClean="0"/>
              <a:t>, K. K., &amp; Serra, X. Computational Rhythm analysis of a Hindustani Music Corpus (under preparation)</a:t>
            </a:r>
          </a:p>
          <a:p>
            <a:pPr>
              <a:lnSpc>
                <a:spcPct val="100000"/>
              </a:lnSpc>
            </a:pPr>
            <a:endParaRPr lang="en-US" sz="1400" dirty="0" smtClean="0"/>
          </a:p>
          <a:p>
            <a:pPr>
              <a:lnSpc>
                <a:spcPct val="100000"/>
              </a:lnSpc>
            </a:pPr>
            <a:r>
              <a:rPr lang="en-US" sz="1400" b="1" dirty="0" err="1" smtClean="0"/>
              <a:t>Srinivasamurthy</a:t>
            </a:r>
            <a:r>
              <a:rPr lang="en-US" sz="1400" b="1" dirty="0" smtClean="0"/>
              <a:t>, A.</a:t>
            </a:r>
            <a:r>
              <a:rPr lang="en-US" sz="1400" dirty="0" smtClean="0"/>
              <a:t>, </a:t>
            </a:r>
            <a:r>
              <a:rPr lang="en-US" sz="1400" dirty="0" err="1" smtClean="0"/>
              <a:t>Holzapfel</a:t>
            </a:r>
            <a:r>
              <a:rPr lang="en-US" sz="1400" dirty="0" smtClean="0"/>
              <a:t>, A., &amp; Serra, X. Bayesian models for meter analysis in Indian art music. (under preparation)</a:t>
            </a:r>
          </a:p>
          <a:p>
            <a:pPr>
              <a:lnSpc>
                <a:spcPct val="100000"/>
              </a:lnSpc>
            </a:pPr>
            <a:endParaRPr lang="en-US" sz="1400" dirty="0" smtClean="0"/>
          </a:p>
        </p:txBody>
      </p:sp>
      <p:sp>
        <p:nvSpPr>
          <p:cNvPr id="4" name="TextBox 3"/>
          <p:cNvSpPr txBox="1"/>
          <p:nvPr/>
        </p:nvSpPr>
        <p:spPr>
          <a:xfrm>
            <a:off x="8229600" y="6443246"/>
            <a:ext cx="734496" cy="338554"/>
          </a:xfrm>
          <a:prstGeom prst="rect">
            <a:avLst/>
          </a:prstGeom>
          <a:noFill/>
        </p:spPr>
        <p:txBody>
          <a:bodyPr wrap="none" rtlCol="0">
            <a:spAutoFit/>
          </a:bodyPr>
          <a:lstStyle/>
          <a:p>
            <a:r>
              <a:rPr lang="en-US" sz="1600" dirty="0" smtClean="0">
                <a:solidFill>
                  <a:schemeClr val="bg1">
                    <a:lumMod val="50000"/>
                  </a:schemeClr>
                </a:solidFill>
              </a:rPr>
              <a:t>App. A</a:t>
            </a: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2262618" y="6305490"/>
            <a:ext cx="4618765" cy="400110"/>
          </a:xfrm>
          <a:prstGeom prst="rect">
            <a:avLst/>
          </a:prstGeom>
          <a:noFill/>
        </p:spPr>
        <p:txBody>
          <a:bodyPr wrap="none" rtlCol="0">
            <a:spAutoFit/>
          </a:bodyPr>
          <a:lstStyle/>
          <a:p>
            <a:r>
              <a:rPr lang="en-US" sz="2000" dirty="0" smtClean="0">
                <a:hlinkClick r:id="rId3"/>
              </a:rPr>
              <a:t>http://compmusic.upf.edu/phd-thesis-ajay</a:t>
            </a:r>
            <a:endParaRPr lang="en-US" sz="2000" dirty="0"/>
          </a:p>
        </p:txBody>
      </p:sp>
      <p:sp>
        <p:nvSpPr>
          <p:cNvPr id="6" name="TextBox 5"/>
          <p:cNvSpPr txBox="1"/>
          <p:nvPr/>
        </p:nvSpPr>
        <p:spPr>
          <a:xfrm>
            <a:off x="8229600" y="6443246"/>
            <a:ext cx="728084" cy="338554"/>
          </a:xfrm>
          <a:prstGeom prst="rect">
            <a:avLst/>
          </a:prstGeom>
          <a:noFill/>
        </p:spPr>
        <p:txBody>
          <a:bodyPr wrap="none" rtlCol="0">
            <a:spAutoFit/>
          </a:bodyPr>
          <a:lstStyle/>
          <a:p>
            <a:r>
              <a:rPr lang="en-US" sz="1600" dirty="0" smtClean="0">
                <a:solidFill>
                  <a:schemeClr val="bg1">
                    <a:lumMod val="50000"/>
                  </a:schemeClr>
                </a:solidFill>
              </a:rPr>
              <a:t>App. B</a:t>
            </a:r>
          </a:p>
        </p:txBody>
      </p:sp>
      <p:pic>
        <p:nvPicPr>
          <p:cNvPr id="1026" name="Picture 2"/>
          <p:cNvPicPr>
            <a:picLocks noChangeAspect="1" noChangeArrowheads="1"/>
          </p:cNvPicPr>
          <p:nvPr/>
        </p:nvPicPr>
        <p:blipFill>
          <a:blip r:embed="rId4" cstate="print"/>
          <a:srcRect/>
          <a:stretch>
            <a:fillRect/>
          </a:stretch>
        </p:blipFill>
        <p:spPr bwMode="auto">
          <a:xfrm>
            <a:off x="186316" y="919730"/>
            <a:ext cx="8805284" cy="54048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datasets and code</a:t>
            </a:r>
            <a:endParaRPr lang="en-US" dirty="0"/>
          </a:p>
        </p:txBody>
      </p:sp>
      <p:sp>
        <p:nvSpPr>
          <p:cNvPr id="3" name="Content Placeholder 2"/>
          <p:cNvSpPr>
            <a:spLocks noGrp="1"/>
          </p:cNvSpPr>
          <p:nvPr>
            <p:ph idx="1"/>
          </p:nvPr>
        </p:nvSpPr>
        <p:spPr/>
        <p:txBody>
          <a:bodyPr/>
          <a:lstStyle/>
          <a:p>
            <a:endParaRPr lang="en-US" dirty="0"/>
          </a:p>
        </p:txBody>
      </p:sp>
      <p:pic>
        <p:nvPicPr>
          <p:cNvPr id="740354" name="Picture 2"/>
          <p:cNvPicPr>
            <a:picLocks noChangeAspect="1" noChangeArrowheads="1"/>
          </p:cNvPicPr>
          <p:nvPr/>
        </p:nvPicPr>
        <p:blipFill>
          <a:blip r:embed="rId3" cstate="print"/>
          <a:srcRect/>
          <a:stretch>
            <a:fillRect/>
          </a:stretch>
        </p:blipFill>
        <p:spPr bwMode="auto">
          <a:xfrm>
            <a:off x="228600" y="1123950"/>
            <a:ext cx="5372100" cy="3524250"/>
          </a:xfrm>
          <a:prstGeom prst="rect">
            <a:avLst/>
          </a:prstGeom>
          <a:noFill/>
          <a:ln w="9525">
            <a:noFill/>
            <a:miter lim="800000"/>
            <a:headEnd/>
            <a:tailEnd/>
          </a:ln>
        </p:spPr>
      </p:pic>
      <p:pic>
        <p:nvPicPr>
          <p:cNvPr id="740355" name="Picture 3"/>
          <p:cNvPicPr>
            <a:picLocks noChangeAspect="1" noChangeArrowheads="1"/>
          </p:cNvPicPr>
          <p:nvPr/>
        </p:nvPicPr>
        <p:blipFill>
          <a:blip r:embed="rId4" cstate="print"/>
          <a:srcRect/>
          <a:stretch>
            <a:fillRect/>
          </a:stretch>
        </p:blipFill>
        <p:spPr bwMode="auto">
          <a:xfrm>
            <a:off x="3581400" y="3733800"/>
            <a:ext cx="5257800" cy="2828925"/>
          </a:xfrm>
          <a:prstGeom prst="rect">
            <a:avLst/>
          </a:prstGeom>
          <a:noFill/>
          <a:ln w="9525">
            <a:noFill/>
            <a:miter lim="800000"/>
            <a:headEnd/>
            <a:tailEnd/>
          </a:ln>
        </p:spPr>
      </p:pic>
      <p:sp>
        <p:nvSpPr>
          <p:cNvPr id="6" name="TextBox 5"/>
          <p:cNvSpPr txBox="1"/>
          <p:nvPr/>
        </p:nvSpPr>
        <p:spPr>
          <a:xfrm>
            <a:off x="8229600" y="6443246"/>
            <a:ext cx="728084" cy="338554"/>
          </a:xfrm>
          <a:prstGeom prst="rect">
            <a:avLst/>
          </a:prstGeom>
          <a:noFill/>
        </p:spPr>
        <p:txBody>
          <a:bodyPr wrap="none" rtlCol="0">
            <a:spAutoFit/>
          </a:bodyPr>
          <a:lstStyle/>
          <a:p>
            <a:r>
              <a:rPr lang="en-US" sz="1600" dirty="0" smtClean="0">
                <a:solidFill>
                  <a:schemeClr val="bg1">
                    <a:lumMod val="50000"/>
                  </a:schemeClr>
                </a:solidFill>
              </a:rPr>
              <a:t>App. B</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Audio examples</a:t>
            </a:r>
            <a:endParaRPr lang="en-US" dirty="0"/>
          </a:p>
        </p:txBody>
      </p:sp>
      <p:sp>
        <p:nvSpPr>
          <p:cNvPr id="3" name="Content Placeholder 2"/>
          <p:cNvSpPr>
            <a:spLocks noGrp="1"/>
          </p:cNvSpPr>
          <p:nvPr>
            <p:ph idx="1"/>
          </p:nvPr>
        </p:nvSpPr>
        <p:spPr/>
        <p:txBody>
          <a:bodyPr/>
          <a:lstStyle/>
          <a:p>
            <a:endParaRPr lang="en-US" dirty="0"/>
          </a:p>
        </p:txBody>
      </p:sp>
      <p:pic>
        <p:nvPicPr>
          <p:cNvPr id="741379" name="Picture 3"/>
          <p:cNvPicPr>
            <a:picLocks noChangeAspect="1" noChangeArrowheads="1"/>
          </p:cNvPicPr>
          <p:nvPr/>
        </p:nvPicPr>
        <p:blipFill>
          <a:blip r:embed="rId3" cstate="print"/>
          <a:srcRect/>
          <a:stretch>
            <a:fillRect/>
          </a:stretch>
        </p:blipFill>
        <p:spPr bwMode="auto">
          <a:xfrm>
            <a:off x="1606958" y="1219200"/>
            <a:ext cx="5860642" cy="5181600"/>
          </a:xfrm>
          <a:prstGeom prst="rect">
            <a:avLst/>
          </a:prstGeom>
          <a:noFill/>
          <a:ln w="9525">
            <a:noFill/>
            <a:miter lim="800000"/>
            <a:headEnd/>
            <a:tailEnd/>
          </a:ln>
        </p:spPr>
      </p:pic>
      <p:sp>
        <p:nvSpPr>
          <p:cNvPr id="5" name="TextBox 4"/>
          <p:cNvSpPr txBox="1"/>
          <p:nvPr/>
        </p:nvSpPr>
        <p:spPr>
          <a:xfrm>
            <a:off x="8229600" y="6443246"/>
            <a:ext cx="728084" cy="338554"/>
          </a:xfrm>
          <a:prstGeom prst="rect">
            <a:avLst/>
          </a:prstGeom>
          <a:noFill/>
        </p:spPr>
        <p:txBody>
          <a:bodyPr wrap="none" rtlCol="0">
            <a:spAutoFit/>
          </a:bodyPr>
          <a:lstStyle/>
          <a:p>
            <a:r>
              <a:rPr lang="en-US" sz="1600" dirty="0" smtClean="0">
                <a:solidFill>
                  <a:schemeClr val="bg1">
                    <a:lumMod val="50000"/>
                  </a:schemeClr>
                </a:solidFill>
              </a:rPr>
              <a:t>App. B</a:t>
            </a: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Meter analysis results (audio examples)</a:t>
            </a:r>
            <a:endParaRPr lang="en-US" dirty="0"/>
          </a:p>
        </p:txBody>
      </p:sp>
      <p:sp>
        <p:nvSpPr>
          <p:cNvPr id="3" name="Content Placeholder 2"/>
          <p:cNvSpPr>
            <a:spLocks noGrp="1"/>
          </p:cNvSpPr>
          <p:nvPr>
            <p:ph idx="1"/>
          </p:nvPr>
        </p:nvSpPr>
        <p:spPr/>
        <p:txBody>
          <a:bodyPr/>
          <a:lstStyle/>
          <a:p>
            <a:endParaRPr lang="en-US"/>
          </a:p>
        </p:txBody>
      </p:sp>
      <p:pic>
        <p:nvPicPr>
          <p:cNvPr id="742402" name="Picture 2"/>
          <p:cNvPicPr>
            <a:picLocks noChangeAspect="1" noChangeArrowheads="1"/>
          </p:cNvPicPr>
          <p:nvPr/>
        </p:nvPicPr>
        <p:blipFill>
          <a:blip r:embed="rId3" cstate="print"/>
          <a:srcRect/>
          <a:stretch>
            <a:fillRect/>
          </a:stretch>
        </p:blipFill>
        <p:spPr bwMode="auto">
          <a:xfrm>
            <a:off x="137395" y="1295400"/>
            <a:ext cx="5958605" cy="3733800"/>
          </a:xfrm>
          <a:prstGeom prst="rect">
            <a:avLst/>
          </a:prstGeom>
          <a:noFill/>
          <a:ln w="9525">
            <a:noFill/>
            <a:miter lim="800000"/>
            <a:headEnd/>
            <a:tailEnd/>
          </a:ln>
        </p:spPr>
      </p:pic>
      <p:pic>
        <p:nvPicPr>
          <p:cNvPr id="742403" name="Picture 3"/>
          <p:cNvPicPr>
            <a:picLocks noChangeAspect="1" noChangeArrowheads="1"/>
          </p:cNvPicPr>
          <p:nvPr/>
        </p:nvPicPr>
        <p:blipFill>
          <a:blip r:embed="rId4" cstate="print"/>
          <a:srcRect/>
          <a:stretch>
            <a:fillRect/>
          </a:stretch>
        </p:blipFill>
        <p:spPr bwMode="auto">
          <a:xfrm>
            <a:off x="6286500" y="1304596"/>
            <a:ext cx="2628900" cy="4562804"/>
          </a:xfrm>
          <a:prstGeom prst="rect">
            <a:avLst/>
          </a:prstGeom>
          <a:noFill/>
          <a:ln w="9525">
            <a:noFill/>
            <a:miter lim="800000"/>
            <a:headEnd/>
            <a:tailEnd/>
          </a:ln>
        </p:spPr>
      </p:pic>
      <p:sp>
        <p:nvSpPr>
          <p:cNvPr id="6" name="TextBox 5"/>
          <p:cNvSpPr txBox="1"/>
          <p:nvPr/>
        </p:nvSpPr>
        <p:spPr>
          <a:xfrm>
            <a:off x="1460732" y="6324600"/>
            <a:ext cx="6222537" cy="369332"/>
          </a:xfrm>
          <a:prstGeom prst="rect">
            <a:avLst/>
          </a:prstGeom>
          <a:noFill/>
        </p:spPr>
        <p:txBody>
          <a:bodyPr wrap="none" rtlCol="0">
            <a:spAutoFit/>
          </a:bodyPr>
          <a:lstStyle/>
          <a:p>
            <a:r>
              <a:rPr lang="en-US" dirty="0" smtClean="0">
                <a:latin typeface="Calibri Light" pitchFamily="34" charset="0"/>
                <a:hlinkClick r:id="rId5"/>
              </a:rPr>
              <a:t>http://dunya.compmusic.upf.edu/ajay-thesis/examplesPage.htm</a:t>
            </a:r>
            <a:endParaRPr lang="en-US" dirty="0">
              <a:latin typeface="Calibri Light" pitchFamily="34" charset="0"/>
            </a:endParaRPr>
          </a:p>
        </p:txBody>
      </p:sp>
      <p:sp>
        <p:nvSpPr>
          <p:cNvPr id="7" name="TextBox 6"/>
          <p:cNvSpPr txBox="1"/>
          <p:nvPr/>
        </p:nvSpPr>
        <p:spPr>
          <a:xfrm>
            <a:off x="8229600" y="6443246"/>
            <a:ext cx="728084" cy="338554"/>
          </a:xfrm>
          <a:prstGeom prst="rect">
            <a:avLst/>
          </a:prstGeom>
          <a:noFill/>
        </p:spPr>
        <p:txBody>
          <a:bodyPr wrap="none" rtlCol="0">
            <a:spAutoFit/>
          </a:bodyPr>
          <a:lstStyle/>
          <a:p>
            <a:r>
              <a:rPr lang="en-US" sz="1600" dirty="0" smtClean="0">
                <a:solidFill>
                  <a:schemeClr val="bg1">
                    <a:lumMod val="50000"/>
                  </a:schemeClr>
                </a:solidFill>
              </a:rPr>
              <a:t>App. B</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620000" cy="792163"/>
          </a:xfrm>
        </p:spPr>
        <p:txBody>
          <a:bodyPr>
            <a:noAutofit/>
          </a:bodyPr>
          <a:lstStyle/>
          <a:p>
            <a:r>
              <a:rPr lang="en-US" sz="2400" dirty="0" smtClean="0"/>
              <a:t>Percussion pattern discovery results (audio examples from </a:t>
            </a:r>
            <a:r>
              <a:rPr lang="en-US" sz="2400" dirty="0" err="1" smtClean="0"/>
              <a:t>tabla</a:t>
            </a:r>
            <a:r>
              <a:rPr lang="en-US" sz="2400" dirty="0" smtClean="0"/>
              <a:t> solo dataset)</a:t>
            </a:r>
            <a:endParaRPr lang="en-US" sz="2400" dirty="0"/>
          </a:p>
        </p:txBody>
      </p:sp>
      <p:sp>
        <p:nvSpPr>
          <p:cNvPr id="3" name="Content Placeholder 2"/>
          <p:cNvSpPr>
            <a:spLocks noGrp="1"/>
          </p:cNvSpPr>
          <p:nvPr>
            <p:ph idx="1"/>
          </p:nvPr>
        </p:nvSpPr>
        <p:spPr/>
        <p:txBody>
          <a:bodyPr/>
          <a:lstStyle/>
          <a:p>
            <a:endParaRPr lang="en-US"/>
          </a:p>
        </p:txBody>
      </p:sp>
      <p:pic>
        <p:nvPicPr>
          <p:cNvPr id="743426" name="Picture 2"/>
          <p:cNvPicPr>
            <a:picLocks noChangeAspect="1" noChangeArrowheads="1"/>
          </p:cNvPicPr>
          <p:nvPr/>
        </p:nvPicPr>
        <p:blipFill>
          <a:blip r:embed="rId3" cstate="print"/>
          <a:srcRect/>
          <a:stretch>
            <a:fillRect/>
          </a:stretch>
        </p:blipFill>
        <p:spPr bwMode="auto">
          <a:xfrm>
            <a:off x="152400" y="1038225"/>
            <a:ext cx="7543800" cy="5667375"/>
          </a:xfrm>
          <a:prstGeom prst="rect">
            <a:avLst/>
          </a:prstGeom>
          <a:noFill/>
          <a:ln w="9525">
            <a:noFill/>
            <a:miter lim="800000"/>
            <a:headEnd/>
            <a:tailEnd/>
          </a:ln>
        </p:spPr>
      </p:pic>
      <p:sp>
        <p:nvSpPr>
          <p:cNvPr id="5" name="Rectangle 4"/>
          <p:cNvSpPr/>
          <p:nvPr/>
        </p:nvSpPr>
        <p:spPr>
          <a:xfrm>
            <a:off x="4419600" y="4687669"/>
            <a:ext cx="4191000" cy="646331"/>
          </a:xfrm>
          <a:prstGeom prst="rect">
            <a:avLst/>
          </a:prstGeom>
        </p:spPr>
        <p:txBody>
          <a:bodyPr wrap="square">
            <a:spAutoFit/>
          </a:bodyPr>
          <a:lstStyle/>
          <a:p>
            <a:r>
              <a:rPr lang="en-US" dirty="0" smtClean="0">
                <a:latin typeface="Calibri Light" pitchFamily="34" charset="0"/>
                <a:hlinkClick r:id="rId4"/>
              </a:rPr>
              <a:t>http://dunya.compmusic.upf.edu/ajay-thesis/tablaExamples.htm</a:t>
            </a:r>
            <a:endParaRPr lang="en-US" dirty="0">
              <a:latin typeface="Calibri Light" pitchFamily="34" charset="0"/>
            </a:endParaRPr>
          </a:p>
        </p:txBody>
      </p:sp>
      <p:sp>
        <p:nvSpPr>
          <p:cNvPr id="6" name="TextBox 5"/>
          <p:cNvSpPr txBox="1"/>
          <p:nvPr/>
        </p:nvSpPr>
        <p:spPr>
          <a:xfrm>
            <a:off x="8229600" y="6443246"/>
            <a:ext cx="728084" cy="338554"/>
          </a:xfrm>
          <a:prstGeom prst="rect">
            <a:avLst/>
          </a:prstGeom>
          <a:noFill/>
        </p:spPr>
        <p:txBody>
          <a:bodyPr wrap="none" rtlCol="0">
            <a:spAutoFit/>
          </a:bodyPr>
          <a:lstStyle/>
          <a:p>
            <a:r>
              <a:rPr lang="en-US" sz="1600" dirty="0" smtClean="0">
                <a:solidFill>
                  <a:schemeClr val="bg1">
                    <a:lumMod val="50000"/>
                  </a:schemeClr>
                </a:solidFill>
              </a:rPr>
              <a:t>App. B</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and personal comments</a:t>
            </a:r>
            <a:endParaRPr lang="en-US" dirty="0"/>
          </a:p>
        </p:txBody>
      </p:sp>
      <p:sp>
        <p:nvSpPr>
          <p:cNvPr id="3" name="Content Placeholder 2"/>
          <p:cNvSpPr>
            <a:spLocks noGrp="1"/>
          </p:cNvSpPr>
          <p:nvPr>
            <p:ph idx="1"/>
          </p:nvPr>
        </p:nvSpPr>
        <p:spPr>
          <a:xfrm>
            <a:off x="381000" y="1219200"/>
            <a:ext cx="8229600" cy="5224046"/>
          </a:xfrm>
        </p:spPr>
        <p:txBody>
          <a:bodyPr>
            <a:normAutofit/>
          </a:bodyPr>
          <a:lstStyle/>
          <a:p>
            <a:r>
              <a:rPr lang="en-US" dirty="0" smtClean="0"/>
              <a:t>Broad topics – first thesis!</a:t>
            </a:r>
          </a:p>
          <a:p>
            <a:pPr lvl="1"/>
            <a:r>
              <a:rPr lang="en-US" dirty="0" smtClean="0"/>
              <a:t>Some experiments are exploratory</a:t>
            </a:r>
          </a:p>
          <a:p>
            <a:r>
              <a:rPr lang="en-US" dirty="0" smtClean="0"/>
              <a:t>New research problems identified in Indian art music</a:t>
            </a:r>
          </a:p>
          <a:p>
            <a:pPr lvl="1"/>
            <a:r>
              <a:rPr lang="en-US" dirty="0" smtClean="0"/>
              <a:t>Good quality representative corpora for data-driven research</a:t>
            </a:r>
          </a:p>
          <a:p>
            <a:r>
              <a:rPr lang="en-US" dirty="0" err="1" smtClean="0"/>
              <a:t>CompMusic</a:t>
            </a:r>
            <a:r>
              <a:rPr lang="en-US" dirty="0" smtClean="0"/>
              <a:t> impact</a:t>
            </a:r>
          </a:p>
          <a:p>
            <a:pPr lvl="1"/>
            <a:r>
              <a:rPr lang="en-US" dirty="0" smtClean="0"/>
              <a:t>Multiple collaborations with engineers, musicians, musicologists and music listeners</a:t>
            </a:r>
          </a:p>
          <a:p>
            <a:pPr lvl="1">
              <a:buNone/>
            </a:pPr>
            <a:endParaRPr lang="en-US" dirty="0" smtClean="0"/>
          </a:p>
          <a:p>
            <a:endParaRPr lang="en-US" dirty="0"/>
          </a:p>
        </p:txBody>
      </p:sp>
      <p:sp>
        <p:nvSpPr>
          <p:cNvPr id="4" name="TextBox 3"/>
          <p:cNvSpPr txBox="1"/>
          <p:nvPr/>
        </p:nvSpPr>
        <p:spPr>
          <a:xfrm>
            <a:off x="8229600" y="6443246"/>
            <a:ext cx="728084" cy="338554"/>
          </a:xfrm>
          <a:prstGeom prst="rect">
            <a:avLst/>
          </a:prstGeom>
          <a:noFill/>
        </p:spPr>
        <p:txBody>
          <a:bodyPr wrap="none" rtlCol="0">
            <a:spAutoFit/>
          </a:bodyPr>
          <a:lstStyle/>
          <a:p>
            <a:r>
              <a:rPr lang="en-US" sz="1600" dirty="0" smtClean="0">
                <a:solidFill>
                  <a:schemeClr val="bg1">
                    <a:lumMod val="50000"/>
                  </a:schemeClr>
                </a:solidFill>
              </a:rPr>
              <a:t>App. B</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Many open ends!</a:t>
            </a:r>
            <a:endParaRPr lang="en-US" dirty="0"/>
          </a:p>
        </p:txBody>
      </p:sp>
      <p:grpSp>
        <p:nvGrpSpPr>
          <p:cNvPr id="5" name="Group 4"/>
          <p:cNvGrpSpPr/>
          <p:nvPr/>
        </p:nvGrpSpPr>
        <p:grpSpPr>
          <a:xfrm>
            <a:off x="388146" y="1646928"/>
            <a:ext cx="3498054" cy="1645792"/>
            <a:chOff x="457206" y="1910282"/>
            <a:chExt cx="7924794" cy="3728518"/>
          </a:xfrm>
        </p:grpSpPr>
        <p:cxnSp>
          <p:nvCxnSpPr>
            <p:cNvPr id="6" name="Straight Connector 5"/>
            <p:cNvCxnSpPr>
              <a:stCxn id="10" idx="2"/>
              <a:endCxn id="14" idx="0"/>
            </p:cNvCxnSpPr>
            <p:nvPr/>
          </p:nvCxnSpPr>
          <p:spPr>
            <a:xfrm>
              <a:off x="1409700" y="2443682"/>
              <a:ext cx="2883694" cy="2661718"/>
            </a:xfrm>
            <a:prstGeom prst="line">
              <a:avLst/>
            </a:prstGeom>
            <a:ln>
              <a:solidFill>
                <a:srgbClr val="EC282D"/>
              </a:solidFill>
            </a:ln>
          </p:spPr>
          <p:style>
            <a:lnRef idx="1">
              <a:schemeClr val="accent1"/>
            </a:lnRef>
            <a:fillRef idx="0">
              <a:schemeClr val="accent1"/>
            </a:fillRef>
            <a:effectRef idx="0">
              <a:schemeClr val="accent1"/>
            </a:effectRef>
            <a:fontRef idx="minor">
              <a:schemeClr val="tx1"/>
            </a:fontRef>
          </p:style>
        </p:cxnSp>
        <p:pic>
          <p:nvPicPr>
            <p:cNvPr id="7" name="Picture 2" descr="E:\UPFWork\PhD\Papers\CompMusicWorkshop2013\seminar\Examples\Patterns\PatternsImage.png"/>
            <p:cNvPicPr>
              <a:picLocks noChangeAspect="1" noChangeArrowheads="1"/>
            </p:cNvPicPr>
            <p:nvPr/>
          </p:nvPicPr>
          <p:blipFill>
            <a:blip r:embed="rId4" cstate="print"/>
            <a:srcRect l="17065" t="17143" r="56044" b="14286"/>
            <a:stretch>
              <a:fillRect/>
            </a:stretch>
          </p:blipFill>
          <p:spPr bwMode="auto">
            <a:xfrm>
              <a:off x="457206" y="3692770"/>
              <a:ext cx="1828794" cy="422030"/>
            </a:xfrm>
            <a:prstGeom prst="rect">
              <a:avLst/>
            </a:prstGeom>
            <a:noFill/>
            <a:ln w="3175">
              <a:solidFill>
                <a:schemeClr val="tx1"/>
              </a:solidFill>
            </a:ln>
          </p:spPr>
        </p:pic>
        <p:pic>
          <p:nvPicPr>
            <p:cNvPr id="8" name="Picture 2" descr="E:\UPFWork\PhD\Papers\CompMusicWorkshop2013\seminar\Examples\Patterns\PatternsImage.png"/>
            <p:cNvPicPr>
              <a:picLocks noChangeAspect="1" noChangeArrowheads="1"/>
            </p:cNvPicPr>
            <p:nvPr/>
          </p:nvPicPr>
          <p:blipFill>
            <a:blip r:embed="rId4" cstate="print"/>
            <a:srcRect l="78087"/>
            <a:stretch>
              <a:fillRect/>
            </a:stretch>
          </p:blipFill>
          <p:spPr bwMode="auto">
            <a:xfrm>
              <a:off x="2590800" y="2138882"/>
              <a:ext cx="1647824" cy="680518"/>
            </a:xfrm>
            <a:prstGeom prst="rect">
              <a:avLst/>
            </a:prstGeom>
            <a:noFill/>
            <a:ln w="3175">
              <a:solidFill>
                <a:schemeClr val="tx1"/>
              </a:solidFill>
            </a:ln>
          </p:spPr>
        </p:pic>
        <p:pic>
          <p:nvPicPr>
            <p:cNvPr id="9" name="Picture 2" descr="E:\UPFWork\PhD\Papers\CompMusicWorkshop2013\seminar\Examples\Patterns\PatternsImage.png"/>
            <p:cNvPicPr>
              <a:picLocks noChangeAspect="1" noChangeArrowheads="1"/>
            </p:cNvPicPr>
            <p:nvPr/>
          </p:nvPicPr>
          <p:blipFill>
            <a:blip r:embed="rId4" cstate="print"/>
            <a:srcRect r="84486"/>
            <a:stretch>
              <a:fillRect/>
            </a:stretch>
          </p:blipFill>
          <p:spPr bwMode="auto">
            <a:xfrm>
              <a:off x="1066800" y="4838700"/>
              <a:ext cx="1371600" cy="800100"/>
            </a:xfrm>
            <a:prstGeom prst="rect">
              <a:avLst/>
            </a:prstGeom>
            <a:noFill/>
            <a:ln w="3175">
              <a:solidFill>
                <a:schemeClr val="tx1"/>
              </a:solidFill>
            </a:ln>
          </p:spPr>
        </p:pic>
        <p:pic>
          <p:nvPicPr>
            <p:cNvPr id="10" name="Picture 9" descr="PatternsImg2.png"/>
            <p:cNvPicPr>
              <a:picLocks noChangeAspect="1"/>
            </p:cNvPicPr>
            <p:nvPr/>
          </p:nvPicPr>
          <p:blipFill>
            <a:blip r:embed="rId5" cstate="print"/>
            <a:srcRect t="13193" r="84167" b="17428"/>
            <a:stretch>
              <a:fillRect/>
            </a:stretch>
          </p:blipFill>
          <p:spPr>
            <a:xfrm>
              <a:off x="990600" y="1910282"/>
              <a:ext cx="838200" cy="533400"/>
            </a:xfrm>
            <a:prstGeom prst="rect">
              <a:avLst/>
            </a:prstGeom>
            <a:ln>
              <a:solidFill>
                <a:schemeClr val="tx1"/>
              </a:solidFill>
            </a:ln>
          </p:spPr>
        </p:pic>
        <p:pic>
          <p:nvPicPr>
            <p:cNvPr id="11" name="Picture 10" descr="PatternsImg4.png"/>
            <p:cNvPicPr>
              <a:picLocks noChangeAspect="1"/>
            </p:cNvPicPr>
            <p:nvPr/>
          </p:nvPicPr>
          <p:blipFill>
            <a:blip r:embed="rId6" cstate="print"/>
            <a:srcRect r="44167"/>
            <a:stretch>
              <a:fillRect/>
            </a:stretch>
          </p:blipFill>
          <p:spPr>
            <a:xfrm>
              <a:off x="4343400" y="4038600"/>
              <a:ext cx="2172798" cy="553680"/>
            </a:xfrm>
            <a:prstGeom prst="rect">
              <a:avLst/>
            </a:prstGeom>
            <a:ln>
              <a:solidFill>
                <a:schemeClr val="tx1"/>
              </a:solidFill>
            </a:ln>
          </p:spPr>
        </p:pic>
        <p:pic>
          <p:nvPicPr>
            <p:cNvPr id="12" name="Picture 11" descr="PatternsImg3.png"/>
            <p:cNvPicPr>
              <a:picLocks noChangeAspect="1"/>
            </p:cNvPicPr>
            <p:nvPr/>
          </p:nvPicPr>
          <p:blipFill>
            <a:blip r:embed="rId6" cstate="print"/>
            <a:srcRect l="40000" r="28333"/>
            <a:stretch>
              <a:fillRect/>
            </a:stretch>
          </p:blipFill>
          <p:spPr>
            <a:xfrm>
              <a:off x="6858000" y="4419600"/>
              <a:ext cx="1513988" cy="680226"/>
            </a:xfrm>
            <a:prstGeom prst="rect">
              <a:avLst/>
            </a:prstGeom>
            <a:ln>
              <a:solidFill>
                <a:schemeClr val="tx1"/>
              </a:solidFill>
            </a:ln>
          </p:spPr>
        </p:pic>
        <p:pic>
          <p:nvPicPr>
            <p:cNvPr id="13" name="Picture 12" descr="PatternsImg1.png"/>
            <p:cNvPicPr>
              <a:picLocks noChangeAspect="1"/>
            </p:cNvPicPr>
            <p:nvPr/>
          </p:nvPicPr>
          <p:blipFill>
            <a:blip r:embed="rId5" cstate="print"/>
            <a:srcRect l="21667" r="44166"/>
            <a:stretch>
              <a:fillRect/>
            </a:stretch>
          </p:blipFill>
          <p:spPr>
            <a:xfrm>
              <a:off x="4953000" y="1910282"/>
              <a:ext cx="1600200" cy="680178"/>
            </a:xfrm>
            <a:prstGeom prst="rect">
              <a:avLst/>
            </a:prstGeom>
            <a:ln>
              <a:solidFill>
                <a:schemeClr val="tx1"/>
              </a:solidFill>
            </a:ln>
          </p:spPr>
        </p:pic>
        <p:pic>
          <p:nvPicPr>
            <p:cNvPr id="14" name="Picture 2" descr="E:\UPFWork\PhD\Papers\CompMusicWorkshop2013\seminar\Examples\Patterns\PatternsImage.png"/>
            <p:cNvPicPr>
              <a:picLocks noChangeAspect="1" noChangeArrowheads="1"/>
            </p:cNvPicPr>
            <p:nvPr/>
          </p:nvPicPr>
          <p:blipFill>
            <a:blip r:embed="rId4" cstate="print"/>
            <a:srcRect l="45507" t="17143" r="31384" b="20000"/>
            <a:stretch>
              <a:fillRect/>
            </a:stretch>
          </p:blipFill>
          <p:spPr bwMode="auto">
            <a:xfrm>
              <a:off x="3505200" y="5105400"/>
              <a:ext cx="1576388" cy="388034"/>
            </a:xfrm>
            <a:prstGeom prst="rect">
              <a:avLst/>
            </a:prstGeom>
            <a:noFill/>
            <a:ln w="3175">
              <a:solidFill>
                <a:schemeClr val="tx1"/>
              </a:solidFill>
            </a:ln>
          </p:spPr>
        </p:pic>
        <p:pic>
          <p:nvPicPr>
            <p:cNvPr id="15" name="Picture 2" descr="E:\UPFWork\PhD\Papers\CompMusicWorkshop2013\seminar\Examples\Patterns\PatternsImage.png"/>
            <p:cNvPicPr>
              <a:picLocks noChangeAspect="1" noChangeArrowheads="1"/>
            </p:cNvPicPr>
            <p:nvPr/>
          </p:nvPicPr>
          <p:blipFill>
            <a:blip r:embed="rId4" cstate="print"/>
            <a:srcRect l="49644" r="35876"/>
            <a:stretch>
              <a:fillRect/>
            </a:stretch>
          </p:blipFill>
          <p:spPr bwMode="auto">
            <a:xfrm>
              <a:off x="7162800" y="1910282"/>
              <a:ext cx="1219200" cy="762000"/>
            </a:xfrm>
            <a:prstGeom prst="rect">
              <a:avLst/>
            </a:prstGeom>
            <a:noFill/>
            <a:ln>
              <a:solidFill>
                <a:schemeClr val="tx1"/>
              </a:solidFill>
            </a:ln>
          </p:spPr>
        </p:pic>
        <p:cxnSp>
          <p:nvCxnSpPr>
            <p:cNvPr id="16" name="Straight Connector 15"/>
            <p:cNvCxnSpPr>
              <a:stCxn id="13" idx="2"/>
              <a:endCxn id="11" idx="0"/>
            </p:cNvCxnSpPr>
            <p:nvPr/>
          </p:nvCxnSpPr>
          <p:spPr>
            <a:xfrm flipH="1">
              <a:off x="5429799" y="2590460"/>
              <a:ext cx="323301" cy="1448140"/>
            </a:xfrm>
            <a:prstGeom prst="line">
              <a:avLst/>
            </a:prstGeom>
            <a:ln>
              <a:solidFill>
                <a:srgbClr val="EC282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a:stCxn id="8" idx="3"/>
              <a:endCxn id="12" idx="0"/>
            </p:cNvCxnSpPr>
            <p:nvPr/>
          </p:nvCxnSpPr>
          <p:spPr>
            <a:xfrm>
              <a:off x="4238624" y="2479141"/>
              <a:ext cx="3376370" cy="1940459"/>
            </a:xfrm>
            <a:prstGeom prst="line">
              <a:avLst/>
            </a:prstGeom>
            <a:ln>
              <a:solidFill>
                <a:srgbClr val="EC282D"/>
              </a:solidFill>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a:stCxn id="9" idx="0"/>
              <a:endCxn id="8" idx="2"/>
            </p:cNvCxnSpPr>
            <p:nvPr/>
          </p:nvCxnSpPr>
          <p:spPr>
            <a:xfrm flipV="1">
              <a:off x="1752600" y="2819400"/>
              <a:ext cx="1662112" cy="2019300"/>
            </a:xfrm>
            <a:prstGeom prst="line">
              <a:avLst/>
            </a:prstGeom>
            <a:ln>
              <a:solidFill>
                <a:srgbClr val="EC282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2"/>
              <a:endCxn id="7" idx="3"/>
            </p:cNvCxnSpPr>
            <p:nvPr/>
          </p:nvCxnSpPr>
          <p:spPr>
            <a:xfrm flipH="1">
              <a:off x="2286000" y="2672282"/>
              <a:ext cx="5486400" cy="1231503"/>
            </a:xfrm>
            <a:prstGeom prst="line">
              <a:avLst/>
            </a:prstGeom>
            <a:ln>
              <a:solidFill>
                <a:srgbClr val="EC282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2"/>
              <a:endCxn id="11" idx="3"/>
            </p:cNvCxnSpPr>
            <p:nvPr/>
          </p:nvCxnSpPr>
          <p:spPr>
            <a:xfrm flipH="1">
              <a:off x="6516198" y="2672282"/>
              <a:ext cx="1256202" cy="1643158"/>
            </a:xfrm>
            <a:prstGeom prst="line">
              <a:avLst/>
            </a:prstGeom>
            <a:ln>
              <a:solidFill>
                <a:srgbClr val="EC282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2"/>
              <a:endCxn id="11" idx="1"/>
            </p:cNvCxnSpPr>
            <p:nvPr/>
          </p:nvCxnSpPr>
          <p:spPr>
            <a:xfrm>
              <a:off x="1409700" y="2443682"/>
              <a:ext cx="2933700" cy="1871758"/>
            </a:xfrm>
            <a:prstGeom prst="line">
              <a:avLst/>
            </a:prstGeom>
            <a:ln>
              <a:solidFill>
                <a:srgbClr val="EC282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3"/>
              <a:endCxn id="12" idx="1"/>
            </p:cNvCxnSpPr>
            <p:nvPr/>
          </p:nvCxnSpPr>
          <p:spPr>
            <a:xfrm flipV="1">
              <a:off x="5081588" y="4759713"/>
              <a:ext cx="1776412" cy="539704"/>
            </a:xfrm>
            <a:prstGeom prst="line">
              <a:avLst/>
            </a:prstGeom>
            <a:ln>
              <a:solidFill>
                <a:srgbClr val="EC282D"/>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224070" y="3489961"/>
            <a:ext cx="1826206" cy="369332"/>
          </a:xfrm>
          <a:prstGeom prst="rect">
            <a:avLst/>
          </a:prstGeom>
          <a:noFill/>
        </p:spPr>
        <p:txBody>
          <a:bodyPr wrap="none" rtlCol="0">
            <a:spAutoFit/>
          </a:bodyPr>
          <a:lstStyle/>
          <a:p>
            <a:r>
              <a:rPr lang="en-US" dirty="0" smtClean="0"/>
              <a:t>Rhythm similarity</a:t>
            </a:r>
            <a:endParaRPr lang="en-US" dirty="0"/>
          </a:p>
        </p:txBody>
      </p:sp>
      <p:grpSp>
        <p:nvGrpSpPr>
          <p:cNvPr id="24" name="Group 23"/>
          <p:cNvGrpSpPr/>
          <p:nvPr/>
        </p:nvGrpSpPr>
        <p:grpSpPr>
          <a:xfrm>
            <a:off x="5759528" y="1524000"/>
            <a:ext cx="2851072" cy="1768719"/>
            <a:chOff x="228600" y="1447800"/>
            <a:chExt cx="8229600" cy="5105400"/>
          </a:xfrm>
        </p:grpSpPr>
        <p:cxnSp>
          <p:nvCxnSpPr>
            <p:cNvPr id="25" name="Straight Connector 24"/>
            <p:cNvCxnSpPr/>
            <p:nvPr/>
          </p:nvCxnSpPr>
          <p:spPr>
            <a:xfrm flipH="1">
              <a:off x="4191000" y="2819400"/>
              <a:ext cx="1219200" cy="259080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2" descr="E:\UPFWork\PhD\Papers\CompMusicWorkshop2013\seminar\Examples\Segmentation\fullwaveform_small.png"/>
            <p:cNvPicPr>
              <a:picLocks noChangeAspect="1" noChangeArrowheads="1"/>
            </p:cNvPicPr>
            <p:nvPr/>
          </p:nvPicPr>
          <p:blipFill>
            <a:blip r:embed="rId7" cstate="print"/>
            <a:srcRect/>
            <a:stretch>
              <a:fillRect/>
            </a:stretch>
          </p:blipFill>
          <p:spPr bwMode="auto">
            <a:xfrm>
              <a:off x="381000" y="1447800"/>
              <a:ext cx="7266038" cy="1323208"/>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27" name="Rectangle 26"/>
            <p:cNvSpPr/>
            <p:nvPr/>
          </p:nvSpPr>
          <p:spPr>
            <a:xfrm>
              <a:off x="381000" y="1447800"/>
              <a:ext cx="1494503" cy="1337187"/>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28" name="Rectangle 27"/>
            <p:cNvSpPr/>
            <p:nvPr/>
          </p:nvSpPr>
          <p:spPr>
            <a:xfrm>
              <a:off x="1905468" y="1447800"/>
              <a:ext cx="1209836" cy="1337187"/>
            </a:xfrm>
            <a:prstGeom prst="rect">
              <a:avLst/>
            </a:pr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29" name="Rectangle 28"/>
            <p:cNvSpPr/>
            <p:nvPr/>
          </p:nvSpPr>
          <p:spPr>
            <a:xfrm>
              <a:off x="3119043" y="1447800"/>
              <a:ext cx="1494503" cy="1337187"/>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30" name="Rectangle 29"/>
            <p:cNvSpPr/>
            <p:nvPr/>
          </p:nvSpPr>
          <p:spPr>
            <a:xfrm>
              <a:off x="4613546" y="1447800"/>
              <a:ext cx="786580" cy="133718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31" name="Rectangle 30"/>
            <p:cNvSpPr/>
            <p:nvPr/>
          </p:nvSpPr>
          <p:spPr>
            <a:xfrm>
              <a:off x="5400126" y="1447800"/>
              <a:ext cx="1011318" cy="1337187"/>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32" name="Rectangle 31"/>
            <p:cNvSpPr/>
            <p:nvPr/>
          </p:nvSpPr>
          <p:spPr>
            <a:xfrm>
              <a:off x="6411444" y="1447800"/>
              <a:ext cx="1269766" cy="133718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nvGrpSpPr>
            <p:cNvPr id="33" name="Group 25"/>
            <p:cNvGrpSpPr/>
            <p:nvPr/>
          </p:nvGrpSpPr>
          <p:grpSpPr>
            <a:xfrm>
              <a:off x="228600" y="3733800"/>
              <a:ext cx="6705600" cy="1143000"/>
              <a:chOff x="228600" y="4038600"/>
              <a:chExt cx="5638800" cy="1143000"/>
            </a:xfrm>
          </p:grpSpPr>
          <p:pic>
            <p:nvPicPr>
              <p:cNvPr id="40" name="Picture 3" descr="E:\UPFWork\PhD\Papers\CompMusicWorkshop2013\seminar\Examples\Segmentation\Kriti.png"/>
              <p:cNvPicPr>
                <a:picLocks noChangeAspect="1" noChangeArrowheads="1"/>
              </p:cNvPicPr>
              <p:nvPr/>
            </p:nvPicPr>
            <p:blipFill>
              <a:blip r:embed="rId8" cstate="print"/>
              <a:srcRect/>
              <a:stretch>
                <a:fillRect/>
              </a:stretch>
            </p:blipFill>
            <p:spPr bwMode="auto">
              <a:xfrm>
                <a:off x="228600" y="4038600"/>
                <a:ext cx="5638800" cy="113666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1" name="Rectangle 40"/>
              <p:cNvSpPr/>
              <p:nvPr/>
            </p:nvSpPr>
            <p:spPr>
              <a:xfrm>
                <a:off x="228600" y="4038600"/>
                <a:ext cx="5638800" cy="1143000"/>
              </a:xfrm>
              <a:prstGeom prst="rect">
                <a:avLst/>
              </a:pr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cxnSp>
          <p:nvCxnSpPr>
            <p:cNvPr id="34" name="Straight Connector 33"/>
            <p:cNvCxnSpPr/>
            <p:nvPr/>
          </p:nvCxnSpPr>
          <p:spPr>
            <a:xfrm flipH="1">
              <a:off x="228600" y="2743200"/>
              <a:ext cx="1676400" cy="99060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 name="Group 47"/>
            <p:cNvGrpSpPr/>
            <p:nvPr/>
          </p:nvGrpSpPr>
          <p:grpSpPr>
            <a:xfrm>
              <a:off x="4191000" y="5410200"/>
              <a:ext cx="4267200" cy="1143000"/>
              <a:chOff x="4876800" y="5410200"/>
              <a:chExt cx="2895600" cy="1143000"/>
            </a:xfrm>
          </p:grpSpPr>
          <p:pic>
            <p:nvPicPr>
              <p:cNvPr id="38" name="Picture 4" descr="E:\UPFWork\PhD\Papers\CompMusicWorkshop2013\seminar\Examples\Segmentation\tani.png"/>
              <p:cNvPicPr>
                <a:picLocks noChangeAspect="1" noChangeArrowheads="1"/>
              </p:cNvPicPr>
              <p:nvPr/>
            </p:nvPicPr>
            <p:blipFill>
              <a:blip r:embed="rId9" cstate="print"/>
              <a:srcRect/>
              <a:stretch>
                <a:fillRect/>
              </a:stretch>
            </p:blipFill>
            <p:spPr bwMode="auto">
              <a:xfrm>
                <a:off x="4876800" y="5410200"/>
                <a:ext cx="2884488" cy="112521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9" name="Rectangle 38"/>
              <p:cNvSpPr/>
              <p:nvPr/>
            </p:nvSpPr>
            <p:spPr>
              <a:xfrm>
                <a:off x="4876800" y="5410200"/>
                <a:ext cx="2895600" cy="1143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cxnSp>
          <p:nvCxnSpPr>
            <p:cNvPr id="36" name="Straight Connector 35"/>
            <p:cNvCxnSpPr/>
            <p:nvPr/>
          </p:nvCxnSpPr>
          <p:spPr>
            <a:xfrm>
              <a:off x="6400800" y="2743200"/>
              <a:ext cx="2057400" cy="266700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24200" y="2819400"/>
              <a:ext cx="3810000" cy="91440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2" name="KChapu_sama_13012_1-04_Jaya_Jaya.mp4">
            <a:hlinkClick r:id="" action="ppaction://media"/>
          </p:cNvPr>
          <p:cNvPicPr>
            <a:picLocks noRot="1" noChangeAspect="1"/>
          </p:cNvPicPr>
          <p:nvPr>
            <a:videoFile r:link="rId1"/>
          </p:nvPr>
        </p:nvPicPr>
        <p:blipFill>
          <a:blip r:embed="rId10" cstate="print"/>
          <a:stretch>
            <a:fillRect/>
          </a:stretch>
        </p:blipFill>
        <p:spPr>
          <a:xfrm>
            <a:off x="665391" y="4158935"/>
            <a:ext cx="3065515" cy="1838087"/>
          </a:xfrm>
          <a:prstGeom prst="rect">
            <a:avLst/>
          </a:prstGeom>
        </p:spPr>
      </p:pic>
      <p:sp>
        <p:nvSpPr>
          <p:cNvPr id="43" name="TextBox 42"/>
          <p:cNvSpPr txBox="1"/>
          <p:nvPr/>
        </p:nvSpPr>
        <p:spPr>
          <a:xfrm>
            <a:off x="6096000" y="3489961"/>
            <a:ext cx="1888209" cy="369332"/>
          </a:xfrm>
          <a:prstGeom prst="rect">
            <a:avLst/>
          </a:prstGeom>
          <a:noFill/>
        </p:spPr>
        <p:txBody>
          <a:bodyPr wrap="none" rtlCol="0">
            <a:spAutoFit/>
          </a:bodyPr>
          <a:lstStyle/>
          <a:p>
            <a:r>
              <a:rPr lang="en-US" dirty="0" smtClean="0"/>
              <a:t>Structural analysis</a:t>
            </a:r>
            <a:endParaRPr lang="en-US" dirty="0"/>
          </a:p>
        </p:txBody>
      </p:sp>
      <p:grpSp>
        <p:nvGrpSpPr>
          <p:cNvPr id="58" name="Group 57"/>
          <p:cNvGrpSpPr/>
          <p:nvPr/>
        </p:nvGrpSpPr>
        <p:grpSpPr>
          <a:xfrm>
            <a:off x="5561408" y="4257712"/>
            <a:ext cx="2958924" cy="1595118"/>
            <a:chOff x="762000" y="1219200"/>
            <a:chExt cx="7504602" cy="4045634"/>
          </a:xfrm>
        </p:grpSpPr>
        <p:grpSp>
          <p:nvGrpSpPr>
            <p:cNvPr id="44" name="Group 28"/>
            <p:cNvGrpSpPr/>
            <p:nvPr/>
          </p:nvGrpSpPr>
          <p:grpSpPr>
            <a:xfrm>
              <a:off x="762000" y="3581400"/>
              <a:ext cx="7504602" cy="1683434"/>
              <a:chOff x="762000" y="3962400"/>
              <a:chExt cx="7504602" cy="1683434"/>
            </a:xfrm>
          </p:grpSpPr>
          <p:pic>
            <p:nvPicPr>
              <p:cNvPr id="45" name="Picture 2" descr="E:\UPFWork\PhD\Papers\CompMusicWorkshop2013\seminar\Examples\Patterns\PatternsImage.png"/>
              <p:cNvPicPr>
                <a:picLocks noChangeAspect="1" noChangeArrowheads="1"/>
              </p:cNvPicPr>
              <p:nvPr/>
            </p:nvPicPr>
            <p:blipFill>
              <a:blip r:embed="rId4" cstate="print"/>
              <a:srcRect l="17065" t="17143" r="56044" b="14286"/>
              <a:stretch>
                <a:fillRect/>
              </a:stretch>
            </p:blipFill>
            <p:spPr bwMode="auto">
              <a:xfrm>
                <a:off x="2514600" y="4876800"/>
                <a:ext cx="2133600" cy="492370"/>
              </a:xfrm>
              <a:prstGeom prst="rect">
                <a:avLst/>
              </a:prstGeom>
              <a:noFill/>
              <a:ln w="3175">
                <a:solidFill>
                  <a:schemeClr val="tx1"/>
                </a:solidFill>
              </a:ln>
            </p:spPr>
          </p:pic>
          <p:pic>
            <p:nvPicPr>
              <p:cNvPr id="46" name="Picture 2" descr="E:\UPFWork\PhD\Papers\CompMusicWorkshop2013\seminar\Examples\Patterns\PatternsImage.png"/>
              <p:cNvPicPr>
                <a:picLocks noChangeAspect="1" noChangeArrowheads="1"/>
              </p:cNvPicPr>
              <p:nvPr/>
            </p:nvPicPr>
            <p:blipFill>
              <a:blip r:embed="rId4" cstate="print"/>
              <a:srcRect l="78087"/>
              <a:stretch>
                <a:fillRect/>
              </a:stretch>
            </p:blipFill>
            <p:spPr bwMode="auto">
              <a:xfrm>
                <a:off x="1828800" y="4267200"/>
                <a:ext cx="1647824" cy="680518"/>
              </a:xfrm>
              <a:prstGeom prst="rect">
                <a:avLst/>
              </a:prstGeom>
              <a:noFill/>
              <a:ln w="3175">
                <a:solidFill>
                  <a:schemeClr val="tx1"/>
                </a:solidFill>
              </a:ln>
            </p:spPr>
          </p:pic>
          <p:pic>
            <p:nvPicPr>
              <p:cNvPr id="47" name="Picture 2" descr="E:\UPFWork\PhD\Papers\CompMusicWorkshop2013\seminar\Examples\Patterns\PatternsImage.png"/>
              <p:cNvPicPr>
                <a:picLocks noChangeAspect="1" noChangeArrowheads="1"/>
              </p:cNvPicPr>
              <p:nvPr/>
            </p:nvPicPr>
            <p:blipFill>
              <a:blip r:embed="rId4" cstate="print"/>
              <a:srcRect r="84486"/>
              <a:stretch>
                <a:fillRect/>
              </a:stretch>
            </p:blipFill>
            <p:spPr bwMode="auto">
              <a:xfrm>
                <a:off x="1066800" y="4800600"/>
                <a:ext cx="1371600" cy="800100"/>
              </a:xfrm>
              <a:prstGeom prst="rect">
                <a:avLst/>
              </a:prstGeom>
              <a:noFill/>
              <a:ln w="3175">
                <a:solidFill>
                  <a:schemeClr val="tx1"/>
                </a:solidFill>
              </a:ln>
            </p:spPr>
          </p:pic>
          <p:pic>
            <p:nvPicPr>
              <p:cNvPr id="48" name="Picture 47" descr="PatternsImg2.png"/>
              <p:cNvPicPr>
                <a:picLocks noChangeAspect="1"/>
              </p:cNvPicPr>
              <p:nvPr/>
            </p:nvPicPr>
            <p:blipFill>
              <a:blip r:embed="rId5" cstate="print"/>
              <a:srcRect t="13193" r="84167" b="17428"/>
              <a:stretch>
                <a:fillRect/>
              </a:stretch>
            </p:blipFill>
            <p:spPr>
              <a:xfrm>
                <a:off x="762000" y="4343400"/>
                <a:ext cx="838200" cy="533400"/>
              </a:xfrm>
              <a:prstGeom prst="rect">
                <a:avLst/>
              </a:prstGeom>
              <a:ln>
                <a:solidFill>
                  <a:schemeClr val="tx1"/>
                </a:solidFill>
              </a:ln>
            </p:spPr>
          </p:pic>
          <p:pic>
            <p:nvPicPr>
              <p:cNvPr id="49" name="Picture 48" descr="PatternsImg4.png"/>
              <p:cNvPicPr>
                <a:picLocks noChangeAspect="1"/>
              </p:cNvPicPr>
              <p:nvPr/>
            </p:nvPicPr>
            <p:blipFill>
              <a:blip r:embed="rId6" cstate="print"/>
              <a:srcRect r="44167"/>
              <a:stretch>
                <a:fillRect/>
              </a:stretch>
            </p:blipFill>
            <p:spPr>
              <a:xfrm>
                <a:off x="4800600" y="4572000"/>
                <a:ext cx="3466002" cy="883220"/>
              </a:xfrm>
              <a:prstGeom prst="rect">
                <a:avLst/>
              </a:prstGeom>
              <a:ln>
                <a:solidFill>
                  <a:schemeClr val="tx1"/>
                </a:solidFill>
              </a:ln>
            </p:spPr>
          </p:pic>
          <p:pic>
            <p:nvPicPr>
              <p:cNvPr id="50" name="Picture 49" descr="PatternsImg3.png"/>
              <p:cNvPicPr>
                <a:picLocks noChangeAspect="1"/>
              </p:cNvPicPr>
              <p:nvPr/>
            </p:nvPicPr>
            <p:blipFill>
              <a:blip r:embed="rId6" cstate="print"/>
              <a:srcRect l="40000" r="28333"/>
              <a:stretch>
                <a:fillRect/>
              </a:stretch>
            </p:blipFill>
            <p:spPr>
              <a:xfrm>
                <a:off x="5105400" y="4114800"/>
                <a:ext cx="1513988" cy="680226"/>
              </a:xfrm>
              <a:prstGeom prst="rect">
                <a:avLst/>
              </a:prstGeom>
              <a:ln>
                <a:solidFill>
                  <a:schemeClr val="tx1"/>
                </a:solidFill>
              </a:ln>
            </p:spPr>
          </p:pic>
          <p:pic>
            <p:nvPicPr>
              <p:cNvPr id="51" name="Picture 50" descr="PatternsImg1.png"/>
              <p:cNvPicPr>
                <a:picLocks noChangeAspect="1"/>
              </p:cNvPicPr>
              <p:nvPr/>
            </p:nvPicPr>
            <p:blipFill>
              <a:blip r:embed="rId5" cstate="print"/>
              <a:srcRect l="21667" r="44166"/>
              <a:stretch>
                <a:fillRect/>
              </a:stretch>
            </p:blipFill>
            <p:spPr>
              <a:xfrm>
                <a:off x="3581400" y="4191000"/>
                <a:ext cx="1600200" cy="680178"/>
              </a:xfrm>
              <a:prstGeom prst="rect">
                <a:avLst/>
              </a:prstGeom>
              <a:ln>
                <a:solidFill>
                  <a:schemeClr val="tx1"/>
                </a:solidFill>
              </a:ln>
            </p:spPr>
          </p:pic>
          <p:pic>
            <p:nvPicPr>
              <p:cNvPr id="52" name="Picture 2" descr="E:\UPFWork\PhD\Papers\CompMusicWorkshop2013\seminar\Examples\Patterns\PatternsImage.png"/>
              <p:cNvPicPr>
                <a:picLocks noChangeAspect="1" noChangeArrowheads="1"/>
              </p:cNvPicPr>
              <p:nvPr/>
            </p:nvPicPr>
            <p:blipFill>
              <a:blip r:embed="rId4" cstate="print"/>
              <a:srcRect l="45507" t="17143" r="31384" b="20000"/>
              <a:stretch>
                <a:fillRect/>
              </a:stretch>
            </p:blipFill>
            <p:spPr bwMode="auto">
              <a:xfrm>
                <a:off x="3048000" y="5257800"/>
                <a:ext cx="1576388" cy="388034"/>
              </a:xfrm>
              <a:prstGeom prst="rect">
                <a:avLst/>
              </a:prstGeom>
              <a:noFill/>
              <a:ln w="3175">
                <a:solidFill>
                  <a:schemeClr val="tx1"/>
                </a:solidFill>
              </a:ln>
            </p:spPr>
          </p:pic>
          <p:pic>
            <p:nvPicPr>
              <p:cNvPr id="53" name="Picture 2" descr="E:\UPFWork\PhD\Papers\CompMusicWorkshop2013\seminar\Examples\Patterns\PatternsImage.png"/>
              <p:cNvPicPr>
                <a:picLocks noChangeAspect="1" noChangeArrowheads="1"/>
              </p:cNvPicPr>
              <p:nvPr/>
            </p:nvPicPr>
            <p:blipFill>
              <a:blip r:embed="rId4" cstate="print"/>
              <a:srcRect l="49644" r="35876"/>
              <a:stretch>
                <a:fillRect/>
              </a:stretch>
            </p:blipFill>
            <p:spPr bwMode="auto">
              <a:xfrm>
                <a:off x="6553200" y="3962400"/>
                <a:ext cx="1219200" cy="762000"/>
              </a:xfrm>
              <a:prstGeom prst="rect">
                <a:avLst/>
              </a:prstGeom>
              <a:noFill/>
              <a:ln>
                <a:solidFill>
                  <a:schemeClr val="tx1"/>
                </a:solidFill>
              </a:ln>
            </p:spPr>
          </p:pic>
        </p:grpSp>
        <p:pic>
          <p:nvPicPr>
            <p:cNvPr id="54" name="Picture 2" descr="E:\UPFWork\PhD\Papers\CompMusicWorkshop2013\seminar\Examples\Patterns\tadimkitatakatarikitatom.png"/>
            <p:cNvPicPr>
              <a:picLocks noChangeAspect="1" noChangeArrowheads="1"/>
            </p:cNvPicPr>
            <p:nvPr/>
          </p:nvPicPr>
          <p:blipFill>
            <a:blip r:embed="rId11" cstate="print"/>
            <a:srcRect/>
            <a:stretch>
              <a:fillRect/>
            </a:stretch>
          </p:blipFill>
          <p:spPr bwMode="auto">
            <a:xfrm>
              <a:off x="2971800" y="1219200"/>
              <a:ext cx="2914650" cy="1083392"/>
            </a:xfrm>
            <a:prstGeom prst="rect">
              <a:avLst/>
            </a:prstGeom>
            <a:noFill/>
          </p:spPr>
        </p:pic>
        <p:cxnSp>
          <p:nvCxnSpPr>
            <p:cNvPr id="55" name="Straight Arrow Connector 54"/>
            <p:cNvCxnSpPr/>
            <p:nvPr/>
          </p:nvCxnSpPr>
          <p:spPr>
            <a:xfrm flipV="1">
              <a:off x="1600200" y="2438400"/>
              <a:ext cx="1600200" cy="12954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4114800" y="2362200"/>
              <a:ext cx="152400" cy="13716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5029200" y="2286000"/>
              <a:ext cx="1905000" cy="11430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6125812" y="6018216"/>
            <a:ext cx="1830116" cy="369332"/>
          </a:xfrm>
          <a:prstGeom prst="rect">
            <a:avLst/>
          </a:prstGeom>
          <a:noFill/>
        </p:spPr>
        <p:txBody>
          <a:bodyPr wrap="none" rtlCol="0">
            <a:spAutoFit/>
          </a:bodyPr>
          <a:lstStyle/>
          <a:p>
            <a:r>
              <a:rPr lang="en-US" dirty="0" smtClean="0"/>
              <a:t>Pattern Discovery</a:t>
            </a:r>
            <a:endParaRPr lang="en-US" dirty="0"/>
          </a:p>
        </p:txBody>
      </p:sp>
      <p:sp>
        <p:nvSpPr>
          <p:cNvPr id="60" name="TextBox 59"/>
          <p:cNvSpPr txBox="1"/>
          <p:nvPr/>
        </p:nvSpPr>
        <p:spPr>
          <a:xfrm>
            <a:off x="1423449" y="6019800"/>
            <a:ext cx="1549399" cy="369332"/>
          </a:xfrm>
          <a:prstGeom prst="rect">
            <a:avLst/>
          </a:prstGeom>
          <a:noFill/>
        </p:spPr>
        <p:txBody>
          <a:bodyPr wrap="none" rtlCol="0">
            <a:spAutoFit/>
          </a:bodyPr>
          <a:lstStyle/>
          <a:p>
            <a:r>
              <a:rPr lang="en-US" dirty="0" smtClean="0"/>
              <a:t>Meter analysis</a:t>
            </a:r>
            <a:endParaRPr lang="en-US" dirty="0"/>
          </a:p>
        </p:txBody>
      </p:sp>
      <p:sp>
        <p:nvSpPr>
          <p:cNvPr id="61" name="Quad Arrow Callout 60"/>
          <p:cNvSpPr/>
          <p:nvPr/>
        </p:nvSpPr>
        <p:spPr>
          <a:xfrm rot="18981238">
            <a:off x="3841420" y="2662878"/>
            <a:ext cx="1765274" cy="1681146"/>
          </a:xfrm>
          <a:prstGeom prst="quadArrowCallout">
            <a:avLst>
              <a:gd name="adj1" fmla="val 10497"/>
              <a:gd name="adj2" fmla="val 8507"/>
              <a:gd name="adj3" fmla="val 18515"/>
              <a:gd name="adj4" fmla="val 7132"/>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4447733" y="3048000"/>
            <a:ext cx="505267" cy="923330"/>
          </a:xfrm>
          <a:prstGeom prst="rect">
            <a:avLst/>
          </a:prstGeom>
          <a:noFill/>
        </p:spPr>
        <p:txBody>
          <a:bodyPr wrap="none" rtlCol="0">
            <a:spAutoFit/>
          </a:bodyPr>
          <a:lstStyle/>
          <a:p>
            <a:r>
              <a:rPr lang="en-US" sz="5400" b="1" dirty="0" smtClean="0"/>
              <a:t>?</a:t>
            </a:r>
            <a:endParaRPr lang="en-US" sz="5400" b="1" dirty="0"/>
          </a:p>
        </p:txBody>
      </p:sp>
      <p:sp>
        <p:nvSpPr>
          <p:cNvPr id="63" name="TextBox 62"/>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7.4</a:t>
            </a:r>
          </a:p>
        </p:txBody>
      </p:sp>
      <p:sp>
        <p:nvSpPr>
          <p:cNvPr id="64" name="TextBox 63"/>
          <p:cNvSpPr txBox="1"/>
          <p:nvPr/>
        </p:nvSpPr>
        <p:spPr>
          <a:xfrm>
            <a:off x="4340703" y="3839028"/>
            <a:ext cx="764697" cy="461665"/>
          </a:xfrm>
          <a:prstGeom prst="rect">
            <a:avLst/>
          </a:prstGeom>
          <a:noFill/>
        </p:spPr>
        <p:txBody>
          <a:bodyPr wrap="none" rtlCol="0">
            <a:spAutoFit/>
          </a:bodyPr>
          <a:lstStyle/>
          <a:p>
            <a:r>
              <a:rPr lang="en-US" sz="2400" dirty="0" smtClean="0"/>
              <a:t>Data</a:t>
            </a:r>
            <a:endParaRPr lang="en-US" sz="2400" dirty="0"/>
          </a:p>
        </p:txBody>
      </p:sp>
      <p:sp>
        <p:nvSpPr>
          <p:cNvPr id="65" name="TextBox 64"/>
          <p:cNvSpPr txBox="1"/>
          <p:nvPr/>
        </p:nvSpPr>
        <p:spPr>
          <a:xfrm>
            <a:off x="4176486" y="2510141"/>
            <a:ext cx="1160895" cy="461665"/>
          </a:xfrm>
          <a:prstGeom prst="rect">
            <a:avLst/>
          </a:prstGeom>
          <a:noFill/>
        </p:spPr>
        <p:txBody>
          <a:bodyPr wrap="none" rtlCol="0">
            <a:spAutoFit/>
          </a:bodyPr>
          <a:lstStyle/>
          <a:p>
            <a:r>
              <a:rPr lang="en-US" sz="2400" dirty="0" smtClean="0"/>
              <a:t>Domain</a:t>
            </a:r>
            <a:endParaRPr lang="en-US" sz="2400"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2"/>
                                        </p:tgtEl>
                                      </p:cBhvr>
                                    </p:cmd>
                                  </p:childTnLst>
                                </p:cTn>
                              </p:par>
                            </p:childTnLst>
                          </p:cTn>
                        </p:par>
                      </p:childTnLst>
                    </p:cTn>
                  </p:par>
                </p:childTnLst>
              </p:cTn>
              <p:nextCondLst>
                <p:cond evt="onClick" delay="0">
                  <p:tgtEl>
                    <p:spTgt spid="42"/>
                  </p:tgtEl>
                </p:cond>
              </p:nextCondLst>
            </p:seq>
            <p:video>
              <p:cMediaNode>
                <p:cTn id="7" fill="hold" display="0">
                  <p:stCondLst>
                    <p:cond delay="indefinite"/>
                  </p:stCondLst>
                  <p:endCondLst>
                    <p:cond evt="onNext" delay="0">
                      <p:tgtEl>
                        <p:sldTgt/>
                      </p:tgtEl>
                    </p:cond>
                    <p:cond evt="onPrev" delay="0">
                      <p:tgtEl>
                        <p:sldTgt/>
                      </p:tgtEl>
                    </p:cond>
                  </p:endCondLst>
                </p:cTn>
                <p:tgtEl>
                  <p:spTgt spid="42"/>
                </p:tgtEl>
              </p:cMediaNode>
            </p:video>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Companion page</a:t>
            </a:r>
            <a:endParaRPr lang="en-US" dirty="0"/>
          </a:p>
        </p:txBody>
      </p:sp>
      <p:sp>
        <p:nvSpPr>
          <p:cNvPr id="3" name="Content Placeholder 2"/>
          <p:cNvSpPr>
            <a:spLocks noGrp="1"/>
          </p:cNvSpPr>
          <p:nvPr>
            <p:ph idx="1"/>
          </p:nvPr>
        </p:nvSpPr>
        <p:spPr/>
        <p:txBody>
          <a:bodyPr/>
          <a:lstStyle/>
          <a:p>
            <a:endParaRPr lang="en-US" dirty="0"/>
          </a:p>
        </p:txBody>
      </p:sp>
      <p:pic>
        <p:nvPicPr>
          <p:cNvPr id="739330" name="Picture 2"/>
          <p:cNvPicPr>
            <a:picLocks noChangeAspect="1" noChangeArrowheads="1"/>
          </p:cNvPicPr>
          <p:nvPr/>
        </p:nvPicPr>
        <p:blipFill>
          <a:blip r:embed="rId3" cstate="print"/>
          <a:srcRect/>
          <a:stretch>
            <a:fillRect/>
          </a:stretch>
        </p:blipFill>
        <p:spPr bwMode="auto">
          <a:xfrm>
            <a:off x="76200" y="1143000"/>
            <a:ext cx="9067800" cy="4965477"/>
          </a:xfrm>
          <a:prstGeom prst="rect">
            <a:avLst/>
          </a:prstGeom>
          <a:noFill/>
          <a:ln w="9525">
            <a:noFill/>
            <a:miter lim="800000"/>
            <a:headEnd/>
            <a:tailEnd/>
          </a:ln>
        </p:spPr>
      </p:pic>
      <p:sp>
        <p:nvSpPr>
          <p:cNvPr id="5" name="TextBox 4"/>
          <p:cNvSpPr txBox="1"/>
          <p:nvPr/>
        </p:nvSpPr>
        <p:spPr>
          <a:xfrm>
            <a:off x="2262618" y="6305490"/>
            <a:ext cx="4618765" cy="400110"/>
          </a:xfrm>
          <a:prstGeom prst="rect">
            <a:avLst/>
          </a:prstGeom>
          <a:noFill/>
        </p:spPr>
        <p:txBody>
          <a:bodyPr wrap="none" rtlCol="0">
            <a:spAutoFit/>
          </a:bodyPr>
          <a:lstStyle/>
          <a:p>
            <a:r>
              <a:rPr lang="en-US" sz="2000" dirty="0" smtClean="0">
                <a:hlinkClick r:id="rId4"/>
              </a:rPr>
              <a:t>http://compmusic.upf.edu/phd-thesis-ajay</a:t>
            </a:r>
            <a:endParaRPr lang="en-US" sz="2000" dirty="0"/>
          </a:p>
        </p:txBody>
      </p:sp>
      <p:sp>
        <p:nvSpPr>
          <p:cNvPr id="6" name="TextBox 5"/>
          <p:cNvSpPr txBox="1"/>
          <p:nvPr/>
        </p:nvSpPr>
        <p:spPr>
          <a:xfrm>
            <a:off x="8229600" y="6443246"/>
            <a:ext cx="728084" cy="338554"/>
          </a:xfrm>
          <a:prstGeom prst="rect">
            <a:avLst/>
          </a:prstGeom>
          <a:noFill/>
        </p:spPr>
        <p:txBody>
          <a:bodyPr wrap="none" rtlCol="0">
            <a:spAutoFit/>
          </a:bodyPr>
          <a:lstStyle/>
          <a:p>
            <a:r>
              <a:rPr lang="en-US" sz="1600" dirty="0" smtClean="0">
                <a:solidFill>
                  <a:schemeClr val="bg1">
                    <a:lumMod val="50000"/>
                  </a:schemeClr>
                </a:solidFill>
              </a:rPr>
              <a:t>App. B</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a:t>
            </a:r>
            <a:r>
              <a:rPr lang="en-US" dirty="0" err="1" smtClean="0"/>
              <a:t>tālas</a:t>
            </a:r>
            <a:endParaRPr lang="en-US" dirty="0"/>
          </a:p>
        </p:txBody>
      </p:sp>
      <p:sp>
        <p:nvSpPr>
          <p:cNvPr id="3" name="Content Placeholder 2"/>
          <p:cNvSpPr>
            <a:spLocks noGrp="1"/>
          </p:cNvSpPr>
          <p:nvPr>
            <p:ph idx="1"/>
          </p:nvPr>
        </p:nvSpPr>
        <p:spPr/>
        <p:txBody>
          <a:bodyPr/>
          <a:lstStyle/>
          <a:p>
            <a:endParaRPr lang="en-US" dirty="0"/>
          </a:p>
        </p:txBody>
      </p:sp>
      <p:pic>
        <p:nvPicPr>
          <p:cNvPr id="5123" name="Picture 3"/>
          <p:cNvPicPr>
            <a:picLocks noChangeAspect="1" noChangeArrowheads="1"/>
          </p:cNvPicPr>
          <p:nvPr/>
        </p:nvPicPr>
        <p:blipFill>
          <a:blip r:embed="rId3" cstate="print"/>
          <a:srcRect/>
          <a:stretch>
            <a:fillRect/>
          </a:stretch>
        </p:blipFill>
        <p:spPr bwMode="auto">
          <a:xfrm>
            <a:off x="2209800" y="1066800"/>
            <a:ext cx="4876800" cy="2113568"/>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1752600" y="3170618"/>
            <a:ext cx="5715000" cy="3534982"/>
          </a:xfrm>
          <a:prstGeom prst="rect">
            <a:avLst/>
          </a:prstGeom>
          <a:noFill/>
          <a:ln w="9525">
            <a:no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
          <p:cNvSpPr>
            <a:spLocks noGrp="1"/>
          </p:cNvSpPr>
          <p:nvPr>
            <p:ph type="title"/>
          </p:nvPr>
        </p:nvSpPr>
        <p:spPr>
          <a:xfrm>
            <a:off x="304800" y="46038"/>
            <a:ext cx="8229600" cy="792162"/>
          </a:xfrm>
        </p:spPr>
        <p:txBody>
          <a:bodyPr/>
          <a:lstStyle/>
          <a:p>
            <a:r>
              <a:rPr lang="en-US" dirty="0" smtClean="0"/>
              <a:t>Meter analysis example: </a:t>
            </a:r>
            <a:r>
              <a:rPr lang="en-US" dirty="0" err="1" smtClean="0"/>
              <a:t>Carnatic</a:t>
            </a:r>
            <a:endParaRPr lang="en-US" dirty="0"/>
          </a:p>
        </p:txBody>
      </p:sp>
      <p:sp>
        <p:nvSpPr>
          <p:cNvPr id="5" name="TextBox 4"/>
          <p:cNvSpPr txBox="1"/>
          <p:nvPr/>
        </p:nvSpPr>
        <p:spPr>
          <a:xfrm>
            <a:off x="1781268" y="6397823"/>
            <a:ext cx="5581464" cy="307777"/>
          </a:xfrm>
          <a:prstGeom prst="rect">
            <a:avLst/>
          </a:prstGeom>
          <a:noFill/>
        </p:spPr>
        <p:txBody>
          <a:bodyPr wrap="none" rtlCol="0">
            <a:spAutoFit/>
          </a:bodyPr>
          <a:lstStyle/>
          <a:p>
            <a:r>
              <a:rPr lang="en-US" sz="1400" dirty="0" smtClean="0">
                <a:latin typeface="Calibri Light" pitchFamily="34" charset="0"/>
                <a:hlinkClick r:id="rId5"/>
              </a:rPr>
              <a:t>http://musicbrainz.org/recording/fe63aa10-bfa0-4dc6-9845-e57811c2feaa</a:t>
            </a:r>
            <a:endParaRPr lang="en-US" sz="1400" dirty="0">
              <a:latin typeface="Calibri Light" pitchFamily="34" charset="0"/>
            </a:endParaRPr>
          </a:p>
        </p:txBody>
      </p:sp>
      <p:pic>
        <p:nvPicPr>
          <p:cNvPr id="39938" name="Picture 2" descr="https://coverartarchive.org/release/e00e0e8b-4f9a-4a81-aa4c-0609ee71c94f/8533596851.jpg"/>
          <p:cNvPicPr>
            <a:picLocks noChangeAspect="1" noChangeArrowheads="1"/>
          </p:cNvPicPr>
          <p:nvPr/>
        </p:nvPicPr>
        <p:blipFill>
          <a:blip r:embed="rId6" cstate="print"/>
          <a:srcRect/>
          <a:stretch>
            <a:fillRect/>
          </a:stretch>
        </p:blipFill>
        <p:spPr bwMode="auto">
          <a:xfrm>
            <a:off x="1143000" y="1219200"/>
            <a:ext cx="2286000" cy="2338754"/>
          </a:xfrm>
          <a:prstGeom prst="rect">
            <a:avLst/>
          </a:prstGeom>
          <a:noFill/>
        </p:spPr>
      </p:pic>
      <p:sp>
        <p:nvSpPr>
          <p:cNvPr id="14" name="TextBox 13"/>
          <p:cNvSpPr txBox="1"/>
          <p:nvPr/>
        </p:nvSpPr>
        <p:spPr>
          <a:xfrm>
            <a:off x="3733800" y="1219200"/>
            <a:ext cx="5136548" cy="1938992"/>
          </a:xfrm>
          <a:prstGeom prst="rect">
            <a:avLst/>
          </a:prstGeom>
          <a:noFill/>
        </p:spPr>
        <p:txBody>
          <a:bodyPr wrap="square" rtlCol="0">
            <a:spAutoFit/>
          </a:bodyPr>
          <a:lstStyle/>
          <a:p>
            <a:r>
              <a:rPr lang="en-US" sz="2000" b="1" dirty="0" smtClean="0">
                <a:latin typeface="Calibri Light" pitchFamily="34" charset="0"/>
              </a:rPr>
              <a:t>Artist</a:t>
            </a:r>
            <a:r>
              <a:rPr lang="en-US" sz="2000" dirty="0" smtClean="0">
                <a:latin typeface="Calibri Light" pitchFamily="34" charset="0"/>
              </a:rPr>
              <a:t>: 		Bombay </a:t>
            </a:r>
            <a:r>
              <a:rPr lang="en-US" sz="2000" dirty="0" err="1" smtClean="0">
                <a:latin typeface="Calibri Light" pitchFamily="34" charset="0"/>
              </a:rPr>
              <a:t>Jayasree</a:t>
            </a:r>
            <a:r>
              <a:rPr lang="en-US" sz="2000" dirty="0" smtClean="0">
                <a:latin typeface="Calibri Light" pitchFamily="34" charset="0"/>
              </a:rPr>
              <a:t> (vocal)</a:t>
            </a:r>
          </a:p>
          <a:p>
            <a:r>
              <a:rPr lang="en-US" sz="2000" b="1" dirty="0" smtClean="0">
                <a:latin typeface="Calibri Light" pitchFamily="34" charset="0"/>
              </a:rPr>
              <a:t>Release</a:t>
            </a:r>
            <a:r>
              <a:rPr lang="en-US" sz="2000" dirty="0" smtClean="0">
                <a:latin typeface="Calibri Light" pitchFamily="34" charset="0"/>
              </a:rPr>
              <a:t>: 		Classical Vocal </a:t>
            </a:r>
          </a:p>
          <a:p>
            <a:r>
              <a:rPr lang="en-US" sz="2000" b="1" dirty="0" smtClean="0">
                <a:latin typeface="Calibri Light" pitchFamily="34" charset="0"/>
              </a:rPr>
              <a:t>Composition</a:t>
            </a:r>
            <a:r>
              <a:rPr lang="en-US" sz="2000" dirty="0" smtClean="0">
                <a:latin typeface="Calibri Light" pitchFamily="34" charset="0"/>
              </a:rPr>
              <a:t>: 	</a:t>
            </a:r>
            <a:r>
              <a:rPr lang="en-US" sz="2000" dirty="0" err="1" smtClean="0">
                <a:latin typeface="Calibri Light" pitchFamily="34" charset="0"/>
              </a:rPr>
              <a:t>Śaṅkari</a:t>
            </a:r>
            <a:r>
              <a:rPr lang="en-US" sz="2000" dirty="0" smtClean="0">
                <a:latin typeface="Calibri Light" pitchFamily="34" charset="0"/>
              </a:rPr>
              <a:t> </a:t>
            </a:r>
            <a:r>
              <a:rPr lang="en-US" sz="2000" dirty="0" err="1" smtClean="0">
                <a:latin typeface="Calibri Light" pitchFamily="34" charset="0"/>
              </a:rPr>
              <a:t>nīvē</a:t>
            </a:r>
            <a:endParaRPr lang="en-US" sz="2000" dirty="0" smtClean="0">
              <a:latin typeface="Calibri Light" pitchFamily="34" charset="0"/>
            </a:endParaRPr>
          </a:p>
          <a:p>
            <a:r>
              <a:rPr lang="en-US" sz="2000" b="1" dirty="0" smtClean="0">
                <a:latin typeface="Calibri Light" pitchFamily="34" charset="0"/>
              </a:rPr>
              <a:t>Composer</a:t>
            </a:r>
            <a:r>
              <a:rPr lang="en-US" sz="2000" dirty="0" smtClean="0">
                <a:latin typeface="Calibri Light" pitchFamily="34" charset="0"/>
              </a:rPr>
              <a:t>: 	</a:t>
            </a:r>
            <a:r>
              <a:rPr lang="en-US" sz="2000" dirty="0" err="1" smtClean="0">
                <a:latin typeface="Calibri Light" pitchFamily="34" charset="0"/>
              </a:rPr>
              <a:t>Subbaraya</a:t>
            </a:r>
            <a:r>
              <a:rPr lang="en-US" sz="2000" dirty="0" smtClean="0">
                <a:latin typeface="Calibri Light" pitchFamily="34" charset="0"/>
              </a:rPr>
              <a:t> </a:t>
            </a:r>
            <a:r>
              <a:rPr lang="en-US" sz="2000" dirty="0" err="1" smtClean="0">
                <a:latin typeface="Calibri Light" pitchFamily="34" charset="0"/>
              </a:rPr>
              <a:t>Sastry</a:t>
            </a:r>
            <a:endParaRPr lang="en-US" sz="2000" b="1" dirty="0" smtClean="0">
              <a:latin typeface="Calibri Light" pitchFamily="34" charset="0"/>
            </a:endParaRPr>
          </a:p>
          <a:p>
            <a:r>
              <a:rPr lang="en-US" sz="2000" b="1" dirty="0" err="1" smtClean="0">
                <a:latin typeface="Calibri Light" pitchFamily="34" charset="0"/>
              </a:rPr>
              <a:t>Rāga</a:t>
            </a:r>
            <a:r>
              <a:rPr lang="en-US" sz="2000" dirty="0" smtClean="0">
                <a:latin typeface="Calibri Light" pitchFamily="34" charset="0"/>
              </a:rPr>
              <a:t>: 		</a:t>
            </a:r>
            <a:r>
              <a:rPr lang="en-US" sz="2000" dirty="0" err="1" smtClean="0">
                <a:latin typeface="Calibri Light" pitchFamily="34" charset="0"/>
              </a:rPr>
              <a:t>Bēgaḍa</a:t>
            </a:r>
            <a:endParaRPr lang="en-US" sz="2000" dirty="0" smtClean="0">
              <a:latin typeface="Calibri Light" pitchFamily="34" charset="0"/>
            </a:endParaRPr>
          </a:p>
          <a:p>
            <a:r>
              <a:rPr lang="en-US" sz="2000" b="1" dirty="0" err="1" smtClean="0">
                <a:latin typeface="Calibri Light" pitchFamily="34" charset="0"/>
              </a:rPr>
              <a:t>Tāla</a:t>
            </a:r>
            <a:r>
              <a:rPr lang="en-US" sz="2000" dirty="0" smtClean="0">
                <a:latin typeface="Calibri Light" pitchFamily="34" charset="0"/>
              </a:rPr>
              <a:t>: 		</a:t>
            </a:r>
            <a:r>
              <a:rPr lang="en-US" sz="2000" dirty="0" err="1" smtClean="0">
                <a:latin typeface="Calibri Light" pitchFamily="34" charset="0"/>
              </a:rPr>
              <a:t>Rūpaka</a:t>
            </a:r>
            <a:r>
              <a:rPr lang="en-US" sz="2000" dirty="0" smtClean="0">
                <a:latin typeface="Calibri Light" pitchFamily="34" charset="0"/>
              </a:rPr>
              <a:t> (Cycle of 12 </a:t>
            </a:r>
            <a:r>
              <a:rPr lang="en-US" sz="2000" dirty="0" err="1" smtClean="0">
                <a:latin typeface="Calibri Light" pitchFamily="34" charset="0"/>
              </a:rPr>
              <a:t>akṣara</a:t>
            </a:r>
            <a:r>
              <a:rPr lang="en-US" sz="2000" dirty="0" smtClean="0">
                <a:latin typeface="Calibri Light" pitchFamily="34" charset="0"/>
              </a:rPr>
              <a:t>)</a:t>
            </a:r>
            <a:endParaRPr lang="en-US" sz="2000" b="1" dirty="0" smtClean="0">
              <a:latin typeface="Calibri Light" pitchFamily="34" charset="0"/>
            </a:endParaRPr>
          </a:p>
        </p:txBody>
      </p:sp>
      <p:pic>
        <p:nvPicPr>
          <p:cNvPr id="15" name="Picture 3" descr="E:\UPFWork\PhD\Papers\Backups\TalaIllustrations\Carnatic\rupaka.png"/>
          <p:cNvPicPr>
            <a:picLocks noChangeAspect="1" noChangeArrowheads="1"/>
          </p:cNvPicPr>
          <p:nvPr/>
        </p:nvPicPr>
        <p:blipFill>
          <a:blip r:embed="rId7" cstate="print"/>
          <a:srcRect/>
          <a:stretch>
            <a:fillRect/>
          </a:stretch>
        </p:blipFill>
        <p:spPr bwMode="auto">
          <a:xfrm>
            <a:off x="4574579" y="3886200"/>
            <a:ext cx="2440074" cy="1875194"/>
          </a:xfrm>
          <a:prstGeom prst="rect">
            <a:avLst/>
          </a:prstGeom>
          <a:noFill/>
        </p:spPr>
      </p:pic>
      <p:pic>
        <p:nvPicPr>
          <p:cNvPr id="10" name="11001_c2feaa_3_Sankari_gt.mp3">
            <a:hlinkClick r:id="" action="ppaction://media"/>
          </p:cNvPr>
          <p:cNvPicPr>
            <a:picLocks noRot="1" noChangeAspect="1"/>
          </p:cNvPicPr>
          <p:nvPr>
            <a:audioFile r:link="rId1"/>
          </p:nvPr>
        </p:nvPicPr>
        <p:blipFill>
          <a:blip r:embed="rId8" cstate="print"/>
          <a:stretch>
            <a:fillRect/>
          </a:stretch>
        </p:blipFill>
        <p:spPr>
          <a:xfrm>
            <a:off x="1447800" y="3886200"/>
            <a:ext cx="609600" cy="609600"/>
          </a:xfrm>
          <a:prstGeom prst="rect">
            <a:avLst/>
          </a:prstGeom>
        </p:spPr>
      </p:pic>
      <p:pic>
        <p:nvPicPr>
          <p:cNvPr id="8" name="11001_c2feaa_3_Sankari_Inf-AMPFo.mp3">
            <a:hlinkClick r:id="" action="ppaction://media"/>
          </p:cNvPr>
          <p:cNvPicPr>
            <a:picLocks noRot="1" noChangeAspect="1"/>
          </p:cNvPicPr>
          <p:nvPr>
            <a:audioFile r:link="rId2"/>
          </p:nvPr>
        </p:nvPicPr>
        <p:blipFill>
          <a:blip r:embed="rId9" cstate="print"/>
          <a:stretch>
            <a:fillRect/>
          </a:stretch>
        </p:blipFill>
        <p:spPr>
          <a:xfrm>
            <a:off x="2590800" y="3886200"/>
            <a:ext cx="609600" cy="60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
          <p:cNvSpPr>
            <a:spLocks noGrp="1"/>
          </p:cNvSpPr>
          <p:nvPr>
            <p:ph type="title"/>
          </p:nvPr>
        </p:nvSpPr>
        <p:spPr>
          <a:xfrm>
            <a:off x="304800" y="46038"/>
            <a:ext cx="8229600" cy="792162"/>
          </a:xfrm>
        </p:spPr>
        <p:txBody>
          <a:bodyPr/>
          <a:lstStyle/>
          <a:p>
            <a:r>
              <a:rPr lang="en-US" dirty="0" smtClean="0"/>
              <a:t>Meter analysis example: Hindustani</a:t>
            </a:r>
            <a:endParaRPr lang="en-US" dirty="0"/>
          </a:p>
        </p:txBody>
      </p:sp>
      <p:sp>
        <p:nvSpPr>
          <p:cNvPr id="5" name="TextBox 4"/>
          <p:cNvSpPr txBox="1"/>
          <p:nvPr/>
        </p:nvSpPr>
        <p:spPr>
          <a:xfrm>
            <a:off x="1781268" y="6397823"/>
            <a:ext cx="5719066" cy="307777"/>
          </a:xfrm>
          <a:prstGeom prst="rect">
            <a:avLst/>
          </a:prstGeom>
          <a:noFill/>
        </p:spPr>
        <p:txBody>
          <a:bodyPr wrap="none" rtlCol="0">
            <a:spAutoFit/>
          </a:bodyPr>
          <a:lstStyle/>
          <a:p>
            <a:r>
              <a:rPr lang="en-US" sz="1400" dirty="0" smtClean="0">
                <a:latin typeface="Calibri Light" pitchFamily="34" charset="0"/>
                <a:hlinkClick r:id="rId6"/>
              </a:rPr>
              <a:t>https://musicbrainz.org/recording/0b29d7fc-9499-4e4f-87a1-869ec8da7ab0</a:t>
            </a:r>
            <a:endParaRPr lang="en-US" sz="1400" dirty="0">
              <a:latin typeface="Calibri Light" pitchFamily="34" charset="0"/>
            </a:endParaRPr>
          </a:p>
        </p:txBody>
      </p:sp>
      <p:sp>
        <p:nvSpPr>
          <p:cNvPr id="14" name="TextBox 13"/>
          <p:cNvSpPr txBox="1"/>
          <p:nvPr/>
        </p:nvSpPr>
        <p:spPr>
          <a:xfrm>
            <a:off x="3733800" y="1219200"/>
            <a:ext cx="5410200" cy="1631216"/>
          </a:xfrm>
          <a:prstGeom prst="rect">
            <a:avLst/>
          </a:prstGeom>
          <a:noFill/>
        </p:spPr>
        <p:txBody>
          <a:bodyPr wrap="square" rtlCol="0">
            <a:spAutoFit/>
          </a:bodyPr>
          <a:lstStyle/>
          <a:p>
            <a:r>
              <a:rPr lang="en-US" sz="2000" b="1" dirty="0" smtClean="0">
                <a:latin typeface="Calibri Light" pitchFamily="34" charset="0"/>
              </a:rPr>
              <a:t>Artist</a:t>
            </a:r>
            <a:r>
              <a:rPr lang="en-US" sz="2000" dirty="0" smtClean="0">
                <a:latin typeface="Calibri Light" pitchFamily="34" charset="0"/>
              </a:rPr>
              <a:t>: 		</a:t>
            </a:r>
            <a:r>
              <a:rPr lang="en-US" sz="2000" dirty="0" err="1" smtClean="0">
                <a:latin typeface="Calibri Light" pitchFamily="34" charset="0"/>
              </a:rPr>
              <a:t>Sabri</a:t>
            </a:r>
            <a:r>
              <a:rPr lang="en-US" sz="2000" dirty="0" smtClean="0">
                <a:latin typeface="Calibri Light" pitchFamily="34" charset="0"/>
              </a:rPr>
              <a:t> Khan (</a:t>
            </a:r>
            <a:r>
              <a:rPr lang="en-US" sz="2000" dirty="0" err="1" smtClean="0">
                <a:latin typeface="Calibri Light" pitchFamily="34" charset="0"/>
              </a:rPr>
              <a:t>sarangi</a:t>
            </a:r>
            <a:r>
              <a:rPr lang="en-US" sz="2000" dirty="0" smtClean="0">
                <a:latin typeface="Calibri Light" pitchFamily="34" charset="0"/>
              </a:rPr>
              <a:t>)</a:t>
            </a:r>
          </a:p>
          <a:p>
            <a:r>
              <a:rPr lang="en-US" sz="2000" b="1" dirty="0" smtClean="0">
                <a:latin typeface="Calibri Light" pitchFamily="34" charset="0"/>
              </a:rPr>
              <a:t>Release</a:t>
            </a:r>
            <a:r>
              <a:rPr lang="en-US" sz="2000" dirty="0" smtClean="0">
                <a:latin typeface="Calibri Light" pitchFamily="34" charset="0"/>
              </a:rPr>
              <a:t>: 	 	Immortal Series: </a:t>
            </a:r>
            <a:r>
              <a:rPr lang="en-US" sz="2000" dirty="0" err="1" smtClean="0">
                <a:latin typeface="Calibri Light" pitchFamily="34" charset="0"/>
              </a:rPr>
              <a:t>Sarangi</a:t>
            </a:r>
            <a:r>
              <a:rPr lang="en-US" sz="2000" dirty="0" smtClean="0">
                <a:latin typeface="Calibri Light" pitchFamily="34" charset="0"/>
              </a:rPr>
              <a:t> Maestro</a:t>
            </a:r>
          </a:p>
          <a:p>
            <a:r>
              <a:rPr lang="en-US" sz="2000" b="1" dirty="0" smtClean="0">
                <a:latin typeface="Calibri Light" pitchFamily="34" charset="0"/>
              </a:rPr>
              <a:t>Composition</a:t>
            </a:r>
            <a:r>
              <a:rPr lang="en-US" sz="2000" dirty="0" smtClean="0">
                <a:latin typeface="Calibri Light" pitchFamily="34" charset="0"/>
              </a:rPr>
              <a:t>: 	Raga </a:t>
            </a:r>
            <a:r>
              <a:rPr lang="en-US" sz="2000" dirty="0" err="1" smtClean="0">
                <a:latin typeface="Calibri Light" pitchFamily="34" charset="0"/>
              </a:rPr>
              <a:t>Pancham</a:t>
            </a:r>
            <a:endParaRPr lang="en-US" sz="2000" dirty="0" smtClean="0">
              <a:latin typeface="Calibri Light" pitchFamily="34" charset="0"/>
            </a:endParaRPr>
          </a:p>
          <a:p>
            <a:r>
              <a:rPr lang="en-US" sz="2000" b="1" dirty="0" err="1" smtClean="0">
                <a:latin typeface="Calibri Light" pitchFamily="34" charset="0"/>
              </a:rPr>
              <a:t>Rāga</a:t>
            </a:r>
            <a:r>
              <a:rPr lang="en-US" sz="2000" dirty="0" smtClean="0">
                <a:latin typeface="Calibri Light" pitchFamily="34" charset="0"/>
              </a:rPr>
              <a:t>: 		</a:t>
            </a:r>
            <a:r>
              <a:rPr lang="en-US" sz="2000" dirty="0" err="1" smtClean="0">
                <a:latin typeface="Calibri Light" pitchFamily="34" charset="0"/>
              </a:rPr>
              <a:t>Pancham</a:t>
            </a:r>
            <a:endParaRPr lang="en-US" sz="2000" dirty="0" smtClean="0">
              <a:latin typeface="Calibri Light" pitchFamily="34" charset="0"/>
            </a:endParaRPr>
          </a:p>
          <a:p>
            <a:r>
              <a:rPr lang="en-US" sz="2000" b="1" dirty="0" err="1" smtClean="0">
                <a:latin typeface="Calibri Light" pitchFamily="34" charset="0"/>
              </a:rPr>
              <a:t>Tāla</a:t>
            </a:r>
            <a:r>
              <a:rPr lang="en-US" sz="2000" dirty="0" smtClean="0">
                <a:latin typeface="Calibri Light" pitchFamily="34" charset="0"/>
              </a:rPr>
              <a:t>: 		</a:t>
            </a:r>
            <a:r>
              <a:rPr lang="en-US" sz="2000" dirty="0" err="1" smtClean="0">
                <a:latin typeface="Calibri Light" pitchFamily="34" charset="0"/>
              </a:rPr>
              <a:t>Tintal</a:t>
            </a:r>
            <a:r>
              <a:rPr lang="en-US" sz="2000" dirty="0" smtClean="0">
                <a:latin typeface="Calibri Light" pitchFamily="34" charset="0"/>
              </a:rPr>
              <a:t> (Cycle of 16 </a:t>
            </a:r>
            <a:r>
              <a:rPr lang="en-US" sz="2000" dirty="0" err="1" smtClean="0">
                <a:latin typeface="Calibri Light" pitchFamily="34" charset="0"/>
              </a:rPr>
              <a:t>matra</a:t>
            </a:r>
            <a:r>
              <a:rPr lang="en-US" sz="2000" dirty="0" smtClean="0">
                <a:latin typeface="Calibri Light" pitchFamily="34" charset="0"/>
              </a:rPr>
              <a:t>) </a:t>
            </a:r>
            <a:endParaRPr lang="en-US" sz="2000" b="1" dirty="0" smtClean="0">
              <a:latin typeface="Calibri Light" pitchFamily="34" charset="0"/>
            </a:endParaRPr>
          </a:p>
        </p:txBody>
      </p:sp>
      <p:pic>
        <p:nvPicPr>
          <p:cNvPr id="1026" name="Picture 2" descr="E:\UPFWork\PhD\Data_laptop\TalaIllustrations\Hindustani\teentaal.png"/>
          <p:cNvPicPr>
            <a:picLocks noChangeAspect="1" noChangeArrowheads="1"/>
          </p:cNvPicPr>
          <p:nvPr/>
        </p:nvPicPr>
        <p:blipFill>
          <a:blip r:embed="rId7" cstate="print"/>
          <a:srcRect/>
          <a:stretch>
            <a:fillRect/>
          </a:stretch>
        </p:blipFill>
        <p:spPr bwMode="auto">
          <a:xfrm>
            <a:off x="4572000" y="3733800"/>
            <a:ext cx="3352800" cy="2006476"/>
          </a:xfrm>
          <a:prstGeom prst="rect">
            <a:avLst/>
          </a:prstGeom>
          <a:noFill/>
        </p:spPr>
      </p:pic>
      <p:pic>
        <p:nvPicPr>
          <p:cNvPr id="11" name="20005_da7ab0_1_05_Raga_gt.mp3">
            <a:hlinkClick r:id="" action="ppaction://media"/>
          </p:cNvPr>
          <p:cNvPicPr>
            <a:picLocks noRot="1" noChangeAspect="1"/>
          </p:cNvPicPr>
          <p:nvPr>
            <a:audioFile r:link="rId1"/>
          </p:nvPr>
        </p:nvPicPr>
        <p:blipFill>
          <a:blip r:embed="rId8" cstate="print"/>
          <a:stretch>
            <a:fillRect/>
          </a:stretch>
        </p:blipFill>
        <p:spPr>
          <a:xfrm>
            <a:off x="609600" y="3962400"/>
            <a:ext cx="685800" cy="685800"/>
          </a:xfrm>
          <a:prstGeom prst="rect">
            <a:avLst/>
          </a:prstGeom>
        </p:spPr>
      </p:pic>
      <p:pic>
        <p:nvPicPr>
          <p:cNvPr id="1028" name="Picture 4" descr="https://dunya.compmusic.upf.edu/media/images/release-4da138b5-9217-47a9-95af-7fa739f22edf.jpg"/>
          <p:cNvPicPr>
            <a:picLocks noChangeAspect="1" noChangeArrowheads="1"/>
          </p:cNvPicPr>
          <p:nvPr/>
        </p:nvPicPr>
        <p:blipFill>
          <a:blip r:embed="rId9" cstate="print"/>
          <a:srcRect/>
          <a:stretch>
            <a:fillRect/>
          </a:stretch>
        </p:blipFill>
        <p:spPr bwMode="auto">
          <a:xfrm>
            <a:off x="609600" y="1139288"/>
            <a:ext cx="2590800" cy="2594511"/>
          </a:xfrm>
          <a:prstGeom prst="rect">
            <a:avLst/>
          </a:prstGeom>
          <a:noFill/>
        </p:spPr>
      </p:pic>
      <p:pic>
        <p:nvPicPr>
          <p:cNvPr id="12" name="20005_da7ab0_1_05_Raga_Track-AMPFo.mp3">
            <a:hlinkClick r:id="" action="ppaction://media"/>
          </p:cNvPr>
          <p:cNvPicPr>
            <a:picLocks noRot="1" noChangeAspect="1"/>
          </p:cNvPicPr>
          <p:nvPr>
            <a:audioFile r:link="rId2"/>
          </p:nvPr>
        </p:nvPicPr>
        <p:blipFill>
          <a:blip r:embed="rId10" cstate="print"/>
          <a:stretch>
            <a:fillRect/>
          </a:stretch>
        </p:blipFill>
        <p:spPr>
          <a:xfrm>
            <a:off x="1808978" y="3962400"/>
            <a:ext cx="685800" cy="685800"/>
          </a:xfrm>
          <a:prstGeom prst="rect">
            <a:avLst/>
          </a:prstGeom>
        </p:spPr>
      </p:pic>
      <p:pic>
        <p:nvPicPr>
          <p:cNvPr id="13" name="20005_da7ab0_1_05_Raga_tsInfTrack-AMPFs.mp3">
            <a:hlinkClick r:id="" action="ppaction://media"/>
          </p:cNvPr>
          <p:cNvPicPr>
            <a:picLocks noRot="1" noChangeAspect="1"/>
          </p:cNvPicPr>
          <p:nvPr>
            <a:audioFile r:link="rId3"/>
          </p:nvPr>
        </p:nvPicPr>
        <p:blipFill>
          <a:blip r:embed="rId11" cstate="print"/>
          <a:stretch>
            <a:fillRect/>
          </a:stretch>
        </p:blipFill>
        <p:spPr>
          <a:xfrm>
            <a:off x="3048000" y="3962400"/>
            <a:ext cx="685800" cy="685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seq concurrent="1" nextAc="seek">
              <p:cTn id="14" restart="whenNotActive" fill="hold" evtFilter="cancelBubble" nodeType="interactiveSeq">
                <p:stCondLst>
                  <p:cond evt="onClick" delay="0">
                    <p:tgtEl>
                      <p:spTgt spid="1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3"/>
                                        </p:tgtEl>
                                      </p:cBhvr>
                                    </p:cmd>
                                  </p:childTnLst>
                                </p:cTn>
                              </p:par>
                            </p:childTnLst>
                          </p:cTn>
                        </p:par>
                      </p:childTnLst>
                    </p:cTn>
                  </p:par>
                </p:childTnLst>
              </p:cTn>
              <p:nextCondLst>
                <p:cond evt="onClick" delay="0">
                  <p:tgtEl>
                    <p:spTgt spid="13"/>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09600" y="533400"/>
            <a:ext cx="7772400" cy="1470025"/>
          </a:xfrm>
        </p:spPr>
        <p:txBody>
          <a:bodyPr>
            <a:noAutofit/>
          </a:bodyPr>
          <a:lstStyle/>
          <a:p>
            <a:r>
              <a:rPr lang="en-US" sz="3200" b="0" dirty="0" smtClean="0"/>
              <a:t>A </a:t>
            </a:r>
            <a:r>
              <a:rPr lang="en-US" sz="3200" b="0" dirty="0" smtClean="0"/>
              <a:t>Data-driven </a:t>
            </a:r>
            <a:r>
              <a:rPr lang="en-US" sz="3200" b="0" dirty="0" smtClean="0"/>
              <a:t>Bayesian Approach to </a:t>
            </a:r>
            <a:br>
              <a:rPr lang="en-US" sz="3200" b="0" dirty="0" smtClean="0"/>
            </a:br>
            <a:r>
              <a:rPr lang="en-US" sz="3200" b="0" dirty="0" smtClean="0"/>
              <a:t>Automatic Rhythm Analysis of </a:t>
            </a:r>
            <a:br>
              <a:rPr lang="en-US" sz="3200" b="0" dirty="0" smtClean="0"/>
            </a:br>
            <a:r>
              <a:rPr lang="en-US" sz="3200" b="0" dirty="0" smtClean="0"/>
              <a:t>Indian Art Music</a:t>
            </a:r>
            <a:endParaRPr lang="en-US" sz="3200" b="0" dirty="0"/>
          </a:p>
        </p:txBody>
      </p:sp>
      <p:sp>
        <p:nvSpPr>
          <p:cNvPr id="5" name="Subtitle 4"/>
          <p:cNvSpPr>
            <a:spLocks noGrp="1"/>
          </p:cNvSpPr>
          <p:nvPr>
            <p:ph type="subTitle" idx="1"/>
          </p:nvPr>
        </p:nvSpPr>
        <p:spPr>
          <a:xfrm>
            <a:off x="1371600" y="2209800"/>
            <a:ext cx="6400800" cy="1752600"/>
          </a:xfrm>
        </p:spPr>
        <p:txBody>
          <a:bodyPr>
            <a:noAutofit/>
          </a:bodyPr>
          <a:lstStyle/>
          <a:p>
            <a:r>
              <a:rPr lang="en-US" sz="2000" dirty="0" smtClean="0"/>
              <a:t>17 Nov 2016, PhD defense</a:t>
            </a:r>
          </a:p>
          <a:p>
            <a:endParaRPr lang="en-US" sz="2000" dirty="0" smtClean="0"/>
          </a:p>
          <a:p>
            <a:r>
              <a:rPr lang="en-US" sz="2200" dirty="0" smtClean="0"/>
              <a:t>Ajay </a:t>
            </a:r>
            <a:r>
              <a:rPr lang="en-US" sz="2200" dirty="0" err="1" smtClean="0"/>
              <a:t>Srinivasamurthy</a:t>
            </a:r>
            <a:endParaRPr lang="en-US" sz="2200" dirty="0" smtClean="0"/>
          </a:p>
          <a:p>
            <a:r>
              <a:rPr lang="en-US" sz="1800" dirty="0" smtClean="0"/>
              <a:t>Dept. of Information and Communication Technologies</a:t>
            </a:r>
          </a:p>
          <a:p>
            <a:r>
              <a:rPr lang="en-US" sz="1800" dirty="0" err="1" smtClean="0"/>
              <a:t>Universitat</a:t>
            </a:r>
            <a:r>
              <a:rPr lang="en-US" sz="1800" dirty="0" smtClean="0"/>
              <a:t> </a:t>
            </a:r>
            <a:r>
              <a:rPr lang="en-US" sz="1800" dirty="0" err="1" smtClean="0"/>
              <a:t>Pompeu</a:t>
            </a:r>
            <a:r>
              <a:rPr lang="en-US" sz="1800" dirty="0" smtClean="0"/>
              <a:t> </a:t>
            </a:r>
            <a:r>
              <a:rPr lang="en-US" sz="1800" dirty="0" err="1" smtClean="0"/>
              <a:t>Fabra</a:t>
            </a:r>
            <a:endParaRPr lang="en-US" sz="1800" dirty="0" smtClean="0"/>
          </a:p>
        </p:txBody>
      </p:sp>
      <p:sp>
        <p:nvSpPr>
          <p:cNvPr id="6" name="TextBox 5"/>
          <p:cNvSpPr txBox="1"/>
          <p:nvPr/>
        </p:nvSpPr>
        <p:spPr>
          <a:xfrm>
            <a:off x="762000" y="4191000"/>
            <a:ext cx="7924800" cy="1200329"/>
          </a:xfrm>
          <a:prstGeom prst="rect">
            <a:avLst/>
          </a:prstGeom>
          <a:noFill/>
        </p:spPr>
        <p:txBody>
          <a:bodyPr wrap="square" rtlCol="0">
            <a:spAutoFit/>
          </a:bodyPr>
          <a:lstStyle/>
          <a:p>
            <a:r>
              <a:rPr lang="en-US" b="1" dirty="0" smtClean="0">
                <a:solidFill>
                  <a:schemeClr val="tx1">
                    <a:lumMod val="75000"/>
                    <a:lumOff val="25000"/>
                  </a:schemeClr>
                </a:solidFill>
              </a:rPr>
              <a:t>Thesis Supervisor 				Thesis Committee: </a:t>
            </a:r>
          </a:p>
          <a:p>
            <a:r>
              <a:rPr lang="en-US" dirty="0" smtClean="0">
                <a:solidFill>
                  <a:schemeClr val="tx1">
                    <a:lumMod val="75000"/>
                    <a:lumOff val="25000"/>
                  </a:schemeClr>
                </a:solidFill>
                <a:latin typeface="Calibri Light" pitchFamily="34" charset="0"/>
              </a:rPr>
              <a:t>Dr. Xavier Serra				Dr. Simon Dixon (QMUL)</a:t>
            </a:r>
          </a:p>
          <a:p>
            <a:r>
              <a:rPr lang="en-US" sz="1600" dirty="0" smtClean="0">
                <a:solidFill>
                  <a:schemeClr val="tx1">
                    <a:lumMod val="75000"/>
                    <a:lumOff val="25000"/>
                  </a:schemeClr>
                </a:solidFill>
                <a:latin typeface="Calibri Light" pitchFamily="34" charset="0"/>
              </a:rPr>
              <a:t>Music Technology Group</a:t>
            </a:r>
            <a:r>
              <a:rPr lang="en-US" dirty="0" smtClean="0">
                <a:solidFill>
                  <a:schemeClr val="tx1">
                    <a:lumMod val="75000"/>
                    <a:lumOff val="25000"/>
                  </a:schemeClr>
                </a:solidFill>
                <a:latin typeface="Calibri Light" pitchFamily="34" charset="0"/>
              </a:rPr>
              <a:t>			Dr. </a:t>
            </a:r>
            <a:r>
              <a:rPr lang="en-US" dirty="0" err="1" smtClean="0">
                <a:solidFill>
                  <a:schemeClr val="tx1">
                    <a:lumMod val="75000"/>
                    <a:lumOff val="25000"/>
                  </a:schemeClr>
                </a:solidFill>
                <a:latin typeface="Calibri Light" pitchFamily="34" charset="0"/>
              </a:rPr>
              <a:t>Geoffroy</a:t>
            </a:r>
            <a:r>
              <a:rPr lang="en-US" dirty="0" smtClean="0">
                <a:solidFill>
                  <a:schemeClr val="tx1">
                    <a:lumMod val="75000"/>
                    <a:lumOff val="25000"/>
                  </a:schemeClr>
                </a:solidFill>
                <a:latin typeface="Calibri Light" pitchFamily="34" charset="0"/>
              </a:rPr>
              <a:t> </a:t>
            </a:r>
            <a:r>
              <a:rPr lang="en-US" dirty="0" err="1" smtClean="0">
                <a:solidFill>
                  <a:schemeClr val="tx1">
                    <a:lumMod val="75000"/>
                    <a:lumOff val="25000"/>
                  </a:schemeClr>
                </a:solidFill>
                <a:latin typeface="Calibri Light" pitchFamily="34" charset="0"/>
              </a:rPr>
              <a:t>Peeters</a:t>
            </a:r>
            <a:r>
              <a:rPr lang="en-US" dirty="0" smtClean="0">
                <a:solidFill>
                  <a:schemeClr val="tx1">
                    <a:lumMod val="75000"/>
                    <a:lumOff val="25000"/>
                  </a:schemeClr>
                </a:solidFill>
                <a:latin typeface="Calibri Light" pitchFamily="34" charset="0"/>
              </a:rPr>
              <a:t> (IRCAM)</a:t>
            </a:r>
          </a:p>
          <a:p>
            <a:r>
              <a:rPr lang="en-US" sz="1600" dirty="0" err="1" smtClean="0">
                <a:solidFill>
                  <a:schemeClr val="tx1">
                    <a:lumMod val="75000"/>
                    <a:lumOff val="25000"/>
                  </a:schemeClr>
                </a:solidFill>
                <a:latin typeface="Calibri Light" pitchFamily="34" charset="0"/>
              </a:rPr>
              <a:t>Universitat</a:t>
            </a:r>
            <a:r>
              <a:rPr lang="en-US" sz="1600" dirty="0" smtClean="0">
                <a:solidFill>
                  <a:schemeClr val="tx1">
                    <a:lumMod val="75000"/>
                    <a:lumOff val="25000"/>
                  </a:schemeClr>
                </a:solidFill>
                <a:latin typeface="Calibri Light" pitchFamily="34" charset="0"/>
              </a:rPr>
              <a:t> </a:t>
            </a:r>
            <a:r>
              <a:rPr lang="en-US" sz="1600" dirty="0" err="1" smtClean="0">
                <a:solidFill>
                  <a:schemeClr val="tx1">
                    <a:lumMod val="75000"/>
                    <a:lumOff val="25000"/>
                  </a:schemeClr>
                </a:solidFill>
                <a:latin typeface="Calibri Light" pitchFamily="34" charset="0"/>
              </a:rPr>
              <a:t>Pompeu</a:t>
            </a:r>
            <a:r>
              <a:rPr lang="en-US" sz="1600" dirty="0" smtClean="0">
                <a:solidFill>
                  <a:schemeClr val="tx1">
                    <a:lumMod val="75000"/>
                    <a:lumOff val="25000"/>
                  </a:schemeClr>
                </a:solidFill>
                <a:latin typeface="Calibri Light" pitchFamily="34" charset="0"/>
              </a:rPr>
              <a:t> </a:t>
            </a:r>
            <a:r>
              <a:rPr lang="en-US" sz="1600" dirty="0" err="1" smtClean="0">
                <a:solidFill>
                  <a:schemeClr val="tx1">
                    <a:lumMod val="75000"/>
                    <a:lumOff val="25000"/>
                  </a:schemeClr>
                </a:solidFill>
                <a:latin typeface="Calibri Light" pitchFamily="34" charset="0"/>
              </a:rPr>
              <a:t>Fabra</a:t>
            </a:r>
            <a:r>
              <a:rPr lang="en-US" dirty="0" smtClean="0">
                <a:solidFill>
                  <a:schemeClr val="tx1">
                    <a:lumMod val="75000"/>
                    <a:lumOff val="25000"/>
                  </a:schemeClr>
                </a:solidFill>
                <a:latin typeface="Calibri Light" pitchFamily="34" charset="0"/>
              </a:rPr>
              <a:t>			Dr. Juan Pablo Bello (NYU)</a:t>
            </a:r>
            <a:endParaRPr lang="en-US" dirty="0">
              <a:solidFill>
                <a:schemeClr val="tx1">
                  <a:lumMod val="75000"/>
                  <a:lumOff val="25000"/>
                </a:schemeClr>
              </a:solidFill>
              <a:latin typeface="Calibri Light"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
          <p:cNvSpPr>
            <a:spLocks noGrp="1"/>
          </p:cNvSpPr>
          <p:nvPr>
            <p:ph type="title"/>
          </p:nvPr>
        </p:nvSpPr>
        <p:spPr>
          <a:xfrm>
            <a:off x="304800" y="46038"/>
            <a:ext cx="8229600" cy="792162"/>
          </a:xfrm>
        </p:spPr>
        <p:txBody>
          <a:bodyPr/>
          <a:lstStyle/>
          <a:p>
            <a:r>
              <a:rPr lang="en-US" dirty="0" smtClean="0"/>
              <a:t>An example</a:t>
            </a:r>
            <a:endParaRPr lang="en-US" dirty="0"/>
          </a:p>
        </p:txBody>
      </p:sp>
      <p:sp>
        <p:nvSpPr>
          <p:cNvPr id="5" name="TextBox 4"/>
          <p:cNvSpPr txBox="1"/>
          <p:nvPr/>
        </p:nvSpPr>
        <p:spPr>
          <a:xfrm>
            <a:off x="1781268" y="6397823"/>
            <a:ext cx="5581464" cy="307777"/>
          </a:xfrm>
          <a:prstGeom prst="rect">
            <a:avLst/>
          </a:prstGeom>
          <a:noFill/>
        </p:spPr>
        <p:txBody>
          <a:bodyPr wrap="none" rtlCol="0">
            <a:spAutoFit/>
          </a:bodyPr>
          <a:lstStyle/>
          <a:p>
            <a:r>
              <a:rPr lang="en-US" sz="1400" dirty="0" smtClean="0">
                <a:latin typeface="Calibri Light" pitchFamily="34" charset="0"/>
                <a:hlinkClick r:id="rId4"/>
              </a:rPr>
              <a:t>http://musicbrainz.org/recording/fe63aa10-bfa0-4dc6-9845-e57811c2feaa</a:t>
            </a:r>
            <a:endParaRPr lang="en-US" sz="1400" dirty="0">
              <a:latin typeface="Calibri Light" pitchFamily="34" charset="0"/>
            </a:endParaRPr>
          </a:p>
        </p:txBody>
      </p:sp>
      <p:pic>
        <p:nvPicPr>
          <p:cNvPr id="39938" name="Picture 2" descr="https://coverartarchive.org/release/e00e0e8b-4f9a-4a81-aa4c-0609ee71c94f/8533596851.jpg"/>
          <p:cNvPicPr>
            <a:picLocks noChangeAspect="1" noChangeArrowheads="1"/>
          </p:cNvPicPr>
          <p:nvPr/>
        </p:nvPicPr>
        <p:blipFill>
          <a:blip r:embed="rId5" cstate="print"/>
          <a:srcRect/>
          <a:stretch>
            <a:fillRect/>
          </a:stretch>
        </p:blipFill>
        <p:spPr bwMode="auto">
          <a:xfrm>
            <a:off x="1143000" y="1219200"/>
            <a:ext cx="2286000" cy="2338754"/>
          </a:xfrm>
          <a:prstGeom prst="rect">
            <a:avLst/>
          </a:prstGeom>
          <a:noFill/>
        </p:spPr>
      </p:pic>
      <p:sp>
        <p:nvSpPr>
          <p:cNvPr id="14" name="TextBox 13"/>
          <p:cNvSpPr txBox="1"/>
          <p:nvPr/>
        </p:nvSpPr>
        <p:spPr>
          <a:xfrm>
            <a:off x="3733800" y="1219200"/>
            <a:ext cx="5136548" cy="1938992"/>
          </a:xfrm>
          <a:prstGeom prst="rect">
            <a:avLst/>
          </a:prstGeom>
          <a:noFill/>
        </p:spPr>
        <p:txBody>
          <a:bodyPr wrap="square" rtlCol="0">
            <a:spAutoFit/>
          </a:bodyPr>
          <a:lstStyle/>
          <a:p>
            <a:r>
              <a:rPr lang="en-US" sz="2000" b="1" dirty="0" smtClean="0">
                <a:latin typeface="Calibri Light" pitchFamily="34" charset="0"/>
              </a:rPr>
              <a:t>Artist</a:t>
            </a:r>
            <a:r>
              <a:rPr lang="en-US" sz="2000" dirty="0" smtClean="0">
                <a:latin typeface="Calibri Light" pitchFamily="34" charset="0"/>
              </a:rPr>
              <a:t>: 		Bombay </a:t>
            </a:r>
            <a:r>
              <a:rPr lang="en-US" sz="2000" dirty="0" err="1" smtClean="0">
                <a:latin typeface="Calibri Light" pitchFamily="34" charset="0"/>
              </a:rPr>
              <a:t>Jayasree</a:t>
            </a:r>
            <a:r>
              <a:rPr lang="en-US" sz="2000" dirty="0" smtClean="0">
                <a:latin typeface="Calibri Light" pitchFamily="34" charset="0"/>
              </a:rPr>
              <a:t> (vocal)</a:t>
            </a:r>
          </a:p>
          <a:p>
            <a:r>
              <a:rPr lang="en-US" sz="2000" b="1" dirty="0" smtClean="0">
                <a:latin typeface="Calibri Light" pitchFamily="34" charset="0"/>
              </a:rPr>
              <a:t>Release</a:t>
            </a:r>
            <a:r>
              <a:rPr lang="en-US" sz="2000" dirty="0" smtClean="0">
                <a:latin typeface="Calibri Light" pitchFamily="34" charset="0"/>
              </a:rPr>
              <a:t>: 		Classical Vocal </a:t>
            </a:r>
          </a:p>
          <a:p>
            <a:r>
              <a:rPr lang="en-US" sz="2000" b="1" dirty="0" smtClean="0">
                <a:latin typeface="Calibri Light" pitchFamily="34" charset="0"/>
              </a:rPr>
              <a:t>Composition</a:t>
            </a:r>
            <a:r>
              <a:rPr lang="en-US" sz="2000" dirty="0" smtClean="0">
                <a:latin typeface="Calibri Light" pitchFamily="34" charset="0"/>
              </a:rPr>
              <a:t>: 	</a:t>
            </a:r>
            <a:r>
              <a:rPr lang="en-US" sz="2000" dirty="0" err="1" smtClean="0">
                <a:latin typeface="Calibri Light" pitchFamily="34" charset="0"/>
              </a:rPr>
              <a:t>Śaṅkari</a:t>
            </a:r>
            <a:r>
              <a:rPr lang="en-US" sz="2000" dirty="0" smtClean="0">
                <a:latin typeface="Calibri Light" pitchFamily="34" charset="0"/>
              </a:rPr>
              <a:t> </a:t>
            </a:r>
            <a:r>
              <a:rPr lang="en-US" sz="2000" dirty="0" err="1" smtClean="0">
                <a:latin typeface="Calibri Light" pitchFamily="34" charset="0"/>
              </a:rPr>
              <a:t>nīvē</a:t>
            </a:r>
            <a:endParaRPr lang="en-US" sz="2000" dirty="0" smtClean="0">
              <a:latin typeface="Calibri Light" pitchFamily="34" charset="0"/>
            </a:endParaRPr>
          </a:p>
          <a:p>
            <a:r>
              <a:rPr lang="en-US" sz="2000" b="1" dirty="0" smtClean="0">
                <a:latin typeface="Calibri Light" pitchFamily="34" charset="0"/>
              </a:rPr>
              <a:t>Composer</a:t>
            </a:r>
            <a:r>
              <a:rPr lang="en-US" sz="2000" dirty="0" smtClean="0">
                <a:latin typeface="Calibri Light" pitchFamily="34" charset="0"/>
              </a:rPr>
              <a:t>: 	</a:t>
            </a:r>
            <a:r>
              <a:rPr lang="en-US" sz="2000" dirty="0" err="1" smtClean="0">
                <a:latin typeface="Calibri Light" pitchFamily="34" charset="0"/>
              </a:rPr>
              <a:t>Subbaraya</a:t>
            </a:r>
            <a:r>
              <a:rPr lang="en-US" sz="2000" dirty="0" smtClean="0">
                <a:latin typeface="Calibri Light" pitchFamily="34" charset="0"/>
              </a:rPr>
              <a:t> </a:t>
            </a:r>
            <a:r>
              <a:rPr lang="en-US" sz="2000" dirty="0" err="1" smtClean="0">
                <a:latin typeface="Calibri Light" pitchFamily="34" charset="0"/>
              </a:rPr>
              <a:t>Sastry</a:t>
            </a:r>
            <a:endParaRPr lang="en-US" sz="2000" b="1" dirty="0" smtClean="0">
              <a:latin typeface="Calibri Light" pitchFamily="34" charset="0"/>
            </a:endParaRPr>
          </a:p>
          <a:p>
            <a:r>
              <a:rPr lang="en-US" sz="2000" b="1" dirty="0" err="1" smtClean="0">
                <a:latin typeface="Calibri Light" pitchFamily="34" charset="0"/>
              </a:rPr>
              <a:t>Rāga</a:t>
            </a:r>
            <a:r>
              <a:rPr lang="en-US" sz="2000" dirty="0" smtClean="0">
                <a:latin typeface="Calibri Light" pitchFamily="34" charset="0"/>
              </a:rPr>
              <a:t>: 		</a:t>
            </a:r>
            <a:r>
              <a:rPr lang="en-US" sz="2000" dirty="0" err="1" smtClean="0">
                <a:latin typeface="Calibri Light" pitchFamily="34" charset="0"/>
              </a:rPr>
              <a:t>Bēgaḍa</a:t>
            </a:r>
            <a:endParaRPr lang="en-US" sz="2000" dirty="0" smtClean="0">
              <a:latin typeface="Calibri Light" pitchFamily="34" charset="0"/>
            </a:endParaRPr>
          </a:p>
          <a:p>
            <a:r>
              <a:rPr lang="en-US" sz="2000" b="1" dirty="0" err="1" smtClean="0">
                <a:latin typeface="Calibri Light" pitchFamily="34" charset="0"/>
              </a:rPr>
              <a:t>Tāla</a:t>
            </a:r>
            <a:r>
              <a:rPr lang="en-US" sz="2000" dirty="0" smtClean="0">
                <a:latin typeface="Calibri Light" pitchFamily="34" charset="0"/>
              </a:rPr>
              <a:t>: 		</a:t>
            </a:r>
            <a:r>
              <a:rPr lang="en-US" sz="2000" dirty="0" err="1" smtClean="0">
                <a:latin typeface="Calibri Light" pitchFamily="34" charset="0"/>
              </a:rPr>
              <a:t>Rūpaka</a:t>
            </a:r>
            <a:r>
              <a:rPr lang="en-US" sz="2000" dirty="0" smtClean="0">
                <a:latin typeface="Calibri Light" pitchFamily="34" charset="0"/>
              </a:rPr>
              <a:t> (Cycle of 12 </a:t>
            </a:r>
            <a:r>
              <a:rPr lang="en-US" sz="2000" dirty="0" err="1" smtClean="0">
                <a:latin typeface="Calibri Light" pitchFamily="34" charset="0"/>
              </a:rPr>
              <a:t>akṣara</a:t>
            </a:r>
            <a:r>
              <a:rPr lang="en-US" sz="2000" dirty="0" smtClean="0">
                <a:latin typeface="Calibri Light" pitchFamily="34" charset="0"/>
              </a:rPr>
              <a:t>)</a:t>
            </a:r>
            <a:endParaRPr lang="en-US" sz="2000" b="1" dirty="0" smtClean="0">
              <a:latin typeface="Calibri Light" pitchFamily="34" charset="0"/>
            </a:endParaRPr>
          </a:p>
        </p:txBody>
      </p:sp>
      <p:pic>
        <p:nvPicPr>
          <p:cNvPr id="15" name="Picture 3" descr="E:\UPFWork\PhD\Papers\Backups\TalaIllustrations\Carnatic\rupaka.png"/>
          <p:cNvPicPr>
            <a:picLocks noChangeAspect="1" noChangeArrowheads="1"/>
          </p:cNvPicPr>
          <p:nvPr/>
        </p:nvPicPr>
        <p:blipFill>
          <a:blip r:embed="rId6" cstate="print"/>
          <a:srcRect/>
          <a:stretch>
            <a:fillRect/>
          </a:stretch>
        </p:blipFill>
        <p:spPr bwMode="auto">
          <a:xfrm>
            <a:off x="4574579" y="3886200"/>
            <a:ext cx="2440074" cy="1875194"/>
          </a:xfrm>
          <a:prstGeom prst="rect">
            <a:avLst/>
          </a:prstGeom>
          <a:noFill/>
        </p:spPr>
      </p:pic>
      <p:pic>
        <p:nvPicPr>
          <p:cNvPr id="8" name="01_11001_3_Sankari_Neeve_beats_clip.mp3">
            <a:hlinkClick r:id="" action="ppaction://media"/>
          </p:cNvPr>
          <p:cNvPicPr>
            <a:picLocks noRot="1" noChangeAspect="1"/>
          </p:cNvPicPr>
          <p:nvPr>
            <a:audioFile r:link="rId1"/>
          </p:nvPr>
        </p:nvPicPr>
        <p:blipFill>
          <a:blip r:embed="rId7" cstate="print"/>
          <a:stretch>
            <a:fillRect/>
          </a:stretch>
        </p:blipFill>
        <p:spPr>
          <a:xfrm>
            <a:off x="1981200" y="4267200"/>
            <a:ext cx="609600" cy="60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t>Rhythm in Hindustani music </a:t>
            </a:r>
            <a:endParaRPr lang="en-US" b="0" dirty="0"/>
          </a:p>
        </p:txBody>
      </p:sp>
      <p:sp>
        <p:nvSpPr>
          <p:cNvPr id="4" name="Rectangle 3"/>
          <p:cNvSpPr/>
          <p:nvPr/>
        </p:nvSpPr>
        <p:spPr>
          <a:xfrm>
            <a:off x="1143000" y="6397823"/>
            <a:ext cx="6858000" cy="307777"/>
          </a:xfrm>
          <a:prstGeom prst="rect">
            <a:avLst/>
          </a:prstGeom>
        </p:spPr>
        <p:txBody>
          <a:bodyPr wrap="square">
            <a:spAutoFit/>
          </a:bodyPr>
          <a:lstStyle/>
          <a:p>
            <a:pPr algn="ctr"/>
            <a:r>
              <a:rPr lang="en-US" sz="1400" dirty="0" smtClean="0">
                <a:latin typeface="Calibri Light" pitchFamily="34" charset="0"/>
                <a:hlinkClick r:id="rId3"/>
              </a:rPr>
              <a:t>https://musicboxnews.files.wordpress.com/2011/09/darbar-festival-20081.jpg</a:t>
            </a:r>
            <a:endParaRPr lang="en-US" sz="1400" dirty="0">
              <a:latin typeface="Calibri Light" pitchFamily="34" charset="0"/>
            </a:endParaRPr>
          </a:p>
        </p:txBody>
      </p:sp>
      <p:pic>
        <p:nvPicPr>
          <p:cNvPr id="5" name="Picture 2" descr="https://musicboxnews.files.wordpress.com/2011/09/darbar-festival-20081.jpg"/>
          <p:cNvPicPr>
            <a:picLocks noChangeAspect="1" noChangeArrowheads="1"/>
          </p:cNvPicPr>
          <p:nvPr/>
        </p:nvPicPr>
        <p:blipFill>
          <a:blip r:embed="rId4" cstate="print"/>
          <a:srcRect t="24511" b="8700"/>
          <a:stretch>
            <a:fillRect/>
          </a:stretch>
        </p:blipFill>
        <p:spPr bwMode="auto">
          <a:xfrm>
            <a:off x="671080" y="2133600"/>
            <a:ext cx="8091920" cy="3835234"/>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Tāl</a:t>
            </a:r>
            <a:r>
              <a:rPr lang="en-US" dirty="0" smtClean="0"/>
              <a:t> in Hindustani music</a:t>
            </a:r>
            <a:endParaRPr lang="en-US" dirty="0"/>
          </a:p>
        </p:txBody>
      </p:sp>
      <p:sp>
        <p:nvSpPr>
          <p:cNvPr id="9" name="Content Placeholder 3"/>
          <p:cNvSpPr>
            <a:spLocks noGrp="1"/>
          </p:cNvSpPr>
          <p:nvPr>
            <p:ph idx="1"/>
          </p:nvPr>
        </p:nvSpPr>
        <p:spPr>
          <a:xfrm>
            <a:off x="381000" y="1219200"/>
            <a:ext cx="6248400" cy="5334000"/>
          </a:xfrm>
        </p:spPr>
        <p:txBody>
          <a:bodyPr>
            <a:normAutofit fontScale="85000" lnSpcReduction="10000"/>
          </a:bodyPr>
          <a:lstStyle/>
          <a:p>
            <a:r>
              <a:rPr lang="en-US" dirty="0" smtClean="0"/>
              <a:t>Metrical time cycles </a:t>
            </a:r>
          </a:p>
          <a:p>
            <a:pPr lvl="1"/>
            <a:r>
              <a:rPr lang="en-US" dirty="0" smtClean="0"/>
              <a:t>Broad structure for rendition and repetition of melodic and rhythmic phrases, motifs, and improvisations</a:t>
            </a:r>
          </a:p>
          <a:p>
            <a:pPr lvl="1"/>
            <a:r>
              <a:rPr lang="en-US" b="1" dirty="0" err="1" smtClean="0"/>
              <a:t>mātrā</a:t>
            </a:r>
            <a:r>
              <a:rPr lang="en-US" dirty="0" smtClean="0"/>
              <a:t> (beat), </a:t>
            </a:r>
            <a:r>
              <a:rPr lang="en-US" b="1" dirty="0" err="1" smtClean="0"/>
              <a:t>sam</a:t>
            </a:r>
            <a:r>
              <a:rPr lang="en-US" dirty="0" smtClean="0"/>
              <a:t> (downbeat), </a:t>
            </a:r>
            <a:r>
              <a:rPr lang="en-US" b="1" dirty="0" err="1" smtClean="0"/>
              <a:t>vibhāg</a:t>
            </a:r>
            <a:r>
              <a:rPr lang="en-US" dirty="0" smtClean="0"/>
              <a:t> (section)</a:t>
            </a:r>
          </a:p>
          <a:p>
            <a:r>
              <a:rPr lang="en-US" dirty="0" smtClean="0">
                <a:solidFill>
                  <a:schemeClr val="bg1">
                    <a:lumMod val="65000"/>
                  </a:schemeClr>
                </a:solidFill>
              </a:rPr>
              <a:t>Tempo classes (lay)</a:t>
            </a:r>
          </a:p>
          <a:p>
            <a:pPr lvl="1"/>
            <a:r>
              <a:rPr lang="en-US" dirty="0" smtClean="0">
                <a:solidFill>
                  <a:schemeClr val="bg1">
                    <a:lumMod val="65000"/>
                  </a:schemeClr>
                </a:solidFill>
              </a:rPr>
              <a:t>Wide range of tempi</a:t>
            </a:r>
          </a:p>
          <a:p>
            <a:pPr lvl="1"/>
            <a:r>
              <a:rPr lang="en-US" dirty="0" smtClean="0">
                <a:solidFill>
                  <a:schemeClr val="bg1">
                    <a:lumMod val="65000"/>
                  </a:schemeClr>
                </a:solidFill>
              </a:rPr>
              <a:t>Slow (</a:t>
            </a:r>
            <a:r>
              <a:rPr lang="en-US" dirty="0" err="1" smtClean="0">
                <a:solidFill>
                  <a:schemeClr val="bg1">
                    <a:lumMod val="65000"/>
                  </a:schemeClr>
                </a:solidFill>
              </a:rPr>
              <a:t>vilaṁbit</a:t>
            </a:r>
            <a:r>
              <a:rPr lang="en-US" dirty="0" smtClean="0">
                <a:solidFill>
                  <a:schemeClr val="bg1">
                    <a:lumMod val="65000"/>
                  </a:schemeClr>
                </a:solidFill>
              </a:rPr>
              <a:t>): 10-60 </a:t>
            </a:r>
            <a:r>
              <a:rPr lang="en-US" dirty="0" err="1" smtClean="0">
                <a:solidFill>
                  <a:schemeClr val="bg1">
                    <a:lumMod val="65000"/>
                  </a:schemeClr>
                </a:solidFill>
              </a:rPr>
              <a:t>mātrā</a:t>
            </a:r>
            <a:r>
              <a:rPr lang="en-US" dirty="0" smtClean="0">
                <a:solidFill>
                  <a:schemeClr val="bg1">
                    <a:lumMod val="65000"/>
                  </a:schemeClr>
                </a:solidFill>
              </a:rPr>
              <a:t> per minute (MPM)</a:t>
            </a:r>
          </a:p>
          <a:p>
            <a:pPr lvl="1"/>
            <a:r>
              <a:rPr lang="en-US" dirty="0" smtClean="0">
                <a:solidFill>
                  <a:schemeClr val="bg1">
                    <a:lumMod val="65000"/>
                  </a:schemeClr>
                </a:solidFill>
              </a:rPr>
              <a:t>Medium (</a:t>
            </a:r>
            <a:r>
              <a:rPr lang="en-US" dirty="0" err="1" smtClean="0">
                <a:solidFill>
                  <a:schemeClr val="bg1">
                    <a:lumMod val="65000"/>
                  </a:schemeClr>
                </a:solidFill>
              </a:rPr>
              <a:t>madhya</a:t>
            </a:r>
            <a:r>
              <a:rPr lang="en-US" dirty="0" smtClean="0">
                <a:solidFill>
                  <a:schemeClr val="bg1">
                    <a:lumMod val="65000"/>
                  </a:schemeClr>
                </a:solidFill>
              </a:rPr>
              <a:t>): 60-150 MPM</a:t>
            </a:r>
          </a:p>
          <a:p>
            <a:pPr lvl="1"/>
            <a:r>
              <a:rPr lang="en-US" dirty="0" smtClean="0">
                <a:solidFill>
                  <a:schemeClr val="bg1">
                    <a:lumMod val="65000"/>
                  </a:schemeClr>
                </a:solidFill>
              </a:rPr>
              <a:t>Fast (</a:t>
            </a:r>
            <a:r>
              <a:rPr lang="en-US" dirty="0" err="1" smtClean="0">
                <a:solidFill>
                  <a:schemeClr val="bg1">
                    <a:lumMod val="65000"/>
                  </a:schemeClr>
                </a:solidFill>
              </a:rPr>
              <a:t>drut</a:t>
            </a:r>
            <a:r>
              <a:rPr lang="en-US" dirty="0" smtClean="0">
                <a:solidFill>
                  <a:schemeClr val="bg1">
                    <a:lumMod val="65000"/>
                  </a:schemeClr>
                </a:solidFill>
              </a:rPr>
              <a:t>): &gt;150 MPM</a:t>
            </a:r>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2.2.3</a:t>
            </a:r>
            <a:endParaRPr lang="en-US" sz="1600" dirty="0">
              <a:solidFill>
                <a:schemeClr val="bg1">
                  <a:lumMod val="50000"/>
                </a:scheme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6172200" y="1447800"/>
            <a:ext cx="2743200" cy="3609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Outline</a:t>
            </a:r>
            <a:endParaRPr lang="en-US" b="0" dirty="0"/>
          </a:p>
        </p:txBody>
      </p:sp>
      <p:sp>
        <p:nvSpPr>
          <p:cNvPr id="3" name="Content Placeholder 2"/>
          <p:cNvSpPr>
            <a:spLocks noGrp="1"/>
          </p:cNvSpPr>
          <p:nvPr>
            <p:ph idx="1"/>
          </p:nvPr>
        </p:nvSpPr>
        <p:spPr/>
        <p:txBody>
          <a:bodyPr>
            <a:normAutofit fontScale="92500" lnSpcReduction="20000"/>
          </a:bodyPr>
          <a:lstStyle/>
          <a:p>
            <a:r>
              <a:rPr lang="en-US" sz="2800" dirty="0" smtClean="0">
                <a:latin typeface="Calibri Light" pitchFamily="34" charset="0"/>
              </a:rPr>
              <a:t>Introduction</a:t>
            </a:r>
          </a:p>
          <a:p>
            <a:r>
              <a:rPr lang="en-US" sz="2800" dirty="0" smtClean="0">
                <a:latin typeface="Calibri Light" pitchFamily="34" charset="0"/>
              </a:rPr>
              <a:t>Background </a:t>
            </a:r>
          </a:p>
          <a:p>
            <a:r>
              <a:rPr lang="en-US" sz="2800" dirty="0" smtClean="0">
                <a:latin typeface="Calibri Light" pitchFamily="34" charset="0"/>
              </a:rPr>
              <a:t>Research problems</a:t>
            </a:r>
          </a:p>
          <a:p>
            <a:r>
              <a:rPr lang="en-US" sz="2800" dirty="0" smtClean="0">
                <a:latin typeface="Calibri Light" pitchFamily="34" charset="0"/>
              </a:rPr>
              <a:t>Data corpora</a:t>
            </a:r>
          </a:p>
          <a:p>
            <a:r>
              <a:rPr lang="en-US" sz="2800" dirty="0" smtClean="0">
                <a:latin typeface="Calibri Light" pitchFamily="34" charset="0"/>
              </a:rPr>
              <a:t>Meter inference and tracking</a:t>
            </a:r>
          </a:p>
          <a:p>
            <a:r>
              <a:rPr lang="en-US" sz="2800" dirty="0" smtClean="0">
                <a:latin typeface="Calibri Light" pitchFamily="34" charset="0"/>
              </a:rPr>
              <a:t>Percussion pattern discovery</a:t>
            </a:r>
          </a:p>
          <a:p>
            <a:r>
              <a:rPr lang="en-US" sz="2800" dirty="0" smtClean="0">
                <a:latin typeface="Calibri Light" pitchFamily="34" charset="0"/>
              </a:rPr>
              <a:t>Summary</a:t>
            </a:r>
            <a:r>
              <a:rPr lang="en-US" dirty="0" smtClean="0">
                <a:latin typeface="Calibri Light" pitchFamily="34" charset="0"/>
              </a:rPr>
              <a:t/>
            </a:r>
            <a:br>
              <a:rPr lang="en-US" dirty="0" smtClean="0">
                <a:latin typeface="Calibri Light" pitchFamily="34" charset="0"/>
              </a:rPr>
            </a:br>
            <a:endParaRPr lang="en-US" dirty="0">
              <a:latin typeface="Calibri Light" pitchFamily="34"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Tāl</a:t>
            </a:r>
            <a:r>
              <a:rPr lang="en-US" dirty="0" smtClean="0"/>
              <a:t> in Hindustani music</a:t>
            </a:r>
            <a:endParaRPr lang="en-US" dirty="0"/>
          </a:p>
        </p:txBody>
      </p:sp>
      <p:sp>
        <p:nvSpPr>
          <p:cNvPr id="4" name="Content Placeholder 3"/>
          <p:cNvSpPr>
            <a:spLocks noGrp="1"/>
          </p:cNvSpPr>
          <p:nvPr>
            <p:ph idx="1"/>
          </p:nvPr>
        </p:nvSpPr>
        <p:spPr>
          <a:xfrm>
            <a:off x="381000" y="1219200"/>
            <a:ext cx="6248400" cy="5334000"/>
          </a:xfrm>
        </p:spPr>
        <p:txBody>
          <a:bodyPr>
            <a:normAutofit fontScale="85000" lnSpcReduction="10000"/>
          </a:bodyPr>
          <a:lstStyle/>
          <a:p>
            <a:r>
              <a:rPr lang="en-US" dirty="0" smtClean="0"/>
              <a:t>Metrical time cycles </a:t>
            </a:r>
          </a:p>
          <a:p>
            <a:pPr lvl="1"/>
            <a:r>
              <a:rPr lang="en-US" dirty="0" smtClean="0"/>
              <a:t>Broad structure for rendition and repetition of melodic and rhythmic phrases, motifs, and improvisations</a:t>
            </a:r>
          </a:p>
          <a:p>
            <a:pPr lvl="1"/>
            <a:r>
              <a:rPr lang="en-US" b="1" dirty="0" err="1" smtClean="0"/>
              <a:t>mātrā</a:t>
            </a:r>
            <a:r>
              <a:rPr lang="en-US" dirty="0" smtClean="0"/>
              <a:t> (beat), </a:t>
            </a:r>
            <a:r>
              <a:rPr lang="en-US" b="1" dirty="0" err="1" smtClean="0"/>
              <a:t>sam</a:t>
            </a:r>
            <a:r>
              <a:rPr lang="en-US" dirty="0" smtClean="0"/>
              <a:t> (downbeat), </a:t>
            </a:r>
            <a:r>
              <a:rPr lang="en-US" b="1" dirty="0" err="1" smtClean="0"/>
              <a:t>vibhāg</a:t>
            </a:r>
            <a:r>
              <a:rPr lang="en-US" dirty="0" smtClean="0"/>
              <a:t> (section)</a:t>
            </a:r>
          </a:p>
          <a:p>
            <a:r>
              <a:rPr lang="en-US" dirty="0" smtClean="0"/>
              <a:t>Tempo classes (lay)</a:t>
            </a:r>
          </a:p>
          <a:p>
            <a:pPr lvl="1"/>
            <a:r>
              <a:rPr lang="en-US" dirty="0" smtClean="0"/>
              <a:t>Wide range of tempi</a:t>
            </a:r>
          </a:p>
          <a:p>
            <a:pPr lvl="1"/>
            <a:r>
              <a:rPr lang="en-US" dirty="0" smtClean="0"/>
              <a:t>Slow (</a:t>
            </a:r>
            <a:r>
              <a:rPr lang="en-US" dirty="0" err="1" smtClean="0"/>
              <a:t>vilaṁbit</a:t>
            </a:r>
            <a:r>
              <a:rPr lang="en-US" dirty="0" smtClean="0"/>
              <a:t>): 10-60 </a:t>
            </a:r>
            <a:r>
              <a:rPr lang="en-US" dirty="0" err="1" smtClean="0"/>
              <a:t>mātrā</a:t>
            </a:r>
            <a:r>
              <a:rPr lang="en-US" dirty="0" smtClean="0"/>
              <a:t> per minute (MPM)</a:t>
            </a:r>
          </a:p>
          <a:p>
            <a:pPr lvl="1"/>
            <a:r>
              <a:rPr lang="en-US" dirty="0" smtClean="0"/>
              <a:t>Medium (</a:t>
            </a:r>
            <a:r>
              <a:rPr lang="en-US" dirty="0" err="1" smtClean="0"/>
              <a:t>madhya</a:t>
            </a:r>
            <a:r>
              <a:rPr lang="en-US" dirty="0" smtClean="0"/>
              <a:t>): 60-150 MPM</a:t>
            </a:r>
          </a:p>
          <a:p>
            <a:pPr lvl="1"/>
            <a:r>
              <a:rPr lang="en-US" dirty="0" smtClean="0"/>
              <a:t>Fast (</a:t>
            </a:r>
            <a:r>
              <a:rPr lang="en-US" dirty="0" err="1" smtClean="0"/>
              <a:t>drut</a:t>
            </a:r>
            <a:r>
              <a:rPr lang="en-US" dirty="0" smtClean="0"/>
              <a:t>): &gt;150 MPM</a:t>
            </a:r>
          </a:p>
        </p:txBody>
      </p:sp>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2.2.3</a:t>
            </a:r>
            <a:endParaRPr lang="en-US" sz="1600" dirty="0">
              <a:solidFill>
                <a:schemeClr val="bg1">
                  <a:lumMod val="50000"/>
                </a:schemeClr>
              </a:solidFill>
            </a:endParaRPr>
          </a:p>
        </p:txBody>
      </p:sp>
      <p:pic>
        <p:nvPicPr>
          <p:cNvPr id="7" name="Picture 2"/>
          <p:cNvPicPr>
            <a:picLocks noChangeAspect="1" noChangeArrowheads="1"/>
          </p:cNvPicPr>
          <p:nvPr/>
        </p:nvPicPr>
        <p:blipFill>
          <a:blip r:embed="rId3" cstate="print"/>
          <a:srcRect/>
          <a:stretch>
            <a:fillRect/>
          </a:stretch>
        </p:blipFill>
        <p:spPr bwMode="auto">
          <a:xfrm>
            <a:off x="6172200" y="1447800"/>
            <a:ext cx="2743200" cy="3609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cstate="print"/>
          <a:srcRect b="49416"/>
          <a:stretch>
            <a:fillRect/>
          </a:stretch>
        </p:blipFill>
        <p:spPr bwMode="auto">
          <a:xfrm>
            <a:off x="170163" y="4119809"/>
            <a:ext cx="4554238" cy="197619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Popular </a:t>
            </a:r>
            <a:r>
              <a:rPr lang="en-US" dirty="0" err="1" smtClean="0"/>
              <a:t>tāls</a:t>
            </a:r>
            <a:endParaRPr lang="en-US" dirty="0"/>
          </a:p>
        </p:txBody>
      </p:sp>
      <p:sp>
        <p:nvSpPr>
          <p:cNvPr id="3" name="Content Placeholder 2"/>
          <p:cNvSpPr>
            <a:spLocks noGrp="1"/>
          </p:cNvSpPr>
          <p:nvPr>
            <p:ph idx="1"/>
          </p:nvPr>
        </p:nvSpPr>
        <p:spPr/>
        <p:txBody>
          <a:bodyPr/>
          <a:lstStyle/>
          <a:p>
            <a:endParaRPr lang="en-US" dirty="0"/>
          </a:p>
        </p:txBody>
      </p:sp>
      <p:pic>
        <p:nvPicPr>
          <p:cNvPr id="6147" name="Picture 3"/>
          <p:cNvPicPr>
            <a:picLocks noChangeAspect="1" noChangeArrowheads="1"/>
          </p:cNvPicPr>
          <p:nvPr/>
        </p:nvPicPr>
        <p:blipFill>
          <a:blip r:embed="rId4" cstate="print"/>
          <a:srcRect/>
          <a:stretch>
            <a:fillRect/>
          </a:stretch>
        </p:blipFill>
        <p:spPr bwMode="auto">
          <a:xfrm>
            <a:off x="1322850" y="1295400"/>
            <a:ext cx="6498300" cy="2512280"/>
          </a:xfrm>
          <a:prstGeom prst="rect">
            <a:avLst/>
          </a:prstGeom>
          <a:noFill/>
          <a:ln w="9525">
            <a:noFill/>
            <a:miter lim="800000"/>
            <a:headEnd/>
            <a:tailEnd/>
          </a:ln>
        </p:spPr>
      </p:pic>
      <p:pic>
        <p:nvPicPr>
          <p:cNvPr id="6148" name="Picture 4"/>
          <p:cNvPicPr>
            <a:picLocks noChangeAspect="1" noChangeArrowheads="1"/>
          </p:cNvPicPr>
          <p:nvPr/>
        </p:nvPicPr>
        <p:blipFill>
          <a:blip r:embed="rId3" cstate="print"/>
          <a:srcRect t="49416"/>
          <a:stretch>
            <a:fillRect/>
          </a:stretch>
        </p:blipFill>
        <p:spPr bwMode="auto">
          <a:xfrm>
            <a:off x="4404574" y="4086181"/>
            <a:ext cx="4554238" cy="1976191"/>
          </a:xfrm>
          <a:prstGeom prst="rect">
            <a:avLst/>
          </a:prstGeom>
          <a:noFill/>
          <a:ln w="9525">
            <a:noFill/>
            <a:miter lim="800000"/>
            <a:headEnd/>
            <a:tailEnd/>
          </a:ln>
        </p:spPr>
      </p:pic>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
          <p:cNvSpPr>
            <a:spLocks noGrp="1"/>
          </p:cNvSpPr>
          <p:nvPr>
            <p:ph type="title"/>
          </p:nvPr>
        </p:nvSpPr>
        <p:spPr>
          <a:xfrm>
            <a:off x="304800" y="46038"/>
            <a:ext cx="8229600" cy="792162"/>
          </a:xfrm>
        </p:spPr>
        <p:txBody>
          <a:bodyPr/>
          <a:lstStyle/>
          <a:p>
            <a:r>
              <a:rPr lang="en-US" dirty="0" smtClean="0"/>
              <a:t>An example</a:t>
            </a:r>
            <a:endParaRPr lang="en-US" dirty="0"/>
          </a:p>
        </p:txBody>
      </p:sp>
      <p:sp>
        <p:nvSpPr>
          <p:cNvPr id="5" name="TextBox 4"/>
          <p:cNvSpPr txBox="1"/>
          <p:nvPr/>
        </p:nvSpPr>
        <p:spPr>
          <a:xfrm>
            <a:off x="1683902" y="6397823"/>
            <a:ext cx="5776197" cy="307777"/>
          </a:xfrm>
          <a:prstGeom prst="rect">
            <a:avLst/>
          </a:prstGeom>
          <a:noFill/>
        </p:spPr>
        <p:txBody>
          <a:bodyPr wrap="none" rtlCol="0">
            <a:spAutoFit/>
          </a:bodyPr>
          <a:lstStyle/>
          <a:p>
            <a:r>
              <a:rPr lang="en-US" sz="1400" dirty="0" smtClean="0">
                <a:latin typeface="Calibri Light" pitchFamily="34" charset="0"/>
                <a:hlinkClick r:id="rId4"/>
              </a:rPr>
              <a:t>https://musicbrainz.org/recording/def59da7-8d7b-4047-b16c-eeee65482e87</a:t>
            </a:r>
            <a:endParaRPr lang="en-US" sz="1400" dirty="0">
              <a:latin typeface="Calibri Light" pitchFamily="34" charset="0"/>
            </a:endParaRPr>
          </a:p>
        </p:txBody>
      </p:sp>
      <p:sp>
        <p:nvSpPr>
          <p:cNvPr id="14" name="TextBox 13"/>
          <p:cNvSpPr txBox="1"/>
          <p:nvPr/>
        </p:nvSpPr>
        <p:spPr>
          <a:xfrm>
            <a:off x="3474052" y="1219200"/>
            <a:ext cx="5441348" cy="1631216"/>
          </a:xfrm>
          <a:prstGeom prst="rect">
            <a:avLst/>
          </a:prstGeom>
          <a:noFill/>
        </p:spPr>
        <p:txBody>
          <a:bodyPr wrap="square" rtlCol="0">
            <a:spAutoFit/>
          </a:bodyPr>
          <a:lstStyle/>
          <a:p>
            <a:r>
              <a:rPr lang="en-US" sz="2000" b="1" dirty="0" smtClean="0">
                <a:latin typeface="Calibri Light" pitchFamily="34" charset="0"/>
              </a:rPr>
              <a:t>Artist</a:t>
            </a:r>
            <a:r>
              <a:rPr lang="en-US" sz="2000" dirty="0" smtClean="0">
                <a:latin typeface="Calibri Light" pitchFamily="34" charset="0"/>
              </a:rPr>
              <a:t>: 		Rashid Khan (vocal)</a:t>
            </a:r>
          </a:p>
          <a:p>
            <a:r>
              <a:rPr lang="en-US" sz="2000" b="1" dirty="0" smtClean="0">
                <a:latin typeface="Calibri Light" pitchFamily="34" charset="0"/>
              </a:rPr>
              <a:t>Release</a:t>
            </a:r>
            <a:r>
              <a:rPr lang="en-US" sz="2000" dirty="0" smtClean="0">
                <a:latin typeface="Calibri Light" pitchFamily="34" charset="0"/>
              </a:rPr>
              <a:t>: 		The Genius Of </a:t>
            </a:r>
            <a:r>
              <a:rPr lang="en-US" sz="2000" dirty="0" err="1" smtClean="0">
                <a:latin typeface="Calibri Light" pitchFamily="34" charset="0"/>
              </a:rPr>
              <a:t>Ustad</a:t>
            </a:r>
            <a:r>
              <a:rPr lang="en-US" sz="2000" dirty="0" smtClean="0">
                <a:latin typeface="Calibri Light" pitchFamily="34" charset="0"/>
              </a:rPr>
              <a:t> Rashid Khan</a:t>
            </a:r>
          </a:p>
          <a:p>
            <a:r>
              <a:rPr lang="en-US" sz="2000" b="1" dirty="0" smtClean="0">
                <a:latin typeface="Calibri Light" pitchFamily="34" charset="0"/>
              </a:rPr>
              <a:t>Composition</a:t>
            </a:r>
            <a:r>
              <a:rPr lang="en-US" sz="2000" dirty="0" smtClean="0">
                <a:latin typeface="Calibri Light" pitchFamily="34" charset="0"/>
              </a:rPr>
              <a:t>: 	</a:t>
            </a:r>
            <a:r>
              <a:rPr lang="en-US" sz="2000" dirty="0" err="1" smtClean="0">
                <a:latin typeface="Calibri Light" pitchFamily="34" charset="0"/>
              </a:rPr>
              <a:t>Rasiya</a:t>
            </a:r>
            <a:r>
              <a:rPr lang="en-US" sz="2000" dirty="0" smtClean="0">
                <a:latin typeface="Calibri Light" pitchFamily="34" charset="0"/>
              </a:rPr>
              <a:t> </a:t>
            </a:r>
            <a:r>
              <a:rPr lang="en-US" sz="2000" dirty="0" err="1" smtClean="0">
                <a:latin typeface="Calibri Light" pitchFamily="34" charset="0"/>
              </a:rPr>
              <a:t>Maara</a:t>
            </a:r>
            <a:r>
              <a:rPr lang="en-US" sz="2000" dirty="0" smtClean="0">
                <a:latin typeface="Calibri Light" pitchFamily="34" charset="0"/>
              </a:rPr>
              <a:t> </a:t>
            </a:r>
            <a:r>
              <a:rPr lang="en-US" sz="2000" dirty="0" err="1" smtClean="0">
                <a:latin typeface="Calibri Light" pitchFamily="34" charset="0"/>
              </a:rPr>
              <a:t>Ama</a:t>
            </a:r>
            <a:r>
              <a:rPr lang="en-US" sz="2000" dirty="0" smtClean="0">
                <a:latin typeface="Calibri Light" pitchFamily="34" charset="0"/>
              </a:rPr>
              <a:t> </a:t>
            </a:r>
            <a:r>
              <a:rPr lang="en-US" sz="2000" dirty="0" err="1" smtClean="0">
                <a:latin typeface="Calibri Light" pitchFamily="34" charset="0"/>
              </a:rPr>
              <a:t>Laara</a:t>
            </a:r>
            <a:endParaRPr lang="en-US" sz="2000" dirty="0" smtClean="0">
              <a:latin typeface="Calibri Light" pitchFamily="34" charset="0"/>
            </a:endParaRPr>
          </a:p>
          <a:p>
            <a:r>
              <a:rPr lang="en-US" sz="2000" b="1" dirty="0" err="1" smtClean="0">
                <a:latin typeface="Calibri Light" pitchFamily="34" charset="0"/>
              </a:rPr>
              <a:t>Rāga</a:t>
            </a:r>
            <a:r>
              <a:rPr lang="en-US" sz="2000" dirty="0" smtClean="0">
                <a:latin typeface="Calibri Light" pitchFamily="34" charset="0"/>
              </a:rPr>
              <a:t>: 		</a:t>
            </a:r>
            <a:r>
              <a:rPr lang="en-US" sz="2000" dirty="0" err="1" smtClean="0">
                <a:latin typeface="Calibri Light" pitchFamily="34" charset="0"/>
              </a:rPr>
              <a:t>Ahir</a:t>
            </a:r>
            <a:r>
              <a:rPr lang="en-US" sz="2000" dirty="0" smtClean="0">
                <a:latin typeface="Calibri Light" pitchFamily="34" charset="0"/>
              </a:rPr>
              <a:t> </a:t>
            </a:r>
            <a:r>
              <a:rPr lang="en-US" sz="2000" dirty="0" err="1" smtClean="0">
                <a:latin typeface="Calibri Light" pitchFamily="34" charset="0"/>
              </a:rPr>
              <a:t>Bhairav</a:t>
            </a:r>
            <a:endParaRPr lang="en-US" sz="2000" dirty="0" smtClean="0">
              <a:latin typeface="Calibri Light" pitchFamily="34" charset="0"/>
            </a:endParaRPr>
          </a:p>
          <a:p>
            <a:r>
              <a:rPr lang="en-US" sz="2000" b="1" dirty="0" err="1" smtClean="0">
                <a:latin typeface="Calibri Light" pitchFamily="34" charset="0"/>
              </a:rPr>
              <a:t>Tāla</a:t>
            </a:r>
            <a:r>
              <a:rPr lang="en-US" sz="2000" dirty="0" smtClean="0">
                <a:latin typeface="Calibri Light" pitchFamily="34" charset="0"/>
              </a:rPr>
              <a:t>: 		</a:t>
            </a:r>
            <a:r>
              <a:rPr lang="en-US" sz="2000" dirty="0" err="1" smtClean="0">
                <a:latin typeface="Calibri Light" pitchFamily="34" charset="0"/>
              </a:rPr>
              <a:t>Ektāl</a:t>
            </a:r>
            <a:r>
              <a:rPr lang="en-US" sz="2000" dirty="0" smtClean="0">
                <a:latin typeface="Calibri Light" pitchFamily="34" charset="0"/>
              </a:rPr>
              <a:t> (Cycle of 12 </a:t>
            </a:r>
            <a:r>
              <a:rPr lang="en-US" sz="2000" dirty="0" err="1" smtClean="0">
                <a:latin typeface="Calibri Light" pitchFamily="34" charset="0"/>
              </a:rPr>
              <a:t>mātrās</a:t>
            </a:r>
            <a:r>
              <a:rPr lang="en-US" sz="2000" dirty="0" smtClean="0">
                <a:latin typeface="Calibri Light" pitchFamily="34" charset="0"/>
              </a:rPr>
              <a:t>)</a:t>
            </a:r>
            <a:endParaRPr lang="en-US" sz="2000" b="1" dirty="0" smtClean="0">
              <a:latin typeface="Calibri Light" pitchFamily="34" charset="0"/>
            </a:endParaRPr>
          </a:p>
        </p:txBody>
      </p:sp>
      <p:pic>
        <p:nvPicPr>
          <p:cNvPr id="9" name="Picture 2" descr="https://coverartarchive.org/release/fbec6286-12ac-45d7-9d91-2b3890921bc6/1224138457-250.jpg"/>
          <p:cNvPicPr>
            <a:picLocks noChangeAspect="1" noChangeArrowheads="1"/>
          </p:cNvPicPr>
          <p:nvPr/>
        </p:nvPicPr>
        <p:blipFill>
          <a:blip r:embed="rId5" cstate="print"/>
          <a:srcRect/>
          <a:stretch>
            <a:fillRect/>
          </a:stretch>
        </p:blipFill>
        <p:spPr bwMode="auto">
          <a:xfrm>
            <a:off x="1055218" y="1047750"/>
            <a:ext cx="2145182" cy="2914650"/>
          </a:xfrm>
          <a:prstGeom prst="rect">
            <a:avLst/>
          </a:prstGeom>
          <a:noFill/>
        </p:spPr>
      </p:pic>
      <p:pic>
        <p:nvPicPr>
          <p:cNvPr id="89089" name="Picture 1"/>
          <p:cNvPicPr>
            <a:picLocks noChangeAspect="1" noChangeArrowheads="1"/>
          </p:cNvPicPr>
          <p:nvPr/>
        </p:nvPicPr>
        <p:blipFill>
          <a:blip r:embed="rId6" cstate="print"/>
          <a:srcRect/>
          <a:stretch>
            <a:fillRect/>
          </a:stretch>
        </p:blipFill>
        <p:spPr bwMode="auto">
          <a:xfrm>
            <a:off x="4419600" y="3276600"/>
            <a:ext cx="3352800" cy="2707342"/>
          </a:xfrm>
          <a:prstGeom prst="rect">
            <a:avLst/>
          </a:prstGeom>
          <a:noFill/>
          <a:ln w="9525">
            <a:noFill/>
            <a:miter lim="800000"/>
            <a:headEnd/>
            <a:tailEnd/>
          </a:ln>
        </p:spPr>
      </p:pic>
      <p:pic>
        <p:nvPicPr>
          <p:cNvPr id="8" name="06_21006_clip.mp3">
            <a:hlinkClick r:id="" action="ppaction://media"/>
          </p:cNvPr>
          <p:cNvPicPr>
            <a:picLocks noRot="1" noChangeAspect="1"/>
          </p:cNvPicPr>
          <p:nvPr>
            <a:audioFile r:link="rId1"/>
          </p:nvPr>
        </p:nvPicPr>
        <p:blipFill>
          <a:blip r:embed="rId7" cstate="print"/>
          <a:stretch>
            <a:fillRect/>
          </a:stretch>
        </p:blipFill>
        <p:spPr>
          <a:xfrm>
            <a:off x="1981200" y="4343400"/>
            <a:ext cx="533400" cy="533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observations</a:t>
            </a:r>
            <a:endParaRPr lang="en-US" dirty="0"/>
          </a:p>
        </p:txBody>
      </p:sp>
      <p:sp>
        <p:nvSpPr>
          <p:cNvPr id="3" name="Content Placeholder 2"/>
          <p:cNvSpPr>
            <a:spLocks noGrp="1"/>
          </p:cNvSpPr>
          <p:nvPr>
            <p:ph idx="1"/>
          </p:nvPr>
        </p:nvSpPr>
        <p:spPr/>
        <p:txBody>
          <a:bodyPr>
            <a:normAutofit/>
          </a:bodyPr>
          <a:lstStyle/>
          <a:p>
            <a:r>
              <a:rPr lang="en-US" sz="2400" dirty="0" smtClean="0"/>
              <a:t>Phrasal, melodic and rhythmic changes closely tied to </a:t>
            </a:r>
            <a:r>
              <a:rPr lang="en-US" sz="2400" dirty="0" err="1" smtClean="0"/>
              <a:t>tāl</a:t>
            </a:r>
            <a:r>
              <a:rPr lang="en-US" sz="2400" dirty="0" smtClean="0"/>
              <a:t>/a</a:t>
            </a:r>
          </a:p>
          <a:p>
            <a:r>
              <a:rPr lang="en-US" sz="2400" dirty="0" smtClean="0"/>
              <a:t>State of the art – concepts do not extend</a:t>
            </a:r>
          </a:p>
          <a:p>
            <a:pPr lvl="1"/>
            <a:r>
              <a:rPr lang="en-US" sz="2000" dirty="0" smtClean="0"/>
              <a:t>E.g. Possibly non-isochronous beats/sections</a:t>
            </a:r>
          </a:p>
          <a:p>
            <a:r>
              <a:rPr lang="en-US" sz="2400" dirty="0" smtClean="0"/>
              <a:t>Underlying rhythmic structures</a:t>
            </a:r>
          </a:p>
          <a:p>
            <a:pPr lvl="1"/>
            <a:r>
              <a:rPr lang="en-US" sz="2000" dirty="0" smtClean="0"/>
              <a:t>Not explicit in the signal</a:t>
            </a:r>
          </a:p>
          <a:p>
            <a:r>
              <a:rPr lang="en-US" sz="2400" dirty="0" smtClean="0"/>
              <a:t>Musical definitions → Engineering formulations</a:t>
            </a:r>
          </a:p>
        </p:txBody>
      </p:sp>
      <p:sp>
        <p:nvSpPr>
          <p:cNvPr id="4" name="TextBox 3"/>
          <p:cNvSpPr txBox="1"/>
          <p:nvPr/>
        </p:nvSpPr>
        <p:spPr>
          <a:xfrm>
            <a:off x="76200" y="6120825"/>
            <a:ext cx="8153400" cy="584775"/>
          </a:xfrm>
          <a:prstGeom prst="rect">
            <a:avLst/>
          </a:prstGeom>
          <a:noFill/>
        </p:spPr>
        <p:txBody>
          <a:bodyPr wrap="square" rtlCol="0">
            <a:spAutoFit/>
          </a:bodyPr>
          <a:lstStyle/>
          <a:p>
            <a:pPr marL="342900" indent="-342900"/>
            <a:r>
              <a:rPr lang="en-US" sz="1600" b="1" dirty="0" smtClean="0">
                <a:latin typeface="Calibri Light" pitchFamily="34" charset="0"/>
              </a:rPr>
              <a:t>A. </a:t>
            </a:r>
            <a:r>
              <a:rPr lang="en-US" sz="1600" b="1" dirty="0" err="1" smtClean="0">
                <a:latin typeface="Calibri Light" pitchFamily="34" charset="0"/>
              </a:rPr>
              <a:t>Srinivasamurthy</a:t>
            </a:r>
            <a:r>
              <a:rPr lang="en-US" sz="1600" dirty="0" smtClean="0">
                <a:latin typeface="Calibri Light" pitchFamily="34" charset="0"/>
              </a:rPr>
              <a:t>, A. </a:t>
            </a:r>
            <a:r>
              <a:rPr lang="en-US" sz="1600" dirty="0" err="1" smtClean="0">
                <a:latin typeface="Calibri Light" pitchFamily="34" charset="0"/>
              </a:rPr>
              <a:t>Holzapfel</a:t>
            </a:r>
            <a:r>
              <a:rPr lang="en-US" sz="1600" dirty="0" smtClean="0">
                <a:latin typeface="Calibri Light" pitchFamily="34" charset="0"/>
              </a:rPr>
              <a:t>, and X. Serra (2014). In Search of Automatic Rhythm Analysis </a:t>
            </a:r>
          </a:p>
          <a:p>
            <a:pPr marL="342900" indent="-342900"/>
            <a:r>
              <a:rPr lang="en-US" sz="1600" dirty="0" smtClean="0">
                <a:latin typeface="Calibri Light" pitchFamily="34" charset="0"/>
              </a:rPr>
              <a:t>Methods for Turkish and Indian Art Music. Journal of New Music Research, 43(1):97–117.</a:t>
            </a:r>
            <a:endParaRPr lang="en-US" sz="1600" dirty="0">
              <a:latin typeface="Calibri Light" pitchFamily="34" charset="0"/>
            </a:endParaRPr>
          </a:p>
        </p:txBody>
      </p:sp>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2.2.4</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Syllabic percussion systems</a:t>
            </a:r>
            <a:endParaRPr lang="en-US" dirty="0"/>
          </a:p>
        </p:txBody>
      </p:sp>
      <p:sp>
        <p:nvSpPr>
          <p:cNvPr id="3" name="Content Placeholder 2"/>
          <p:cNvSpPr>
            <a:spLocks noGrp="1"/>
          </p:cNvSpPr>
          <p:nvPr>
            <p:ph idx="1"/>
          </p:nvPr>
        </p:nvSpPr>
        <p:spPr>
          <a:xfrm>
            <a:off x="381000" y="990600"/>
            <a:ext cx="8229600" cy="4876800"/>
          </a:xfrm>
        </p:spPr>
        <p:txBody>
          <a:bodyPr>
            <a:normAutofit/>
          </a:bodyPr>
          <a:lstStyle/>
          <a:p>
            <a:r>
              <a:rPr lang="en-US" sz="2000" dirty="0" smtClean="0"/>
              <a:t>Mnemonics for oral transmission – </a:t>
            </a:r>
            <a:r>
              <a:rPr lang="en-US" sz="2000" b="1" dirty="0" smtClean="0"/>
              <a:t>syllables </a:t>
            </a:r>
          </a:p>
          <a:p>
            <a:pPr lvl="1"/>
            <a:r>
              <a:rPr lang="en-US" sz="2000" dirty="0" smtClean="0"/>
              <a:t>Possibly </a:t>
            </a:r>
            <a:r>
              <a:rPr lang="en-US" sz="2000" b="1" dirty="0" smtClean="0"/>
              <a:t>onomatopoeic</a:t>
            </a:r>
          </a:p>
          <a:p>
            <a:r>
              <a:rPr lang="en-US" sz="2000" dirty="0" smtClean="0"/>
              <a:t>Define and describe percussion patterns</a:t>
            </a:r>
          </a:p>
          <a:p>
            <a:pPr lvl="1"/>
            <a:r>
              <a:rPr lang="en-US" sz="2000" dirty="0" smtClean="0"/>
              <a:t>Also an important role in many aspects of rhythm</a:t>
            </a:r>
          </a:p>
          <a:p>
            <a:r>
              <a:rPr lang="en-US" sz="2000" b="1" dirty="0" smtClean="0"/>
              <a:t>A language for percussion</a:t>
            </a:r>
          </a:p>
          <a:p>
            <a:pPr lvl="1"/>
            <a:r>
              <a:rPr lang="en-US" sz="2000" dirty="0" smtClean="0"/>
              <a:t>Clear analogy to speech</a:t>
            </a:r>
          </a:p>
          <a:p>
            <a:pPr lvl="1"/>
            <a:r>
              <a:rPr lang="en-US" sz="2000" dirty="0" smtClean="0"/>
              <a:t>Musically meaningful representation</a:t>
            </a:r>
          </a:p>
          <a:p>
            <a:pPr lvl="1"/>
            <a:r>
              <a:rPr lang="en-US" sz="2000" dirty="0" smtClean="0"/>
              <a:t>Subtleties of articulation, timbre and dynamics</a:t>
            </a:r>
          </a:p>
          <a:p>
            <a:r>
              <a:rPr lang="en-US" sz="2000" dirty="0" smtClean="0"/>
              <a:t>Vocal percussion – art form</a:t>
            </a:r>
            <a:endParaRPr lang="en-US" sz="2000" dirty="0"/>
          </a:p>
        </p:txBody>
      </p:sp>
      <p:sp>
        <p:nvSpPr>
          <p:cNvPr id="5" name="TextBox 4"/>
          <p:cNvSpPr txBox="1"/>
          <p:nvPr/>
        </p:nvSpPr>
        <p:spPr>
          <a:xfrm>
            <a:off x="76200" y="5940623"/>
            <a:ext cx="8229600" cy="523220"/>
          </a:xfrm>
          <a:prstGeom prst="rect">
            <a:avLst/>
          </a:prstGeom>
          <a:noFill/>
        </p:spPr>
        <p:txBody>
          <a:bodyPr wrap="square" rtlCol="0">
            <a:spAutoFit/>
          </a:bodyPr>
          <a:lstStyle/>
          <a:p>
            <a:r>
              <a:rPr lang="en-US" sz="1400" dirty="0" smtClean="0">
                <a:solidFill>
                  <a:schemeClr val="tx1">
                    <a:lumMod val="75000"/>
                    <a:lumOff val="25000"/>
                  </a:schemeClr>
                </a:solidFill>
                <a:latin typeface="Calibri Light" pitchFamily="34" charset="0"/>
              </a:rPr>
              <a:t>Clayton, Martin (2000). Time in Indian music : rhythm, </a:t>
            </a:r>
            <a:r>
              <a:rPr lang="en-US" sz="1400" dirty="0" err="1" smtClean="0">
                <a:solidFill>
                  <a:schemeClr val="tx1">
                    <a:lumMod val="75000"/>
                    <a:lumOff val="25000"/>
                  </a:schemeClr>
                </a:solidFill>
                <a:latin typeface="Calibri Light" pitchFamily="34" charset="0"/>
              </a:rPr>
              <a:t>metre</a:t>
            </a:r>
            <a:r>
              <a:rPr lang="en-US" sz="1400" dirty="0" smtClean="0">
                <a:solidFill>
                  <a:schemeClr val="tx1">
                    <a:lumMod val="75000"/>
                    <a:lumOff val="25000"/>
                  </a:schemeClr>
                </a:solidFill>
                <a:latin typeface="Calibri Light" pitchFamily="34" charset="0"/>
              </a:rPr>
              <a:t> and form in North Indian rag performance, p. 58, Oxford University Press.</a:t>
            </a:r>
            <a:endParaRPr lang="en-US" sz="1400" dirty="0">
              <a:solidFill>
                <a:schemeClr val="tx1">
                  <a:lumMod val="75000"/>
                  <a:lumOff val="25000"/>
                </a:schemeClr>
              </a:solidFill>
              <a:latin typeface="Calibri Light" pitchFamily="34" charset="0"/>
            </a:endParaRPr>
          </a:p>
        </p:txBody>
      </p:sp>
      <p:sp>
        <p:nvSpPr>
          <p:cNvPr id="9" name="TextBox 8"/>
          <p:cNvSpPr txBox="1"/>
          <p:nvPr/>
        </p:nvSpPr>
        <p:spPr>
          <a:xfrm>
            <a:off x="91966" y="6397823"/>
            <a:ext cx="7876452" cy="307777"/>
          </a:xfrm>
          <a:prstGeom prst="rect">
            <a:avLst/>
          </a:prstGeom>
          <a:noFill/>
        </p:spPr>
        <p:txBody>
          <a:bodyPr wrap="none" rtlCol="0">
            <a:spAutoFit/>
          </a:bodyPr>
          <a:lstStyle/>
          <a:p>
            <a:r>
              <a:rPr lang="en-US" sz="1400" dirty="0" err="1" smtClean="0">
                <a:solidFill>
                  <a:schemeClr val="tx1">
                    <a:lumMod val="75000"/>
                    <a:lumOff val="25000"/>
                  </a:schemeClr>
                </a:solidFill>
                <a:latin typeface="Calibri Light" pitchFamily="34" charset="0"/>
              </a:rPr>
              <a:t>Keçecioğlu</a:t>
            </a:r>
            <a:r>
              <a:rPr lang="en-US" sz="1400" dirty="0" smtClean="0">
                <a:solidFill>
                  <a:schemeClr val="tx1">
                    <a:lumMod val="75000"/>
                    <a:lumOff val="25000"/>
                  </a:schemeClr>
                </a:solidFill>
                <a:latin typeface="Calibri Light" pitchFamily="34" charset="0"/>
              </a:rPr>
              <a:t>, M. U. (2010). </a:t>
            </a:r>
            <a:r>
              <a:rPr lang="en-US" sz="1400" dirty="0" err="1" smtClean="0">
                <a:solidFill>
                  <a:schemeClr val="tx1">
                    <a:lumMod val="75000"/>
                    <a:lumOff val="25000"/>
                  </a:schemeClr>
                </a:solidFill>
                <a:latin typeface="Calibri Light" pitchFamily="34" charset="0"/>
              </a:rPr>
              <a:t>Usul-Velvele</a:t>
            </a:r>
            <a:r>
              <a:rPr lang="en-US" sz="1400" dirty="0" smtClean="0">
                <a:solidFill>
                  <a:schemeClr val="tx1">
                    <a:lumMod val="75000"/>
                    <a:lumOff val="25000"/>
                  </a:schemeClr>
                </a:solidFill>
                <a:latin typeface="Calibri Light" pitchFamily="34" charset="0"/>
              </a:rPr>
              <a:t> Editor. </a:t>
            </a:r>
            <a:r>
              <a:rPr lang="en-US" sz="1300" dirty="0" smtClean="0">
                <a:solidFill>
                  <a:schemeClr val="tx1">
                    <a:lumMod val="75000"/>
                    <a:lumOff val="25000"/>
                  </a:schemeClr>
                </a:solidFill>
                <a:latin typeface="Consolas" pitchFamily="49" charset="0"/>
                <a:cs typeface="Consolas" pitchFamily="49" charset="0"/>
              </a:rPr>
              <a:t>http://notist.org/usul_velvele%20editor_ing.html</a:t>
            </a:r>
            <a:endParaRPr lang="en-US" sz="1300" dirty="0">
              <a:solidFill>
                <a:schemeClr val="tx1">
                  <a:lumMod val="75000"/>
                  <a:lumOff val="25000"/>
                </a:schemeClr>
              </a:solidFill>
              <a:latin typeface="Consolas" pitchFamily="49" charset="0"/>
              <a:cs typeface="Consolas" pitchFamily="49" charset="0"/>
            </a:endParaRPr>
          </a:p>
        </p:txBody>
      </p:sp>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Bōl</a:t>
            </a:r>
            <a:r>
              <a:rPr lang="en-US" dirty="0" smtClean="0"/>
              <a:t> in Hindustani music</a:t>
            </a:r>
            <a:endParaRPr lang="en-US" dirty="0"/>
          </a:p>
        </p:txBody>
      </p:sp>
      <p:sp>
        <p:nvSpPr>
          <p:cNvPr id="3" name="Content Placeholder 2"/>
          <p:cNvSpPr>
            <a:spLocks noGrp="1"/>
          </p:cNvSpPr>
          <p:nvPr>
            <p:ph idx="1"/>
          </p:nvPr>
        </p:nvSpPr>
        <p:spPr/>
        <p:txBody>
          <a:bodyPr>
            <a:normAutofit/>
          </a:bodyPr>
          <a:lstStyle/>
          <a:p>
            <a:r>
              <a:rPr lang="en-US" sz="2200" dirty="0" smtClean="0"/>
              <a:t>Strokes of the </a:t>
            </a:r>
            <a:r>
              <a:rPr lang="en-US" sz="2200" dirty="0" err="1" smtClean="0"/>
              <a:t>tabla</a:t>
            </a:r>
            <a:endParaRPr lang="en-US" sz="2200" dirty="0" smtClean="0"/>
          </a:p>
          <a:p>
            <a:r>
              <a:rPr lang="en-US" sz="2200" dirty="0" err="1" smtClean="0">
                <a:solidFill>
                  <a:schemeClr val="bg1">
                    <a:lumMod val="65000"/>
                  </a:schemeClr>
                </a:solidFill>
              </a:rPr>
              <a:t>Timbrally</a:t>
            </a:r>
            <a:r>
              <a:rPr lang="en-US" sz="2200" dirty="0" smtClean="0">
                <a:solidFill>
                  <a:schemeClr val="bg1">
                    <a:lumMod val="65000"/>
                  </a:schemeClr>
                </a:solidFill>
              </a:rPr>
              <a:t> grouped for automatic analysis</a:t>
            </a:r>
            <a:endParaRPr lang="en-US" sz="2200" dirty="0">
              <a:solidFill>
                <a:schemeClr val="bg1">
                  <a:lumMod val="65000"/>
                </a:schemeClr>
              </a:solidFill>
            </a:endParaRPr>
          </a:p>
        </p:txBody>
      </p:sp>
      <p:pic>
        <p:nvPicPr>
          <p:cNvPr id="3076" name="Picture 4"/>
          <p:cNvPicPr>
            <a:picLocks noChangeAspect="1" noChangeArrowheads="1"/>
          </p:cNvPicPr>
          <p:nvPr/>
        </p:nvPicPr>
        <p:blipFill>
          <a:blip r:embed="rId3" cstate="print"/>
          <a:srcRect/>
          <a:stretch>
            <a:fillRect/>
          </a:stretch>
        </p:blipFill>
        <p:spPr bwMode="auto">
          <a:xfrm>
            <a:off x="1676400" y="4800600"/>
            <a:ext cx="5734050" cy="1419225"/>
          </a:xfrm>
          <a:prstGeom prst="rect">
            <a:avLst/>
          </a:prstGeom>
          <a:noFill/>
          <a:ln w="9525">
            <a:noFill/>
            <a:miter lim="800000"/>
            <a:headEnd/>
            <a:tailEnd/>
          </a:ln>
        </p:spPr>
      </p:pic>
      <p:pic>
        <p:nvPicPr>
          <p:cNvPr id="3077" name="Picture 5"/>
          <p:cNvPicPr>
            <a:picLocks noChangeAspect="1" noChangeArrowheads="1"/>
          </p:cNvPicPr>
          <p:nvPr/>
        </p:nvPicPr>
        <p:blipFill>
          <a:blip r:embed="rId4" cstate="print"/>
          <a:srcRect/>
          <a:stretch>
            <a:fillRect/>
          </a:stretch>
        </p:blipFill>
        <p:spPr bwMode="auto">
          <a:xfrm>
            <a:off x="1724025" y="2543175"/>
            <a:ext cx="5514975" cy="1724025"/>
          </a:xfrm>
          <a:prstGeom prst="rect">
            <a:avLst/>
          </a:prstGeom>
          <a:noFill/>
          <a:ln w="9525">
            <a:no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Bōl</a:t>
            </a:r>
            <a:r>
              <a:rPr lang="en-US" dirty="0" smtClean="0"/>
              <a:t> in Hindustani music</a:t>
            </a:r>
            <a:endParaRPr lang="en-US" dirty="0"/>
          </a:p>
        </p:txBody>
      </p:sp>
      <p:sp>
        <p:nvSpPr>
          <p:cNvPr id="3" name="Content Placeholder 2"/>
          <p:cNvSpPr>
            <a:spLocks noGrp="1"/>
          </p:cNvSpPr>
          <p:nvPr>
            <p:ph idx="1"/>
          </p:nvPr>
        </p:nvSpPr>
        <p:spPr/>
        <p:txBody>
          <a:bodyPr>
            <a:normAutofit/>
          </a:bodyPr>
          <a:lstStyle/>
          <a:p>
            <a:r>
              <a:rPr lang="en-US" sz="2200" dirty="0" smtClean="0"/>
              <a:t>Strokes of the </a:t>
            </a:r>
            <a:r>
              <a:rPr lang="en-US" sz="2200" dirty="0" err="1" smtClean="0"/>
              <a:t>tabla</a:t>
            </a:r>
            <a:endParaRPr lang="en-US" sz="2200" dirty="0" smtClean="0"/>
          </a:p>
          <a:p>
            <a:r>
              <a:rPr lang="en-US" sz="2200" dirty="0" err="1" smtClean="0"/>
              <a:t>Timbrally</a:t>
            </a:r>
            <a:r>
              <a:rPr lang="en-US" sz="2200" dirty="0" smtClean="0"/>
              <a:t> grouped for automatic analysis</a:t>
            </a:r>
            <a:endParaRPr lang="en-US" sz="2200" dirty="0"/>
          </a:p>
        </p:txBody>
      </p:sp>
      <p:pic>
        <p:nvPicPr>
          <p:cNvPr id="3076" name="Picture 4"/>
          <p:cNvPicPr>
            <a:picLocks noChangeAspect="1" noChangeArrowheads="1"/>
          </p:cNvPicPr>
          <p:nvPr/>
        </p:nvPicPr>
        <p:blipFill>
          <a:blip r:embed="rId3" cstate="print"/>
          <a:srcRect/>
          <a:stretch>
            <a:fillRect/>
          </a:stretch>
        </p:blipFill>
        <p:spPr bwMode="auto">
          <a:xfrm>
            <a:off x="1676400" y="4800600"/>
            <a:ext cx="5734050" cy="1419225"/>
          </a:xfrm>
          <a:prstGeom prst="rect">
            <a:avLst/>
          </a:prstGeom>
          <a:noFill/>
          <a:ln w="9525">
            <a:noFill/>
            <a:miter lim="800000"/>
            <a:headEnd/>
            <a:tailEnd/>
          </a:ln>
        </p:spPr>
      </p:pic>
      <p:pic>
        <p:nvPicPr>
          <p:cNvPr id="3077" name="Picture 5"/>
          <p:cNvPicPr>
            <a:picLocks noChangeAspect="1" noChangeArrowheads="1"/>
          </p:cNvPicPr>
          <p:nvPr/>
        </p:nvPicPr>
        <p:blipFill>
          <a:blip r:embed="rId4" cstate="print"/>
          <a:srcRect/>
          <a:stretch>
            <a:fillRect/>
          </a:stretch>
        </p:blipFill>
        <p:spPr bwMode="auto">
          <a:xfrm>
            <a:off x="1724025" y="2543175"/>
            <a:ext cx="5514975" cy="1724025"/>
          </a:xfrm>
          <a:prstGeom prst="rect">
            <a:avLst/>
          </a:prstGeom>
          <a:noFill/>
          <a:ln w="9525">
            <a:noFill/>
            <a:miter lim="800000"/>
            <a:headEnd/>
            <a:tailEnd/>
          </a:ln>
        </p:spPr>
      </p:pic>
      <p:sp>
        <p:nvSpPr>
          <p:cNvPr id="6" name="Rectangle 5"/>
          <p:cNvSpPr/>
          <p:nvPr/>
        </p:nvSpPr>
        <p:spPr>
          <a:xfrm>
            <a:off x="1676400" y="5257800"/>
            <a:ext cx="5734050" cy="6096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4" cstate="print"/>
          <a:srcRect/>
          <a:stretch>
            <a:fillRect/>
          </a:stretch>
        </p:blipFill>
        <p:spPr bwMode="auto">
          <a:xfrm>
            <a:off x="1666875" y="1219200"/>
            <a:ext cx="5810250" cy="48958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Canonical patterns of a </a:t>
            </a:r>
            <a:r>
              <a:rPr lang="en-US" dirty="0" err="1" smtClean="0"/>
              <a:t>tāl</a:t>
            </a:r>
            <a:r>
              <a:rPr lang="en-US" dirty="0" smtClean="0"/>
              <a:t> (</a:t>
            </a:r>
            <a:r>
              <a:rPr lang="en-US" dirty="0" err="1" smtClean="0"/>
              <a:t>ṭhēkā</a:t>
            </a:r>
            <a:r>
              <a:rPr lang="en-US" dirty="0" smtClean="0"/>
              <a:t>)</a:t>
            </a:r>
            <a:endParaRPr lang="en-US" dirty="0"/>
          </a:p>
        </p:txBody>
      </p:sp>
      <p:sp>
        <p:nvSpPr>
          <p:cNvPr id="7" name="Rectangle 6"/>
          <p:cNvSpPr/>
          <p:nvPr/>
        </p:nvSpPr>
        <p:spPr>
          <a:xfrm>
            <a:off x="1666875" y="3676650"/>
            <a:ext cx="5810250" cy="2438400"/>
          </a:xfrm>
          <a:prstGeom prst="rect">
            <a:avLst/>
          </a:prstGeom>
          <a:noFill/>
          <a:ln w="12700">
            <a:solidFill>
              <a:srgbClr val="E4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2.2.3</a:t>
            </a:r>
            <a:endParaRPr lang="en-US" sz="1600" dirty="0">
              <a:solidFill>
                <a:schemeClr val="bg1">
                  <a:lumMod val="50000"/>
                </a:schemeClr>
              </a:solidFill>
            </a:endParaRPr>
          </a:p>
        </p:txBody>
      </p:sp>
      <p:pic>
        <p:nvPicPr>
          <p:cNvPr id="11" name="Ektaal.mp3">
            <a:hlinkClick r:id="" action="ppaction://media"/>
          </p:cNvPr>
          <p:cNvPicPr>
            <a:picLocks noGrp="1" noRot="1" noChangeAspect="1"/>
          </p:cNvPicPr>
          <p:nvPr>
            <p:ph idx="1"/>
            <a:audioFile r:link="rId1"/>
          </p:nvPr>
        </p:nvPicPr>
        <p:blipFill>
          <a:blip r:embed="rId5" cstate="print"/>
          <a:stretch>
            <a:fillRect/>
          </a:stretch>
        </p:blipFill>
        <p:spPr>
          <a:xfrm>
            <a:off x="7924800" y="4724400"/>
            <a:ext cx="609600" cy="60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music – </a:t>
            </a:r>
            <a:r>
              <a:rPr lang="en-US" dirty="0" err="1" smtClean="0"/>
              <a:t>Solkattu</a:t>
            </a:r>
            <a:r>
              <a:rPr lang="en-US" dirty="0" smtClean="0"/>
              <a:t> </a:t>
            </a:r>
            <a:endParaRPr lang="en-US" dirty="0"/>
          </a:p>
        </p:txBody>
      </p:sp>
      <p:sp>
        <p:nvSpPr>
          <p:cNvPr id="3" name="Content Placeholder 2"/>
          <p:cNvSpPr>
            <a:spLocks noGrp="1"/>
          </p:cNvSpPr>
          <p:nvPr>
            <p:ph idx="1"/>
          </p:nvPr>
        </p:nvSpPr>
        <p:spPr/>
        <p:txBody>
          <a:bodyPr>
            <a:normAutofit/>
          </a:bodyPr>
          <a:lstStyle/>
          <a:p>
            <a:r>
              <a:rPr lang="en-US" sz="2400" dirty="0" smtClean="0"/>
              <a:t>Strokes of the </a:t>
            </a:r>
            <a:r>
              <a:rPr lang="en-US" sz="2400" dirty="0" err="1" smtClean="0"/>
              <a:t>mridangam</a:t>
            </a:r>
            <a:endParaRPr lang="en-US" sz="2400" dirty="0" smtClean="0"/>
          </a:p>
          <a:p>
            <a:r>
              <a:rPr lang="en-US" sz="2400" dirty="0" smtClean="0"/>
              <a:t>Compound strokes grouped together</a:t>
            </a:r>
            <a:endParaRPr lang="en-US" sz="2400" dirty="0"/>
          </a:p>
        </p:txBody>
      </p:sp>
      <p:pic>
        <p:nvPicPr>
          <p:cNvPr id="2050" name="Picture 2"/>
          <p:cNvPicPr>
            <a:picLocks noChangeAspect="1" noChangeArrowheads="1"/>
          </p:cNvPicPr>
          <p:nvPr/>
        </p:nvPicPr>
        <p:blipFill>
          <a:blip r:embed="rId3" cstate="print"/>
          <a:srcRect/>
          <a:stretch>
            <a:fillRect/>
          </a:stretch>
        </p:blipFill>
        <p:spPr bwMode="auto">
          <a:xfrm>
            <a:off x="1133475" y="2895600"/>
            <a:ext cx="6877050" cy="2714625"/>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Indian art music </a:t>
            </a:r>
            <a:endParaRPr lang="en-US" dirty="0"/>
          </a:p>
        </p:txBody>
      </p:sp>
      <p:sp>
        <p:nvSpPr>
          <p:cNvPr id="3" name="Content Placeholder 2"/>
          <p:cNvSpPr>
            <a:spLocks noGrp="1"/>
          </p:cNvSpPr>
          <p:nvPr>
            <p:ph idx="1"/>
          </p:nvPr>
        </p:nvSpPr>
        <p:spPr>
          <a:xfrm>
            <a:off x="381000" y="1219200"/>
            <a:ext cx="8229600" cy="5224046"/>
          </a:xfrm>
        </p:spPr>
        <p:txBody>
          <a:bodyPr>
            <a:normAutofit lnSpcReduction="10000"/>
          </a:bodyPr>
          <a:lstStyle/>
          <a:p>
            <a:r>
              <a:rPr lang="en-US" dirty="0" smtClean="0"/>
              <a:t>Oral traditions, improvised</a:t>
            </a:r>
          </a:p>
          <a:p>
            <a:pPr lvl="1"/>
            <a:r>
              <a:rPr lang="en-US" dirty="0" err="1" smtClean="0"/>
              <a:t>Tāla</a:t>
            </a:r>
            <a:r>
              <a:rPr lang="en-US" dirty="0" smtClean="0"/>
              <a:t> is the basic skeletal rhythmic framework</a:t>
            </a:r>
          </a:p>
          <a:p>
            <a:r>
              <a:rPr lang="en-US" dirty="0" smtClean="0"/>
              <a:t>No metronome, flexible timing</a:t>
            </a:r>
          </a:p>
          <a:p>
            <a:pPr lvl="1"/>
            <a:r>
              <a:rPr lang="en-US" dirty="0" smtClean="0"/>
              <a:t>Wide tempo range in HM, smaller in CM</a:t>
            </a:r>
          </a:p>
          <a:p>
            <a:r>
              <a:rPr lang="en-US" dirty="0" smtClean="0"/>
              <a:t>Surface rhythm – indicators to underlying structures</a:t>
            </a:r>
          </a:p>
          <a:p>
            <a:r>
              <a:rPr lang="en-US" dirty="0" smtClean="0"/>
              <a:t>Well defined syllabic percussion systems</a:t>
            </a:r>
          </a:p>
          <a:p>
            <a:r>
              <a:rPr lang="en-US" dirty="0" smtClean="0"/>
              <a:t>Have unmetered forms</a:t>
            </a:r>
          </a:p>
          <a:p>
            <a:pPr lvl="1"/>
            <a:r>
              <a:rPr lang="en-US" dirty="0" smtClean="0"/>
              <a:t>Beyond the scope of automatic rhythm analysis</a:t>
            </a:r>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2.2.4</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447800" y="2438400"/>
            <a:ext cx="6248400" cy="1362075"/>
          </a:xfrm>
        </p:spPr>
        <p:txBody>
          <a:bodyPr/>
          <a:lstStyle/>
          <a:p>
            <a:r>
              <a:rPr lang="en-US" dirty="0" smtClean="0"/>
              <a:t>Introduction</a:t>
            </a:r>
            <a:endParaRPr 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Turkish </a:t>
            </a:r>
            <a:r>
              <a:rPr lang="en-US" dirty="0" err="1" smtClean="0"/>
              <a:t>Makam</a:t>
            </a:r>
            <a:r>
              <a:rPr lang="en-US" dirty="0" smtClean="0"/>
              <a:t> music</a:t>
            </a:r>
            <a:endParaRPr lang="en-US" dirty="0"/>
          </a:p>
        </p:txBody>
      </p:sp>
      <p:sp>
        <p:nvSpPr>
          <p:cNvPr id="3" name="Content Placeholder 2"/>
          <p:cNvSpPr>
            <a:spLocks noGrp="1"/>
          </p:cNvSpPr>
          <p:nvPr>
            <p:ph idx="1"/>
          </p:nvPr>
        </p:nvSpPr>
        <p:spPr/>
        <p:txBody>
          <a:bodyPr/>
          <a:lstStyle/>
          <a:p>
            <a:r>
              <a:rPr lang="en-US" dirty="0" err="1" smtClean="0"/>
              <a:t>Usul</a:t>
            </a:r>
            <a:r>
              <a:rPr lang="en-US" dirty="0" smtClean="0"/>
              <a:t> – Metrical grid</a:t>
            </a:r>
          </a:p>
          <a:p>
            <a:r>
              <a:rPr lang="en-US" dirty="0" err="1" smtClean="0"/>
              <a:t>Usul</a:t>
            </a:r>
            <a:r>
              <a:rPr lang="en-US" dirty="0" smtClean="0"/>
              <a:t> described using syllables</a:t>
            </a:r>
          </a:p>
          <a:p>
            <a:pPr lvl="1"/>
            <a:r>
              <a:rPr lang="en-US" dirty="0" err="1" smtClean="0"/>
              <a:t>Düm</a:t>
            </a:r>
            <a:r>
              <a:rPr lang="en-US" dirty="0" smtClean="0"/>
              <a:t>, </a:t>
            </a:r>
            <a:r>
              <a:rPr lang="en-US" dirty="0" err="1" smtClean="0"/>
              <a:t>te</a:t>
            </a:r>
            <a:r>
              <a:rPr lang="en-US" dirty="0" smtClean="0"/>
              <a:t>, </a:t>
            </a:r>
            <a:r>
              <a:rPr lang="en-US" dirty="0" err="1" smtClean="0"/>
              <a:t>tek</a:t>
            </a:r>
            <a:r>
              <a:rPr lang="en-US" dirty="0" smtClean="0"/>
              <a:t>, </a:t>
            </a:r>
            <a:r>
              <a:rPr lang="en-US" dirty="0" err="1" smtClean="0"/>
              <a:t>ke</a:t>
            </a:r>
            <a:r>
              <a:rPr lang="en-US" dirty="0" smtClean="0"/>
              <a:t>, …  </a:t>
            </a:r>
            <a:endParaRPr lang="en-US" dirty="0"/>
          </a:p>
        </p:txBody>
      </p:sp>
      <p:grpSp>
        <p:nvGrpSpPr>
          <p:cNvPr id="4" name="Group 4"/>
          <p:cNvGrpSpPr>
            <a:grpSpLocks noChangeAspect="1"/>
          </p:cNvGrpSpPr>
          <p:nvPr/>
        </p:nvGrpSpPr>
        <p:grpSpPr bwMode="auto">
          <a:xfrm>
            <a:off x="762000" y="3276600"/>
            <a:ext cx="7183416" cy="1647824"/>
            <a:chOff x="720" y="2064"/>
            <a:chExt cx="3688" cy="846"/>
          </a:xfrm>
        </p:grpSpPr>
        <p:sp>
          <p:nvSpPr>
            <p:cNvPr id="3075" name="AutoShape 3"/>
            <p:cNvSpPr>
              <a:spLocks noChangeAspect="1" noChangeArrowheads="1" noTextEdit="1"/>
            </p:cNvSpPr>
            <p:nvPr/>
          </p:nvSpPr>
          <p:spPr bwMode="auto">
            <a:xfrm>
              <a:off x="720" y="2064"/>
              <a:ext cx="3688" cy="8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Calibri Light" pitchFamily="34" charset="0"/>
              </a:endParaRPr>
            </a:p>
          </p:txBody>
        </p:sp>
        <p:pic>
          <p:nvPicPr>
            <p:cNvPr id="3077" name="Picture 5"/>
            <p:cNvPicPr>
              <a:picLocks noChangeAspect="1" noChangeArrowheads="1"/>
            </p:cNvPicPr>
            <p:nvPr/>
          </p:nvPicPr>
          <p:blipFill>
            <a:blip r:embed="rId2" cstate="print"/>
            <a:srcRect/>
            <a:stretch>
              <a:fillRect/>
            </a:stretch>
          </p:blipFill>
          <p:spPr bwMode="auto">
            <a:xfrm>
              <a:off x="720" y="2064"/>
              <a:ext cx="3695" cy="851"/>
            </a:xfrm>
            <a:prstGeom prst="rect">
              <a:avLst/>
            </a:prstGeom>
            <a:noFill/>
            <a:ln w="9525">
              <a:noFill/>
              <a:miter lim="800000"/>
              <a:headEnd/>
              <a:tailEnd/>
            </a:ln>
          </p:spPr>
        </p:pic>
      </p:grpSp>
      <p:sp>
        <p:nvSpPr>
          <p:cNvPr id="7" name="Rectangle 6"/>
          <p:cNvSpPr/>
          <p:nvPr/>
        </p:nvSpPr>
        <p:spPr>
          <a:xfrm>
            <a:off x="76200" y="6397823"/>
            <a:ext cx="8458200" cy="307777"/>
          </a:xfrm>
          <a:prstGeom prst="rect">
            <a:avLst/>
          </a:prstGeom>
        </p:spPr>
        <p:txBody>
          <a:bodyPr wrap="square">
            <a:spAutoFit/>
          </a:bodyPr>
          <a:lstStyle/>
          <a:p>
            <a:r>
              <a:rPr lang="en-US" sz="1400" dirty="0" err="1" smtClean="0">
                <a:solidFill>
                  <a:schemeClr val="tx1">
                    <a:lumMod val="75000"/>
                    <a:lumOff val="25000"/>
                  </a:schemeClr>
                </a:solidFill>
                <a:latin typeface="Calibri Light" pitchFamily="34" charset="0"/>
              </a:rPr>
              <a:t>Keçecioğlu</a:t>
            </a:r>
            <a:r>
              <a:rPr lang="en-US" sz="1400" dirty="0" smtClean="0">
                <a:solidFill>
                  <a:schemeClr val="tx1">
                    <a:lumMod val="75000"/>
                    <a:lumOff val="25000"/>
                  </a:schemeClr>
                </a:solidFill>
                <a:latin typeface="Calibri Light" pitchFamily="34" charset="0"/>
              </a:rPr>
              <a:t>, M. U. (2010). </a:t>
            </a:r>
            <a:r>
              <a:rPr lang="en-US" sz="1400" dirty="0" err="1" smtClean="0">
                <a:solidFill>
                  <a:schemeClr val="tx1">
                    <a:lumMod val="75000"/>
                    <a:lumOff val="25000"/>
                  </a:schemeClr>
                </a:solidFill>
                <a:latin typeface="Calibri Light" pitchFamily="34" charset="0"/>
              </a:rPr>
              <a:t>Usul-Velvele</a:t>
            </a:r>
            <a:r>
              <a:rPr lang="en-US" sz="1400" dirty="0" smtClean="0">
                <a:solidFill>
                  <a:schemeClr val="tx1">
                    <a:lumMod val="75000"/>
                    <a:lumOff val="25000"/>
                  </a:schemeClr>
                </a:solidFill>
                <a:latin typeface="Calibri Light" pitchFamily="34" charset="0"/>
              </a:rPr>
              <a:t> Editor. </a:t>
            </a:r>
            <a:r>
              <a:rPr lang="en-US" sz="1400" dirty="0" smtClean="0">
                <a:solidFill>
                  <a:schemeClr val="tx1">
                    <a:lumMod val="75000"/>
                    <a:lumOff val="25000"/>
                  </a:schemeClr>
                </a:solidFill>
                <a:latin typeface="Calibri Light" pitchFamily="34" charset="0"/>
                <a:cs typeface="Consolas" pitchFamily="49" charset="0"/>
              </a:rPr>
              <a:t>http://notist.org/usul_velvele%20editor_ing.html</a:t>
            </a:r>
            <a:endParaRPr lang="en-US" sz="1400" dirty="0">
              <a:solidFill>
                <a:schemeClr val="tx1">
                  <a:lumMod val="75000"/>
                  <a:lumOff val="25000"/>
                </a:schemeClr>
              </a:solidFill>
              <a:latin typeface="Calibri Light" pitchFamily="34" charset="0"/>
              <a:cs typeface="Consolas" pitchFamily="49" charset="0"/>
            </a:endParaRPr>
          </a:p>
        </p:txBody>
      </p:sp>
      <p:sp>
        <p:nvSpPr>
          <p:cNvPr id="8" name="TextBox 7"/>
          <p:cNvSpPr txBox="1"/>
          <p:nvPr/>
        </p:nvSpPr>
        <p:spPr>
          <a:xfrm>
            <a:off x="3276821" y="4934163"/>
            <a:ext cx="2209579" cy="461665"/>
          </a:xfrm>
          <a:prstGeom prst="rect">
            <a:avLst/>
          </a:prstGeom>
          <a:noFill/>
        </p:spPr>
        <p:txBody>
          <a:bodyPr wrap="none" rtlCol="0">
            <a:spAutoFit/>
          </a:bodyPr>
          <a:lstStyle/>
          <a:p>
            <a:r>
              <a:rPr lang="en-US" sz="2400" dirty="0" err="1" smtClean="0">
                <a:latin typeface="Calibri Light" pitchFamily="34" charset="0"/>
              </a:rPr>
              <a:t>Usul</a:t>
            </a:r>
            <a:r>
              <a:rPr lang="en-US" sz="2400" dirty="0" smtClean="0">
                <a:latin typeface="Calibri Light" pitchFamily="34" charset="0"/>
              </a:rPr>
              <a:t> </a:t>
            </a:r>
            <a:r>
              <a:rPr lang="en-US" sz="2400" dirty="0" err="1" smtClean="0">
                <a:latin typeface="Calibri Light" pitchFamily="34" charset="0"/>
              </a:rPr>
              <a:t>Aksak</a:t>
            </a:r>
            <a:r>
              <a:rPr lang="en-US" sz="2400" dirty="0" smtClean="0">
                <a:latin typeface="Calibri Light" pitchFamily="34" charset="0"/>
              </a:rPr>
              <a:t> (9/8)</a:t>
            </a:r>
            <a:endParaRPr lang="en-US" sz="2400" dirty="0">
              <a:latin typeface="Calibri Light" pitchFamily="34"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Beijing opera (</a:t>
            </a:r>
            <a:r>
              <a:rPr lang="en-US" dirty="0" err="1" smtClean="0"/>
              <a:t>Jingju</a:t>
            </a:r>
            <a:r>
              <a:rPr lang="en-US" dirty="0" smtClean="0"/>
              <a:t>)</a:t>
            </a:r>
            <a:endParaRPr lang="en-US" dirty="0"/>
          </a:p>
        </p:txBody>
      </p:sp>
      <p:pic>
        <p:nvPicPr>
          <p:cNvPr id="5122" name="Picture 2" descr="C:\Users\Ajay\Desktop\BeijingOperaProduction.jpg"/>
          <p:cNvPicPr>
            <a:picLocks noChangeAspect="1" noChangeArrowheads="1"/>
          </p:cNvPicPr>
          <p:nvPr/>
        </p:nvPicPr>
        <p:blipFill>
          <a:blip r:embed="rId2" cstate="print"/>
          <a:srcRect/>
          <a:stretch>
            <a:fillRect/>
          </a:stretch>
        </p:blipFill>
        <p:spPr bwMode="auto">
          <a:xfrm>
            <a:off x="1219199" y="2286000"/>
            <a:ext cx="7620001" cy="3810000"/>
          </a:xfrm>
          <a:prstGeom prst="rect">
            <a:avLst/>
          </a:prstGeom>
          <a:noFill/>
        </p:spPr>
      </p:pic>
      <p:sp>
        <p:nvSpPr>
          <p:cNvPr id="4" name="Rectangle 3"/>
          <p:cNvSpPr/>
          <p:nvPr/>
        </p:nvSpPr>
        <p:spPr>
          <a:xfrm>
            <a:off x="1143000" y="6397823"/>
            <a:ext cx="6858000" cy="307777"/>
          </a:xfrm>
          <a:prstGeom prst="rect">
            <a:avLst/>
          </a:prstGeom>
        </p:spPr>
        <p:txBody>
          <a:bodyPr wrap="square">
            <a:spAutoFit/>
          </a:bodyPr>
          <a:lstStyle/>
          <a:p>
            <a:pPr algn="ctr"/>
            <a:r>
              <a:rPr lang="en-US" sz="1400" dirty="0" smtClean="0">
                <a:latin typeface="Calibri Light" pitchFamily="34" charset="0"/>
                <a:hlinkClick r:id="rId3"/>
              </a:rPr>
              <a:t>http://upload.wikimedia.org/wikipedia/commons/6/61/BeijingOperaProduction.jpg</a:t>
            </a:r>
            <a:endParaRPr lang="en-US" sz="1400" dirty="0">
              <a:latin typeface="Calibri Light" pitchFamily="34"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Rhythm and percussion in Beijing opera</a:t>
            </a:r>
            <a:endParaRPr lang="en-US" dirty="0"/>
          </a:p>
        </p:txBody>
      </p:sp>
      <p:sp>
        <p:nvSpPr>
          <p:cNvPr id="3" name="Content Placeholder 2"/>
          <p:cNvSpPr>
            <a:spLocks noGrp="1"/>
          </p:cNvSpPr>
          <p:nvPr>
            <p:ph idx="1"/>
          </p:nvPr>
        </p:nvSpPr>
        <p:spPr/>
        <p:txBody>
          <a:bodyPr>
            <a:normAutofit/>
          </a:bodyPr>
          <a:lstStyle/>
          <a:p>
            <a:r>
              <a:rPr lang="en-US" dirty="0" smtClean="0"/>
              <a:t>Beijing opera – Theatre </a:t>
            </a:r>
          </a:p>
          <a:p>
            <a:pPr lvl="1"/>
            <a:r>
              <a:rPr lang="en-US" dirty="0" smtClean="0"/>
              <a:t>Acting, Singing, Instrumental accompaniment</a:t>
            </a:r>
          </a:p>
          <a:p>
            <a:r>
              <a:rPr lang="en-US" dirty="0" smtClean="0"/>
              <a:t>Percussion ensemble – pivotal role</a:t>
            </a:r>
          </a:p>
          <a:p>
            <a:pPr lvl="1"/>
            <a:r>
              <a:rPr lang="en-US" dirty="0" smtClean="0"/>
              <a:t>Maintain </a:t>
            </a:r>
            <a:r>
              <a:rPr lang="en-US" dirty="0" err="1" smtClean="0"/>
              <a:t>rhythmicity</a:t>
            </a:r>
            <a:endParaRPr lang="en-US" dirty="0" smtClean="0"/>
          </a:p>
          <a:p>
            <a:pPr lvl="1"/>
            <a:r>
              <a:rPr lang="en-US" b="1" dirty="0" smtClean="0">
                <a:solidFill>
                  <a:srgbClr val="EC282D"/>
                </a:solidFill>
              </a:rPr>
              <a:t>Percussion patterns</a:t>
            </a:r>
          </a:p>
          <a:p>
            <a:r>
              <a:rPr lang="en-US" dirty="0" smtClean="0"/>
              <a:t>Well defined syllabic system</a:t>
            </a:r>
          </a:p>
          <a:p>
            <a:pPr lvl="1"/>
            <a:r>
              <a:rPr lang="en-US" dirty="0" smtClean="0"/>
              <a:t>Fixed limited set of percussion patterns</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Percussion instruments</a:t>
            </a:r>
            <a:endParaRPr lang="en-US" dirty="0"/>
          </a:p>
        </p:txBody>
      </p:sp>
      <p:pic>
        <p:nvPicPr>
          <p:cNvPr id="1031" name="Picture 7" descr="C:\Users\Ajay\Desktop\chinesenoise\ban.png"/>
          <p:cNvPicPr>
            <a:picLocks noChangeAspect="1" noChangeArrowheads="1"/>
          </p:cNvPicPr>
          <p:nvPr/>
        </p:nvPicPr>
        <p:blipFill>
          <a:blip r:embed="rId2" cstate="print"/>
          <a:srcRect/>
          <a:stretch>
            <a:fillRect/>
          </a:stretch>
        </p:blipFill>
        <p:spPr bwMode="auto">
          <a:xfrm>
            <a:off x="6119963" y="1261508"/>
            <a:ext cx="1098550" cy="1085180"/>
          </a:xfrm>
          <a:prstGeom prst="rect">
            <a:avLst/>
          </a:prstGeom>
          <a:noFill/>
        </p:spPr>
      </p:pic>
      <p:pic>
        <p:nvPicPr>
          <p:cNvPr id="1032" name="Picture 8" descr="C:\Users\Ajay\Desktop\chinesenoise\daluo.png"/>
          <p:cNvPicPr>
            <a:picLocks noChangeAspect="1" noChangeArrowheads="1"/>
          </p:cNvPicPr>
          <p:nvPr/>
        </p:nvPicPr>
        <p:blipFill>
          <a:blip r:embed="rId3" cstate="print"/>
          <a:srcRect/>
          <a:stretch>
            <a:fillRect/>
          </a:stretch>
        </p:blipFill>
        <p:spPr bwMode="auto">
          <a:xfrm>
            <a:off x="457200" y="4198203"/>
            <a:ext cx="1737474" cy="1616394"/>
          </a:xfrm>
          <a:prstGeom prst="rect">
            <a:avLst/>
          </a:prstGeom>
          <a:noFill/>
        </p:spPr>
      </p:pic>
      <p:pic>
        <p:nvPicPr>
          <p:cNvPr id="1033" name="Picture 9" descr="C:\Users\Ajay\Desktop\chinesenoise\danpigu.png"/>
          <p:cNvPicPr>
            <a:picLocks noChangeAspect="1" noChangeArrowheads="1"/>
          </p:cNvPicPr>
          <p:nvPr/>
        </p:nvPicPr>
        <p:blipFill>
          <a:blip r:embed="rId4" cstate="print"/>
          <a:srcRect/>
          <a:stretch>
            <a:fillRect/>
          </a:stretch>
        </p:blipFill>
        <p:spPr bwMode="auto">
          <a:xfrm>
            <a:off x="7491563" y="902732"/>
            <a:ext cx="962025" cy="1981200"/>
          </a:xfrm>
          <a:prstGeom prst="rect">
            <a:avLst/>
          </a:prstGeom>
          <a:noFill/>
        </p:spPr>
      </p:pic>
      <p:pic>
        <p:nvPicPr>
          <p:cNvPr id="1034" name="Picture 10" descr="C:\Users\Ajay\Desktop\chinesenoise\Img30. Xiaoluo.gif"/>
          <p:cNvPicPr>
            <a:picLocks noChangeAspect="1" noChangeArrowheads="1"/>
          </p:cNvPicPr>
          <p:nvPr/>
        </p:nvPicPr>
        <p:blipFill>
          <a:blip r:embed="rId5" cstate="print"/>
          <a:srcRect/>
          <a:stretch>
            <a:fillRect/>
          </a:stretch>
        </p:blipFill>
        <p:spPr bwMode="auto">
          <a:xfrm>
            <a:off x="6503620" y="4077911"/>
            <a:ext cx="2137304" cy="2172342"/>
          </a:xfrm>
          <a:prstGeom prst="rect">
            <a:avLst/>
          </a:prstGeom>
          <a:noFill/>
        </p:spPr>
      </p:pic>
      <p:pic>
        <p:nvPicPr>
          <p:cNvPr id="1035" name="Picture 11" descr="C:\Users\Ajay\Desktop\chinesenoise\Img31. Naobo.gif"/>
          <p:cNvPicPr>
            <a:picLocks noChangeAspect="1" noChangeArrowheads="1"/>
          </p:cNvPicPr>
          <p:nvPr/>
        </p:nvPicPr>
        <p:blipFill>
          <a:blip r:embed="rId6" cstate="print"/>
          <a:srcRect/>
          <a:stretch>
            <a:fillRect/>
          </a:stretch>
        </p:blipFill>
        <p:spPr bwMode="auto">
          <a:xfrm>
            <a:off x="3590418" y="4363771"/>
            <a:ext cx="2124582" cy="1886482"/>
          </a:xfrm>
          <a:prstGeom prst="rect">
            <a:avLst/>
          </a:prstGeom>
          <a:noFill/>
        </p:spPr>
      </p:pic>
      <p:sp>
        <p:nvSpPr>
          <p:cNvPr id="14" name="TextBox 13"/>
          <p:cNvSpPr txBox="1"/>
          <p:nvPr/>
        </p:nvSpPr>
        <p:spPr>
          <a:xfrm>
            <a:off x="6038864" y="2819400"/>
            <a:ext cx="2504211" cy="707886"/>
          </a:xfrm>
          <a:prstGeom prst="rect">
            <a:avLst/>
          </a:prstGeom>
          <a:noFill/>
        </p:spPr>
        <p:txBody>
          <a:bodyPr wrap="none" rtlCol="0">
            <a:spAutoFit/>
          </a:bodyPr>
          <a:lstStyle/>
          <a:p>
            <a:pPr algn="ctr"/>
            <a:r>
              <a:rPr lang="en-US" sz="2000" dirty="0" smtClean="0">
                <a:latin typeface="Calibri Light" pitchFamily="34" charset="0"/>
              </a:rPr>
              <a:t>Ban + </a:t>
            </a:r>
            <a:r>
              <a:rPr lang="en-US" sz="2000" dirty="0" err="1" smtClean="0">
                <a:latin typeface="Calibri Light" pitchFamily="34" charset="0"/>
              </a:rPr>
              <a:t>danpigu</a:t>
            </a:r>
            <a:r>
              <a:rPr lang="en-US" sz="2000" dirty="0" smtClean="0">
                <a:latin typeface="Calibri Light" pitchFamily="34" charset="0"/>
              </a:rPr>
              <a:t> (</a:t>
            </a:r>
            <a:r>
              <a:rPr lang="en-US" sz="2000" dirty="0" err="1" smtClean="0">
                <a:latin typeface="Calibri Light" pitchFamily="34" charset="0"/>
              </a:rPr>
              <a:t>Bangu</a:t>
            </a:r>
            <a:r>
              <a:rPr lang="en-US" sz="2000" dirty="0" smtClean="0">
                <a:latin typeface="Calibri Light" pitchFamily="34" charset="0"/>
              </a:rPr>
              <a:t>)</a:t>
            </a:r>
          </a:p>
          <a:p>
            <a:pPr algn="ctr"/>
            <a:r>
              <a:rPr lang="en-US" sz="2000" b="1" dirty="0" smtClean="0">
                <a:latin typeface="Calibri Light" pitchFamily="34" charset="0"/>
              </a:rPr>
              <a:t>Clapper Drum (1)</a:t>
            </a:r>
            <a:endParaRPr lang="en-US" sz="2000" b="1" dirty="0">
              <a:latin typeface="Calibri Light" pitchFamily="34" charset="0"/>
            </a:endParaRPr>
          </a:p>
        </p:txBody>
      </p:sp>
      <p:sp>
        <p:nvSpPr>
          <p:cNvPr id="15" name="TextBox 14"/>
          <p:cNvSpPr txBox="1"/>
          <p:nvPr/>
        </p:nvSpPr>
        <p:spPr>
          <a:xfrm>
            <a:off x="6838764" y="5845314"/>
            <a:ext cx="1662635" cy="707886"/>
          </a:xfrm>
          <a:prstGeom prst="rect">
            <a:avLst/>
          </a:prstGeom>
          <a:noFill/>
        </p:spPr>
        <p:txBody>
          <a:bodyPr wrap="none" rtlCol="0">
            <a:spAutoFit/>
          </a:bodyPr>
          <a:lstStyle/>
          <a:p>
            <a:pPr algn="ctr"/>
            <a:r>
              <a:rPr lang="en-US" sz="2000" dirty="0" err="1" smtClean="0">
                <a:latin typeface="Calibri Light" pitchFamily="34" charset="0"/>
              </a:rPr>
              <a:t>Xiaoluo</a:t>
            </a:r>
            <a:endParaRPr lang="en-US" sz="2000" dirty="0" smtClean="0">
              <a:latin typeface="Calibri Light" pitchFamily="34" charset="0"/>
            </a:endParaRPr>
          </a:p>
          <a:p>
            <a:pPr algn="ctr"/>
            <a:r>
              <a:rPr lang="en-US" sz="2000" b="1" dirty="0" smtClean="0">
                <a:latin typeface="Calibri Light" pitchFamily="34" charset="0"/>
              </a:rPr>
              <a:t>Small Gong (4)</a:t>
            </a:r>
            <a:endParaRPr lang="en-US" sz="2000" b="1" dirty="0">
              <a:latin typeface="Calibri Light" pitchFamily="34" charset="0"/>
            </a:endParaRPr>
          </a:p>
        </p:txBody>
      </p:sp>
      <p:sp>
        <p:nvSpPr>
          <p:cNvPr id="16" name="TextBox 15"/>
          <p:cNvSpPr txBox="1"/>
          <p:nvPr/>
        </p:nvSpPr>
        <p:spPr>
          <a:xfrm>
            <a:off x="651432" y="5769114"/>
            <a:ext cx="1626856" cy="707886"/>
          </a:xfrm>
          <a:prstGeom prst="rect">
            <a:avLst/>
          </a:prstGeom>
          <a:noFill/>
        </p:spPr>
        <p:txBody>
          <a:bodyPr wrap="none" rtlCol="0">
            <a:spAutoFit/>
          </a:bodyPr>
          <a:lstStyle/>
          <a:p>
            <a:pPr algn="ctr"/>
            <a:r>
              <a:rPr lang="en-US" sz="2000" dirty="0" err="1" smtClean="0">
                <a:latin typeface="Calibri Light" pitchFamily="34" charset="0"/>
              </a:rPr>
              <a:t>Daluo</a:t>
            </a:r>
            <a:endParaRPr lang="en-US" sz="2000" dirty="0" smtClean="0">
              <a:latin typeface="Calibri Light" pitchFamily="34" charset="0"/>
            </a:endParaRPr>
          </a:p>
          <a:p>
            <a:pPr algn="ctr"/>
            <a:r>
              <a:rPr lang="en-US" sz="2000" b="1" dirty="0" smtClean="0">
                <a:latin typeface="Calibri Light" pitchFamily="34" charset="0"/>
              </a:rPr>
              <a:t>Large gong (2)</a:t>
            </a:r>
            <a:endParaRPr lang="en-US" sz="2000" b="1" dirty="0">
              <a:latin typeface="Calibri Light" pitchFamily="34" charset="0"/>
            </a:endParaRPr>
          </a:p>
        </p:txBody>
      </p:sp>
      <p:sp>
        <p:nvSpPr>
          <p:cNvPr id="17" name="TextBox 16"/>
          <p:cNvSpPr txBox="1"/>
          <p:nvPr/>
        </p:nvSpPr>
        <p:spPr>
          <a:xfrm>
            <a:off x="3870309" y="5769114"/>
            <a:ext cx="1369286" cy="707886"/>
          </a:xfrm>
          <a:prstGeom prst="rect">
            <a:avLst/>
          </a:prstGeom>
          <a:noFill/>
        </p:spPr>
        <p:txBody>
          <a:bodyPr wrap="none" rtlCol="0">
            <a:spAutoFit/>
          </a:bodyPr>
          <a:lstStyle/>
          <a:p>
            <a:pPr algn="ctr"/>
            <a:r>
              <a:rPr lang="en-US" sz="2000" dirty="0" err="1" smtClean="0">
                <a:latin typeface="Calibri Light" pitchFamily="34" charset="0"/>
              </a:rPr>
              <a:t>Naobo</a:t>
            </a:r>
            <a:endParaRPr lang="en-US" sz="2000" dirty="0" smtClean="0">
              <a:latin typeface="Calibri Light" pitchFamily="34" charset="0"/>
            </a:endParaRPr>
          </a:p>
          <a:p>
            <a:pPr algn="ctr"/>
            <a:r>
              <a:rPr lang="en-US" sz="2000" b="1" dirty="0" smtClean="0">
                <a:latin typeface="Calibri Light" pitchFamily="34" charset="0"/>
              </a:rPr>
              <a:t>Cymbals (3)</a:t>
            </a:r>
            <a:endParaRPr lang="en-US" sz="2000" b="1" dirty="0">
              <a:latin typeface="Calibri Light" pitchFamily="34" charset="0"/>
            </a:endParaRPr>
          </a:p>
        </p:txBody>
      </p:sp>
      <p:pic>
        <p:nvPicPr>
          <p:cNvPr id="1037" name="Picture 13"/>
          <p:cNvPicPr>
            <a:picLocks noChangeAspect="1" noChangeArrowheads="1"/>
          </p:cNvPicPr>
          <p:nvPr/>
        </p:nvPicPr>
        <p:blipFill>
          <a:blip r:embed="rId7" cstate="print"/>
          <a:srcRect/>
          <a:stretch>
            <a:fillRect/>
          </a:stretch>
        </p:blipFill>
        <p:spPr bwMode="auto">
          <a:xfrm>
            <a:off x="507050" y="990600"/>
            <a:ext cx="5076304" cy="304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Percussion syllables</a:t>
            </a:r>
            <a:endParaRPr lang="en-US" dirty="0"/>
          </a:p>
        </p:txBody>
      </p:sp>
      <p:sp>
        <p:nvSpPr>
          <p:cNvPr id="3" name="Content Placeholder 2"/>
          <p:cNvSpPr>
            <a:spLocks noGrp="1"/>
          </p:cNvSpPr>
          <p:nvPr>
            <p:ph idx="1"/>
          </p:nvPr>
        </p:nvSpPr>
        <p:spPr/>
        <p:txBody>
          <a:bodyPr>
            <a:normAutofit/>
          </a:bodyPr>
          <a:lstStyle/>
          <a:p>
            <a:r>
              <a:rPr lang="en-US" sz="2400" dirty="0" smtClean="0"/>
              <a:t>Ensemble – Combination of strokes</a:t>
            </a:r>
          </a:p>
          <a:p>
            <a:r>
              <a:rPr lang="en-US" sz="2400" dirty="0" smtClean="0"/>
              <a:t>Combined timbre of the ensemble</a:t>
            </a:r>
            <a:endParaRPr lang="en-US" sz="2400" dirty="0"/>
          </a:p>
        </p:txBody>
      </p:sp>
      <p:pic>
        <p:nvPicPr>
          <p:cNvPr id="1026" name="Picture 2"/>
          <p:cNvPicPr>
            <a:picLocks noChangeAspect="1" noChangeArrowheads="1"/>
          </p:cNvPicPr>
          <p:nvPr/>
        </p:nvPicPr>
        <p:blipFill>
          <a:blip r:embed="rId2" cstate="print"/>
          <a:srcRect/>
          <a:stretch>
            <a:fillRect/>
          </a:stretch>
        </p:blipFill>
        <p:spPr bwMode="auto">
          <a:xfrm>
            <a:off x="914400" y="3016578"/>
            <a:ext cx="7136296" cy="338422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Percussion patterns</a:t>
            </a:r>
            <a:endParaRPr lang="en-US" dirty="0"/>
          </a:p>
        </p:txBody>
      </p:sp>
      <p:sp>
        <p:nvSpPr>
          <p:cNvPr id="3" name="Content Placeholder 2"/>
          <p:cNvSpPr>
            <a:spLocks noGrp="1"/>
          </p:cNvSpPr>
          <p:nvPr>
            <p:ph idx="1"/>
          </p:nvPr>
        </p:nvSpPr>
        <p:spPr>
          <a:xfrm>
            <a:off x="381000" y="1600200"/>
            <a:ext cx="8229600" cy="4876800"/>
          </a:xfrm>
        </p:spPr>
        <p:txBody>
          <a:bodyPr>
            <a:normAutofit fontScale="70000" lnSpcReduction="20000"/>
          </a:bodyPr>
          <a:lstStyle/>
          <a:p>
            <a:endParaRPr lang="en-US" sz="2600" dirty="0" smtClean="0"/>
          </a:p>
          <a:p>
            <a:endParaRPr lang="en-US" sz="2600" dirty="0" smtClean="0"/>
          </a:p>
          <a:p>
            <a:endParaRPr lang="en-US" sz="2600" dirty="0" smtClean="0"/>
          </a:p>
          <a:p>
            <a:pPr>
              <a:buNone/>
            </a:pPr>
            <a:endParaRPr lang="en-US" sz="2600" dirty="0" smtClean="0"/>
          </a:p>
          <a:p>
            <a:endParaRPr lang="en-US" sz="2600" dirty="0" smtClean="0"/>
          </a:p>
          <a:p>
            <a:r>
              <a:rPr lang="en-US" sz="2600" dirty="0" smtClean="0"/>
              <a:t>Sequence of strokes by combinations of instruments – learnt and played as a sequence of syllables</a:t>
            </a:r>
          </a:p>
          <a:p>
            <a:r>
              <a:rPr lang="en-US" sz="2600" dirty="0" smtClean="0"/>
              <a:t>Mark important structural points in an aria</a:t>
            </a:r>
            <a:endParaRPr lang="en-US" sz="1800" dirty="0" smtClean="0"/>
          </a:p>
          <a:p>
            <a:r>
              <a:rPr lang="en-US" sz="2600" dirty="0" smtClean="0"/>
              <a:t>Limited in number, labeled, well defined</a:t>
            </a:r>
          </a:p>
          <a:p>
            <a:r>
              <a:rPr lang="en-US" sz="2600" dirty="0" smtClean="0">
                <a:solidFill>
                  <a:srgbClr val="FF0000"/>
                </a:solidFill>
              </a:rPr>
              <a:t>Classification of patterns useful for structural segmentation of arias</a:t>
            </a:r>
          </a:p>
          <a:p>
            <a:r>
              <a:rPr lang="en-US" sz="2600" dirty="0" smtClean="0"/>
              <a:t>Subsequence repetitions, indicative score, variations</a:t>
            </a:r>
          </a:p>
          <a:p>
            <a:endParaRPr lang="en-US" sz="2600" dirty="0" smtClean="0">
              <a:solidFill>
                <a:srgbClr val="FF0000"/>
              </a:solidFill>
            </a:endParaRPr>
          </a:p>
        </p:txBody>
      </p:sp>
      <p:pic>
        <p:nvPicPr>
          <p:cNvPr id="1027" name="Picture 3"/>
          <p:cNvPicPr>
            <a:picLocks noChangeAspect="1" noChangeArrowheads="1"/>
          </p:cNvPicPr>
          <p:nvPr/>
        </p:nvPicPr>
        <p:blipFill>
          <a:blip r:embed="rId3" cstate="print"/>
          <a:srcRect/>
          <a:stretch>
            <a:fillRect/>
          </a:stretch>
        </p:blipFill>
        <p:spPr bwMode="auto">
          <a:xfrm>
            <a:off x="219612" y="1020763"/>
            <a:ext cx="8695788" cy="2091114"/>
          </a:xfrm>
          <a:prstGeom prst="rect">
            <a:avLst/>
          </a:prstGeom>
          <a:noFill/>
          <a:ln w="9525">
            <a:noFill/>
            <a:miter lim="800000"/>
            <a:headEnd/>
            <a:tailEnd/>
          </a:ln>
        </p:spPr>
      </p:pic>
      <p:sp>
        <p:nvSpPr>
          <p:cNvPr id="5" name="TextBox 4"/>
          <p:cNvSpPr txBox="1"/>
          <p:nvPr/>
        </p:nvSpPr>
        <p:spPr>
          <a:xfrm>
            <a:off x="1600200" y="3124200"/>
            <a:ext cx="5943600" cy="369332"/>
          </a:xfrm>
          <a:prstGeom prst="rect">
            <a:avLst/>
          </a:prstGeom>
          <a:noFill/>
        </p:spPr>
        <p:txBody>
          <a:bodyPr wrap="square" rtlCol="0">
            <a:spAutoFit/>
          </a:bodyPr>
          <a:lstStyle/>
          <a:p>
            <a:pPr algn="ctr"/>
            <a:r>
              <a:rPr lang="en-US" dirty="0" smtClean="0">
                <a:latin typeface="Calibri Light" pitchFamily="34" charset="0"/>
              </a:rPr>
              <a:t>Score for the pattern </a:t>
            </a:r>
            <a:r>
              <a:rPr lang="en-US" dirty="0" err="1" smtClean="0">
                <a:latin typeface="Calibri Light" pitchFamily="34" charset="0"/>
              </a:rPr>
              <a:t>shanchui</a:t>
            </a:r>
            <a:r>
              <a:rPr lang="en-US" dirty="0" smtClean="0">
                <a:latin typeface="Calibri Light" pitchFamily="34" charset="0"/>
              </a:rPr>
              <a:t> (indicative)</a:t>
            </a:r>
            <a:endParaRPr lang="en-US" dirty="0">
              <a:latin typeface="Calibri Light" pitchFamily="34" charset="0"/>
            </a:endParaRPr>
          </a:p>
        </p:txBody>
      </p:sp>
      <p:cxnSp>
        <p:nvCxnSpPr>
          <p:cNvPr id="8" name="Straight Connector 7"/>
          <p:cNvCxnSpPr/>
          <p:nvPr/>
        </p:nvCxnSpPr>
        <p:spPr>
          <a:xfrm>
            <a:off x="3048000" y="1020763"/>
            <a:ext cx="0" cy="164623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784834" y="1020763"/>
            <a:ext cx="0" cy="164623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Rhythm in MIR</a:t>
            </a:r>
            <a:endParaRPr lang="en-US" dirty="0"/>
          </a:p>
        </p:txBody>
      </p:sp>
      <p:sp>
        <p:nvSpPr>
          <p:cNvPr id="3" name="Content Placeholder 2"/>
          <p:cNvSpPr>
            <a:spLocks noGrp="1"/>
          </p:cNvSpPr>
          <p:nvPr>
            <p:ph idx="1"/>
          </p:nvPr>
        </p:nvSpPr>
        <p:spPr/>
        <p:txBody>
          <a:bodyPr/>
          <a:lstStyle/>
          <a:p>
            <a:r>
              <a:rPr lang="en-US" dirty="0" smtClean="0"/>
              <a:t>Onset Detection</a:t>
            </a:r>
          </a:p>
          <a:p>
            <a:r>
              <a:rPr lang="en-US" dirty="0" smtClean="0"/>
              <a:t>Tempo Estimation/Tracking</a:t>
            </a:r>
          </a:p>
          <a:p>
            <a:r>
              <a:rPr lang="en-US" dirty="0" smtClean="0"/>
              <a:t>Beat Tracking</a:t>
            </a:r>
          </a:p>
          <a:p>
            <a:r>
              <a:rPr lang="en-US" dirty="0" smtClean="0"/>
              <a:t>Downbeat Tracking</a:t>
            </a:r>
          </a:p>
          <a:p>
            <a:r>
              <a:rPr lang="en-US" dirty="0" smtClean="0"/>
              <a:t>Meter Tracking</a:t>
            </a:r>
          </a:p>
          <a:p>
            <a:r>
              <a:rPr lang="en-US" dirty="0" smtClean="0"/>
              <a:t>Evaluation Measures</a:t>
            </a:r>
          </a:p>
          <a:p>
            <a:r>
              <a:rPr lang="en-US" dirty="0" smtClean="0"/>
              <a:t>Rhythm Similarity Measures</a:t>
            </a:r>
          </a:p>
          <a:p>
            <a:endParaRPr lang="en-US"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models	</a:t>
            </a:r>
            <a:endParaRPr lang="en-US" dirty="0"/>
          </a:p>
        </p:txBody>
      </p:sp>
      <p:sp>
        <p:nvSpPr>
          <p:cNvPr id="3" name="Content Placeholder 2"/>
          <p:cNvSpPr>
            <a:spLocks noGrp="1"/>
          </p:cNvSpPr>
          <p:nvPr>
            <p:ph idx="1"/>
          </p:nvPr>
        </p:nvSpPr>
        <p:spPr/>
        <p:txBody>
          <a:bodyPr/>
          <a:lstStyle/>
          <a:p>
            <a:r>
              <a:rPr lang="en-US" dirty="0" smtClean="0"/>
              <a:t>Dynamic Bayesian Networks (DBN)</a:t>
            </a:r>
          </a:p>
          <a:p>
            <a:pPr lvl="1"/>
            <a:r>
              <a:rPr lang="en-US" dirty="0" smtClean="0"/>
              <a:t>Variables related over time-steps</a:t>
            </a:r>
          </a:p>
          <a:p>
            <a:pPr lvl="1"/>
            <a:r>
              <a:rPr lang="en-US" dirty="0" smtClean="0"/>
              <a:t>Suitable for modeling time-sequences</a:t>
            </a:r>
          </a:p>
          <a:p>
            <a:r>
              <a:rPr lang="en-US" dirty="0" smtClean="0"/>
              <a:t>HMM, </a:t>
            </a:r>
            <a:r>
              <a:rPr lang="en-US" dirty="0" err="1" smtClean="0"/>
              <a:t>Kalman</a:t>
            </a:r>
            <a:r>
              <a:rPr lang="en-US" dirty="0" smtClean="0"/>
              <a:t> filters – special cases of DBNs</a:t>
            </a:r>
            <a:endParaRPr lang="en-US" dirty="0"/>
          </a:p>
        </p:txBody>
      </p:sp>
      <p:pic>
        <p:nvPicPr>
          <p:cNvPr id="667650" name="Picture 2" descr="Image result for Dynamic Bayesian network"/>
          <p:cNvPicPr>
            <a:picLocks noChangeAspect="1" noChangeArrowheads="1"/>
          </p:cNvPicPr>
          <p:nvPr/>
        </p:nvPicPr>
        <p:blipFill>
          <a:blip r:embed="rId2" cstate="print"/>
          <a:srcRect/>
          <a:stretch>
            <a:fillRect/>
          </a:stretch>
        </p:blipFill>
        <p:spPr bwMode="auto">
          <a:xfrm>
            <a:off x="2438400" y="3733800"/>
            <a:ext cx="3762375" cy="2790825"/>
          </a:xfrm>
          <a:prstGeom prst="rect">
            <a:avLst/>
          </a:prstGeom>
          <a:noFill/>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Automatic rhythm analysis problems</a:t>
            </a:r>
            <a:endParaRPr lang="en-US" dirty="0"/>
          </a:p>
        </p:txBody>
      </p:sp>
      <p:pic>
        <p:nvPicPr>
          <p:cNvPr id="3" name="Picture 2" descr="E:\UPFWork\PhD\Thesis\defense\Resources\Images\Chap3.png"/>
          <p:cNvPicPr>
            <a:picLocks noChangeAspect="1" noChangeArrowheads="1"/>
          </p:cNvPicPr>
          <p:nvPr/>
        </p:nvPicPr>
        <p:blipFill>
          <a:blip r:embed="rId3" cstate="print"/>
          <a:srcRect/>
          <a:stretch>
            <a:fillRect/>
          </a:stretch>
        </p:blipFill>
        <p:spPr bwMode="auto">
          <a:xfrm>
            <a:off x="6324600" y="3048000"/>
            <a:ext cx="2475443" cy="3516754"/>
          </a:xfrm>
          <a:prstGeom prst="rect">
            <a:avLst/>
          </a:prstGeom>
          <a:solidFill>
            <a:schemeClr val="bg1"/>
          </a:solidFill>
          <a:ln>
            <a:solidFill>
              <a:schemeClr val="tx1"/>
            </a:solidFill>
          </a:ln>
        </p:spPr>
      </p:pic>
      <p:grpSp>
        <p:nvGrpSpPr>
          <p:cNvPr id="5" name="Group 4"/>
          <p:cNvGrpSpPr/>
          <p:nvPr/>
        </p:nvGrpSpPr>
        <p:grpSpPr>
          <a:xfrm>
            <a:off x="277987" y="4610603"/>
            <a:ext cx="2230622" cy="1550238"/>
            <a:chOff x="609600" y="1219200"/>
            <a:chExt cx="7370578" cy="5122408"/>
          </a:xfrm>
        </p:grpSpPr>
        <p:pic>
          <p:nvPicPr>
            <p:cNvPr id="6" name="Picture 2" descr="C:\Users\Ajay\Desktop\tagCloudTalas.png"/>
            <p:cNvPicPr>
              <a:picLocks noChangeAspect="1" noChangeArrowheads="1"/>
            </p:cNvPicPr>
            <p:nvPr/>
          </p:nvPicPr>
          <p:blipFill>
            <a:blip r:embed="rId4" cstate="print"/>
            <a:srcRect/>
            <a:stretch>
              <a:fillRect/>
            </a:stretch>
          </p:blipFill>
          <p:spPr bwMode="auto">
            <a:xfrm>
              <a:off x="2307120" y="1219200"/>
              <a:ext cx="4398480" cy="2109806"/>
            </a:xfrm>
            <a:prstGeom prst="rect">
              <a:avLst/>
            </a:prstGeom>
            <a:noFill/>
          </p:spPr>
        </p:pic>
        <p:cxnSp>
          <p:nvCxnSpPr>
            <p:cNvPr id="7" name="Straight Arrow Connector 6"/>
            <p:cNvCxnSpPr/>
            <p:nvPr/>
          </p:nvCxnSpPr>
          <p:spPr>
            <a:xfrm flipH="1" flipV="1">
              <a:off x="6019800" y="2438400"/>
              <a:ext cx="1447800" cy="29718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981200" y="2438400"/>
              <a:ext cx="2133600" cy="26670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1" idx="0"/>
              <a:endCxn id="6" idx="2"/>
            </p:cNvCxnSpPr>
            <p:nvPr/>
          </p:nvCxnSpPr>
          <p:spPr>
            <a:xfrm flipV="1">
              <a:off x="3380489" y="3329006"/>
              <a:ext cx="1125871" cy="1395394"/>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609600" y="4343400"/>
              <a:ext cx="2036578" cy="474208"/>
            </a:xfrm>
            <a:prstGeom prst="rect">
              <a:avLst/>
            </a:prstGeom>
            <a:noFill/>
            <a:ln>
              <a:solidFill>
                <a:schemeClr val="tx1"/>
              </a:solidFill>
            </a:ln>
          </p:spPr>
        </p:pic>
        <p:pic>
          <p:nvPicPr>
            <p:cNvPr id="11"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2362200" y="4724400"/>
              <a:ext cx="2036578" cy="474208"/>
            </a:xfrm>
            <a:prstGeom prst="rect">
              <a:avLst/>
            </a:prstGeom>
            <a:noFill/>
            <a:ln>
              <a:solidFill>
                <a:schemeClr val="tx1"/>
              </a:solidFill>
            </a:ln>
          </p:spPr>
        </p:pic>
        <p:pic>
          <p:nvPicPr>
            <p:cNvPr id="12"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2514600" y="3962400"/>
              <a:ext cx="2036578" cy="474208"/>
            </a:xfrm>
            <a:prstGeom prst="rect">
              <a:avLst/>
            </a:prstGeom>
            <a:noFill/>
            <a:ln>
              <a:solidFill>
                <a:schemeClr val="tx1"/>
              </a:solidFill>
            </a:ln>
          </p:spPr>
        </p:pic>
        <p:pic>
          <p:nvPicPr>
            <p:cNvPr id="13"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4648200" y="4495800"/>
              <a:ext cx="2036578" cy="474208"/>
            </a:xfrm>
            <a:prstGeom prst="rect">
              <a:avLst/>
            </a:prstGeom>
            <a:noFill/>
            <a:ln>
              <a:solidFill>
                <a:schemeClr val="tx1"/>
              </a:solidFill>
            </a:ln>
          </p:spPr>
        </p:pic>
        <p:pic>
          <p:nvPicPr>
            <p:cNvPr id="14"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4114800" y="5105400"/>
              <a:ext cx="2036578" cy="474208"/>
            </a:xfrm>
            <a:prstGeom prst="rect">
              <a:avLst/>
            </a:prstGeom>
            <a:noFill/>
            <a:ln>
              <a:solidFill>
                <a:schemeClr val="tx1"/>
              </a:solidFill>
            </a:ln>
          </p:spPr>
        </p:pic>
        <p:pic>
          <p:nvPicPr>
            <p:cNvPr id="15"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990600" y="5486400"/>
              <a:ext cx="2036578" cy="474208"/>
            </a:xfrm>
            <a:prstGeom prst="rect">
              <a:avLst/>
            </a:prstGeom>
            <a:noFill/>
            <a:ln>
              <a:solidFill>
                <a:schemeClr val="tx1"/>
              </a:solidFill>
            </a:ln>
          </p:spPr>
        </p:pic>
        <p:pic>
          <p:nvPicPr>
            <p:cNvPr id="16"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5943600" y="5410200"/>
              <a:ext cx="2036578" cy="474208"/>
            </a:xfrm>
            <a:prstGeom prst="rect">
              <a:avLst/>
            </a:prstGeom>
            <a:noFill/>
            <a:ln>
              <a:solidFill>
                <a:schemeClr val="tx1"/>
              </a:solidFill>
            </a:ln>
          </p:spPr>
        </p:pic>
        <p:pic>
          <p:nvPicPr>
            <p:cNvPr id="17"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1447800" y="5105400"/>
              <a:ext cx="2036578" cy="474208"/>
            </a:xfrm>
            <a:prstGeom prst="rect">
              <a:avLst/>
            </a:prstGeom>
            <a:noFill/>
            <a:ln>
              <a:solidFill>
                <a:schemeClr val="tx1"/>
              </a:solidFill>
            </a:ln>
          </p:spPr>
        </p:pic>
        <p:pic>
          <p:nvPicPr>
            <p:cNvPr id="18"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2895600" y="5791200"/>
              <a:ext cx="2036578" cy="474208"/>
            </a:xfrm>
            <a:prstGeom prst="rect">
              <a:avLst/>
            </a:prstGeom>
            <a:noFill/>
            <a:ln>
              <a:solidFill>
                <a:schemeClr val="tx1"/>
              </a:solidFill>
            </a:ln>
          </p:spPr>
        </p:pic>
        <p:pic>
          <p:nvPicPr>
            <p:cNvPr id="19"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5105400" y="5867400"/>
              <a:ext cx="2036578" cy="474208"/>
            </a:xfrm>
            <a:prstGeom prst="rect">
              <a:avLst/>
            </a:prstGeom>
            <a:noFill/>
            <a:ln>
              <a:solidFill>
                <a:schemeClr val="tx1"/>
              </a:solidFill>
            </a:ln>
          </p:spPr>
        </p:pic>
        <p:pic>
          <p:nvPicPr>
            <p:cNvPr id="20" name="Picture 2" descr="E:\UPFWork\PhD\Papers\CompMusicWorkshop2013\seminar\Examples\Tala Tracking\TalaRecognitionExample.png"/>
            <p:cNvPicPr>
              <a:picLocks noChangeAspect="1" noChangeArrowheads="1"/>
            </p:cNvPicPr>
            <p:nvPr/>
          </p:nvPicPr>
          <p:blipFill>
            <a:blip r:embed="rId5" cstate="print"/>
            <a:srcRect/>
            <a:stretch>
              <a:fillRect/>
            </a:stretch>
          </p:blipFill>
          <p:spPr bwMode="auto">
            <a:xfrm>
              <a:off x="5562600" y="4114800"/>
              <a:ext cx="2036578" cy="474208"/>
            </a:xfrm>
            <a:prstGeom prst="rect">
              <a:avLst/>
            </a:prstGeom>
            <a:noFill/>
            <a:ln>
              <a:solidFill>
                <a:schemeClr val="tx1"/>
              </a:solidFill>
            </a:ln>
          </p:spPr>
        </p:pic>
        <p:cxnSp>
          <p:nvCxnSpPr>
            <p:cNvPr id="21" name="Straight Arrow Connector 20"/>
            <p:cNvCxnSpPr>
              <a:stCxn id="20" idx="0"/>
              <a:endCxn id="6" idx="2"/>
            </p:cNvCxnSpPr>
            <p:nvPr/>
          </p:nvCxnSpPr>
          <p:spPr>
            <a:xfrm flipH="1" flipV="1">
              <a:off x="4506360" y="3329006"/>
              <a:ext cx="2074529" cy="785794"/>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0"/>
            </p:cNvCxnSpPr>
            <p:nvPr/>
          </p:nvCxnSpPr>
          <p:spPr>
            <a:xfrm flipV="1">
              <a:off x="1627889" y="2057400"/>
              <a:ext cx="1496311" cy="22860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029200" y="2819400"/>
              <a:ext cx="685801" cy="16764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2133600" y="3657600"/>
            <a:ext cx="1676400" cy="1039988"/>
            <a:chOff x="228600" y="1447800"/>
            <a:chExt cx="8229600" cy="5105400"/>
          </a:xfrm>
        </p:grpSpPr>
        <p:cxnSp>
          <p:nvCxnSpPr>
            <p:cNvPr id="25" name="Straight Connector 24"/>
            <p:cNvCxnSpPr/>
            <p:nvPr/>
          </p:nvCxnSpPr>
          <p:spPr>
            <a:xfrm flipH="1">
              <a:off x="4191000" y="2819400"/>
              <a:ext cx="1219200" cy="259080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Picture 2" descr="E:\UPFWork\PhD\Papers\CompMusicWorkshop2013\seminar\Examples\Segmentation\fullwaveform_small.png"/>
            <p:cNvPicPr>
              <a:picLocks noChangeAspect="1" noChangeArrowheads="1"/>
            </p:cNvPicPr>
            <p:nvPr/>
          </p:nvPicPr>
          <p:blipFill>
            <a:blip r:embed="rId6" cstate="print"/>
            <a:srcRect/>
            <a:stretch>
              <a:fillRect/>
            </a:stretch>
          </p:blipFill>
          <p:spPr bwMode="auto">
            <a:xfrm>
              <a:off x="381000" y="1447800"/>
              <a:ext cx="7266038" cy="1323208"/>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27" name="Rectangle 26"/>
            <p:cNvSpPr/>
            <p:nvPr/>
          </p:nvSpPr>
          <p:spPr>
            <a:xfrm>
              <a:off x="381000" y="1447800"/>
              <a:ext cx="1494503" cy="1337187"/>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28" name="Rectangle 27"/>
            <p:cNvSpPr/>
            <p:nvPr/>
          </p:nvSpPr>
          <p:spPr>
            <a:xfrm>
              <a:off x="1905468" y="1447800"/>
              <a:ext cx="1209836" cy="1337187"/>
            </a:xfrm>
            <a:prstGeom prst="rect">
              <a:avLst/>
            </a:pr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29" name="Rectangle 28"/>
            <p:cNvSpPr/>
            <p:nvPr/>
          </p:nvSpPr>
          <p:spPr>
            <a:xfrm>
              <a:off x="3119043" y="1447800"/>
              <a:ext cx="1494503" cy="1337187"/>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30" name="Rectangle 29"/>
            <p:cNvSpPr/>
            <p:nvPr/>
          </p:nvSpPr>
          <p:spPr>
            <a:xfrm>
              <a:off x="4613546" y="1447800"/>
              <a:ext cx="786580" cy="133718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31" name="Rectangle 30"/>
            <p:cNvSpPr/>
            <p:nvPr/>
          </p:nvSpPr>
          <p:spPr>
            <a:xfrm>
              <a:off x="5400126" y="1447800"/>
              <a:ext cx="1011318" cy="1337187"/>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32" name="Rectangle 31"/>
            <p:cNvSpPr/>
            <p:nvPr/>
          </p:nvSpPr>
          <p:spPr>
            <a:xfrm>
              <a:off x="6411444" y="1447800"/>
              <a:ext cx="1269766" cy="133718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nvGrpSpPr>
            <p:cNvPr id="33" name="Group 25"/>
            <p:cNvGrpSpPr/>
            <p:nvPr/>
          </p:nvGrpSpPr>
          <p:grpSpPr>
            <a:xfrm>
              <a:off x="228600" y="3733800"/>
              <a:ext cx="6705600" cy="1143000"/>
              <a:chOff x="228600" y="4038600"/>
              <a:chExt cx="5638800" cy="1143000"/>
            </a:xfrm>
          </p:grpSpPr>
          <p:pic>
            <p:nvPicPr>
              <p:cNvPr id="40" name="Picture 3" descr="E:\UPFWork\PhD\Papers\CompMusicWorkshop2013\seminar\Examples\Segmentation\Kriti.png"/>
              <p:cNvPicPr>
                <a:picLocks noChangeAspect="1" noChangeArrowheads="1"/>
              </p:cNvPicPr>
              <p:nvPr/>
            </p:nvPicPr>
            <p:blipFill>
              <a:blip r:embed="rId7" cstate="print"/>
              <a:srcRect/>
              <a:stretch>
                <a:fillRect/>
              </a:stretch>
            </p:blipFill>
            <p:spPr bwMode="auto">
              <a:xfrm>
                <a:off x="228600" y="4038600"/>
                <a:ext cx="5638800" cy="113666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1" name="Rectangle 40"/>
              <p:cNvSpPr/>
              <p:nvPr/>
            </p:nvSpPr>
            <p:spPr>
              <a:xfrm>
                <a:off x="228600" y="4038600"/>
                <a:ext cx="5638800" cy="1143000"/>
              </a:xfrm>
              <a:prstGeom prst="rect">
                <a:avLst/>
              </a:pr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cxnSp>
          <p:nvCxnSpPr>
            <p:cNvPr id="34" name="Straight Connector 33"/>
            <p:cNvCxnSpPr/>
            <p:nvPr/>
          </p:nvCxnSpPr>
          <p:spPr>
            <a:xfrm flipH="1">
              <a:off x="228600" y="2743200"/>
              <a:ext cx="1676400" cy="99060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 name="Group 47"/>
            <p:cNvGrpSpPr/>
            <p:nvPr/>
          </p:nvGrpSpPr>
          <p:grpSpPr>
            <a:xfrm>
              <a:off x="4191000" y="5410200"/>
              <a:ext cx="4267200" cy="1143000"/>
              <a:chOff x="4876800" y="5410200"/>
              <a:chExt cx="2895600" cy="1143000"/>
            </a:xfrm>
          </p:grpSpPr>
          <p:pic>
            <p:nvPicPr>
              <p:cNvPr id="38" name="Picture 4" descr="E:\UPFWork\PhD\Papers\CompMusicWorkshop2013\seminar\Examples\Segmentation\tani.png"/>
              <p:cNvPicPr>
                <a:picLocks noChangeAspect="1" noChangeArrowheads="1"/>
              </p:cNvPicPr>
              <p:nvPr/>
            </p:nvPicPr>
            <p:blipFill>
              <a:blip r:embed="rId8" cstate="print"/>
              <a:srcRect/>
              <a:stretch>
                <a:fillRect/>
              </a:stretch>
            </p:blipFill>
            <p:spPr bwMode="auto">
              <a:xfrm>
                <a:off x="4876800" y="5410200"/>
                <a:ext cx="2884488" cy="112521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9" name="Rectangle 38"/>
              <p:cNvSpPr/>
              <p:nvPr/>
            </p:nvSpPr>
            <p:spPr>
              <a:xfrm>
                <a:off x="4876800" y="5410200"/>
                <a:ext cx="2895600" cy="1143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cxnSp>
          <p:nvCxnSpPr>
            <p:cNvPr id="36" name="Straight Connector 35"/>
            <p:cNvCxnSpPr/>
            <p:nvPr/>
          </p:nvCxnSpPr>
          <p:spPr>
            <a:xfrm>
              <a:off x="6400800" y="2743200"/>
              <a:ext cx="2057400" cy="266700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24200" y="2819400"/>
              <a:ext cx="3810000" cy="91440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3" name="Picture 6" descr="E:\UPFWork\PhD\Papers\ICASSP2014\TalaTracking\fig\BlockDiagram\onsetFn.png"/>
          <p:cNvPicPr>
            <a:picLocks noChangeAspect="1" noChangeArrowheads="1"/>
          </p:cNvPicPr>
          <p:nvPr/>
        </p:nvPicPr>
        <p:blipFill>
          <a:blip r:embed="rId9" cstate="print"/>
          <a:srcRect/>
          <a:stretch>
            <a:fillRect/>
          </a:stretch>
        </p:blipFill>
        <p:spPr bwMode="auto">
          <a:xfrm>
            <a:off x="3225279" y="5187436"/>
            <a:ext cx="1688848" cy="1024368"/>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endParaRPr lang="en-US" dirty="0"/>
          </a:p>
        </p:txBody>
      </p:sp>
      <p:sp>
        <p:nvSpPr>
          <p:cNvPr id="3" name="Content Placeholder 2"/>
          <p:cNvSpPr>
            <a:spLocks noGrp="1"/>
          </p:cNvSpPr>
          <p:nvPr>
            <p:ph idx="1"/>
          </p:nvPr>
        </p:nvSpPr>
        <p:spPr/>
        <p:txBody>
          <a:bodyPr>
            <a:normAutofit fontScale="92500"/>
          </a:bodyPr>
          <a:lstStyle/>
          <a:p>
            <a:r>
              <a:rPr lang="en-US" dirty="0" smtClean="0"/>
              <a:t>No scores, oral traditions</a:t>
            </a:r>
          </a:p>
          <a:p>
            <a:r>
              <a:rPr lang="en-US" dirty="0" smtClean="0"/>
              <a:t>Inconsistency in definitions</a:t>
            </a:r>
          </a:p>
          <a:p>
            <a:r>
              <a:rPr lang="en-US" dirty="0" err="1" smtClean="0"/>
              <a:t>Tāla</a:t>
            </a:r>
            <a:r>
              <a:rPr lang="en-US" dirty="0" smtClean="0"/>
              <a:t>: basic skeletal framework – improvisation </a:t>
            </a:r>
          </a:p>
          <a:p>
            <a:pPr lvl="1"/>
            <a:r>
              <a:rPr lang="en-US" dirty="0" smtClean="0"/>
              <a:t>Subjective – same piece, two </a:t>
            </a:r>
            <a:r>
              <a:rPr lang="en-US" dirty="0" err="1" smtClean="0"/>
              <a:t>tālas</a:t>
            </a:r>
            <a:endParaRPr lang="en-US" dirty="0" smtClean="0"/>
          </a:p>
          <a:p>
            <a:pPr lvl="1"/>
            <a:r>
              <a:rPr lang="en-US" dirty="0" smtClean="0"/>
              <a:t>Cycles at multiple levels</a:t>
            </a:r>
          </a:p>
          <a:p>
            <a:r>
              <a:rPr lang="en-US" dirty="0" smtClean="0"/>
              <a:t>Pulsation of unequal time-spans – additive meter</a:t>
            </a:r>
          </a:p>
          <a:p>
            <a:r>
              <a:rPr lang="en-US" dirty="0" smtClean="0"/>
              <a:t>No absolute tempo</a:t>
            </a:r>
          </a:p>
          <a:p>
            <a:pPr lvl="1"/>
            <a:r>
              <a:rPr lang="en-US" dirty="0" smtClean="0"/>
              <a:t>Wide range of tempo</a:t>
            </a:r>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3.1.1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 </a:t>
            </a:r>
            <a:r>
              <a:rPr lang="en-US" dirty="0" err="1" smtClean="0"/>
              <a:t>CompMusic</a:t>
            </a:r>
            <a:endParaRPr lang="en-US" dirty="0"/>
          </a:p>
        </p:txBody>
      </p:sp>
      <p:sp>
        <p:nvSpPr>
          <p:cNvPr id="23" name="Content Placeholder 22"/>
          <p:cNvSpPr>
            <a:spLocks noGrp="1"/>
          </p:cNvSpPr>
          <p:nvPr>
            <p:ph idx="1"/>
          </p:nvPr>
        </p:nvSpPr>
        <p:spPr>
          <a:xfrm>
            <a:off x="381000" y="1219200"/>
            <a:ext cx="8229600" cy="4876800"/>
          </a:xfrm>
        </p:spPr>
        <p:txBody>
          <a:bodyPr>
            <a:normAutofit/>
          </a:bodyPr>
          <a:lstStyle/>
          <a:p>
            <a:r>
              <a:rPr lang="en-US" dirty="0" smtClean="0">
                <a:latin typeface="Calibri Light" pitchFamily="34" charset="0"/>
              </a:rPr>
              <a:t>Information technologies in a multicultural world</a:t>
            </a:r>
          </a:p>
          <a:p>
            <a:r>
              <a:rPr lang="en-US" dirty="0" smtClean="0">
                <a:latin typeface="Calibri Light" pitchFamily="34" charset="0"/>
              </a:rPr>
              <a:t>Culture aware Music Information Research (MIR)</a:t>
            </a:r>
          </a:p>
          <a:p>
            <a:r>
              <a:rPr lang="en-US" dirty="0" smtClean="0">
                <a:latin typeface="Calibri Light" pitchFamily="34" charset="0"/>
              </a:rPr>
              <a:t>Focus on rhythm</a:t>
            </a:r>
          </a:p>
          <a:p>
            <a:pPr lvl="1">
              <a:buNone/>
            </a:pPr>
            <a:endParaRPr lang="en-US" dirty="0">
              <a:latin typeface="Calibri Light" pitchFamily="34" charset="0"/>
            </a:endParaRPr>
          </a:p>
        </p:txBody>
      </p:sp>
      <p:pic>
        <p:nvPicPr>
          <p:cNvPr id="4" name="Picture 3" descr="andalusian.jp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43336" y="4126464"/>
            <a:ext cx="1415473" cy="1415473"/>
          </a:xfrm>
          <a:prstGeom prst="rect">
            <a:avLst/>
          </a:prstGeom>
        </p:spPr>
      </p:pic>
      <p:pic>
        <p:nvPicPr>
          <p:cNvPr id="5" name="Picture 4" descr="beijing_opera.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433569" y="4124615"/>
            <a:ext cx="1371600" cy="1417320"/>
          </a:xfrm>
          <a:prstGeom prst="rect">
            <a:avLst/>
          </a:prstGeom>
        </p:spPr>
      </p:pic>
      <p:pic>
        <p:nvPicPr>
          <p:cNvPr id="8" name="Picture 7" descr="ottoman.jp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977295" y="4126463"/>
            <a:ext cx="1417320" cy="1417320"/>
          </a:xfrm>
          <a:prstGeom prst="rect">
            <a:avLst/>
          </a:prstGeom>
        </p:spPr>
      </p:pic>
      <p:sp>
        <p:nvSpPr>
          <p:cNvPr id="9" name="TextBox 8"/>
          <p:cNvSpPr txBox="1"/>
          <p:nvPr/>
        </p:nvSpPr>
        <p:spPr>
          <a:xfrm>
            <a:off x="5573205" y="5555451"/>
            <a:ext cx="1733231" cy="369332"/>
          </a:xfrm>
          <a:prstGeom prst="rect">
            <a:avLst/>
          </a:prstGeom>
          <a:noFill/>
        </p:spPr>
        <p:txBody>
          <a:bodyPr wrap="none" rtlCol="0">
            <a:spAutoFit/>
          </a:bodyPr>
          <a:lstStyle/>
          <a:p>
            <a:r>
              <a:rPr lang="en-US" dirty="0" smtClean="0">
                <a:latin typeface="Calibri Light" pitchFamily="34" charset="0"/>
              </a:rPr>
              <a:t>Arab-</a:t>
            </a:r>
            <a:r>
              <a:rPr lang="en-US" dirty="0" err="1" smtClean="0">
                <a:latin typeface="Calibri Light" pitchFamily="34" charset="0"/>
              </a:rPr>
              <a:t>Andalusian</a:t>
            </a:r>
            <a:endParaRPr lang="en-US" dirty="0">
              <a:latin typeface="Calibri Light" pitchFamily="34" charset="0"/>
            </a:endParaRPr>
          </a:p>
        </p:txBody>
      </p:sp>
      <p:sp>
        <p:nvSpPr>
          <p:cNvPr id="10" name="TextBox 9"/>
          <p:cNvSpPr txBox="1"/>
          <p:nvPr/>
        </p:nvSpPr>
        <p:spPr>
          <a:xfrm>
            <a:off x="7329847" y="5553975"/>
            <a:ext cx="1403269" cy="369332"/>
          </a:xfrm>
          <a:prstGeom prst="rect">
            <a:avLst/>
          </a:prstGeom>
          <a:noFill/>
        </p:spPr>
        <p:txBody>
          <a:bodyPr wrap="none" rtlCol="0">
            <a:spAutoFit/>
          </a:bodyPr>
          <a:lstStyle/>
          <a:p>
            <a:r>
              <a:rPr lang="en-US" b="1" dirty="0" smtClean="0">
                <a:latin typeface="Calibri Light" pitchFamily="34" charset="0"/>
              </a:rPr>
              <a:t>Beijing Opera</a:t>
            </a:r>
            <a:endParaRPr lang="en-US" b="1" dirty="0">
              <a:latin typeface="Calibri Light" pitchFamily="34" charset="0"/>
            </a:endParaRPr>
          </a:p>
        </p:txBody>
      </p:sp>
      <p:sp>
        <p:nvSpPr>
          <p:cNvPr id="11" name="TextBox 10"/>
          <p:cNvSpPr txBox="1"/>
          <p:nvPr/>
        </p:nvSpPr>
        <p:spPr>
          <a:xfrm>
            <a:off x="3810002" y="5553975"/>
            <a:ext cx="1613903" cy="369332"/>
          </a:xfrm>
          <a:prstGeom prst="rect">
            <a:avLst/>
          </a:prstGeom>
          <a:noFill/>
        </p:spPr>
        <p:txBody>
          <a:bodyPr wrap="none" rtlCol="0">
            <a:spAutoFit/>
          </a:bodyPr>
          <a:lstStyle/>
          <a:p>
            <a:r>
              <a:rPr lang="en-US" dirty="0" smtClean="0">
                <a:latin typeface="Calibri Light" pitchFamily="34" charset="0"/>
              </a:rPr>
              <a:t>Turkish-</a:t>
            </a:r>
            <a:r>
              <a:rPr lang="en-US" dirty="0" err="1" smtClean="0">
                <a:latin typeface="Calibri Light" pitchFamily="34" charset="0"/>
              </a:rPr>
              <a:t>makam</a:t>
            </a:r>
            <a:endParaRPr lang="en-US" dirty="0">
              <a:latin typeface="Calibri Light" pitchFamily="34" charset="0"/>
            </a:endParaRPr>
          </a:p>
        </p:txBody>
      </p:sp>
      <p:pic>
        <p:nvPicPr>
          <p:cNvPr id="14" name="Picture 13" descr="carnatic.jpg"/>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275276" y="4116647"/>
            <a:ext cx="1417320" cy="1417320"/>
          </a:xfrm>
          <a:prstGeom prst="rect">
            <a:avLst/>
          </a:prstGeom>
        </p:spPr>
      </p:pic>
      <p:pic>
        <p:nvPicPr>
          <p:cNvPr id="15" name="Picture 14" descr="hindustani.jpg"/>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09600" y="4114800"/>
            <a:ext cx="1417320" cy="1417320"/>
          </a:xfrm>
          <a:prstGeom prst="rect">
            <a:avLst/>
          </a:prstGeom>
        </p:spPr>
      </p:pic>
      <p:sp>
        <p:nvSpPr>
          <p:cNvPr id="16" name="TextBox 15"/>
          <p:cNvSpPr txBox="1"/>
          <p:nvPr/>
        </p:nvSpPr>
        <p:spPr>
          <a:xfrm>
            <a:off x="649188" y="5539010"/>
            <a:ext cx="1154675" cy="369332"/>
          </a:xfrm>
          <a:prstGeom prst="rect">
            <a:avLst/>
          </a:prstGeom>
          <a:noFill/>
        </p:spPr>
        <p:txBody>
          <a:bodyPr wrap="none" rtlCol="0">
            <a:spAutoFit/>
          </a:bodyPr>
          <a:lstStyle/>
          <a:p>
            <a:r>
              <a:rPr lang="en-US" b="1" dirty="0" smtClean="0">
                <a:latin typeface="Calibri Light" pitchFamily="34" charset="0"/>
              </a:rPr>
              <a:t>Hindustani</a:t>
            </a:r>
            <a:endParaRPr lang="en-US" b="1" dirty="0">
              <a:latin typeface="Calibri Light" pitchFamily="34" charset="0"/>
            </a:endParaRPr>
          </a:p>
        </p:txBody>
      </p:sp>
      <p:sp>
        <p:nvSpPr>
          <p:cNvPr id="17" name="TextBox 16"/>
          <p:cNvSpPr txBox="1"/>
          <p:nvPr/>
        </p:nvSpPr>
        <p:spPr>
          <a:xfrm>
            <a:off x="2441618" y="5544161"/>
            <a:ext cx="969624" cy="369332"/>
          </a:xfrm>
          <a:prstGeom prst="rect">
            <a:avLst/>
          </a:prstGeom>
          <a:noFill/>
        </p:spPr>
        <p:txBody>
          <a:bodyPr wrap="none" rtlCol="0">
            <a:spAutoFit/>
          </a:bodyPr>
          <a:lstStyle/>
          <a:p>
            <a:r>
              <a:rPr lang="en-US" b="1" dirty="0" smtClean="0">
                <a:latin typeface="Calibri Light" pitchFamily="34" charset="0"/>
              </a:rPr>
              <a:t>Carnatic</a:t>
            </a:r>
            <a:endParaRPr lang="en-US" b="1" dirty="0">
              <a:latin typeface="Calibri Light" pitchFamily="34" charset="0"/>
            </a:endParaRPr>
          </a:p>
        </p:txBody>
      </p:sp>
      <p:sp>
        <p:nvSpPr>
          <p:cNvPr id="18" name="Rectangle 17"/>
          <p:cNvSpPr/>
          <p:nvPr/>
        </p:nvSpPr>
        <p:spPr>
          <a:xfrm>
            <a:off x="2777246" y="6096000"/>
            <a:ext cx="3589509" cy="461665"/>
          </a:xfrm>
          <a:prstGeom prst="rect">
            <a:avLst/>
          </a:prstGeom>
        </p:spPr>
        <p:txBody>
          <a:bodyPr wrap="none">
            <a:spAutoFit/>
          </a:bodyPr>
          <a:lstStyle/>
          <a:p>
            <a:r>
              <a:rPr lang="en-US" sz="2400" dirty="0" smtClean="0">
                <a:latin typeface="Calibri Light" pitchFamily="34" charset="0"/>
                <a:hlinkClick r:id="rId8"/>
              </a:rPr>
              <a:t>http://compmusic.upf.edu/</a:t>
            </a:r>
            <a:endParaRPr lang="en-US" sz="2400" dirty="0">
              <a:latin typeface="Calibri Light" pitchFamily="34"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Opportunities</a:t>
            </a:r>
            <a:endParaRPr lang="en-US" dirty="0"/>
          </a:p>
        </p:txBody>
      </p:sp>
      <p:sp>
        <p:nvSpPr>
          <p:cNvPr id="3" name="Content Placeholder 2"/>
          <p:cNvSpPr>
            <a:spLocks noGrp="1"/>
          </p:cNvSpPr>
          <p:nvPr>
            <p:ph idx="1"/>
          </p:nvPr>
        </p:nvSpPr>
        <p:spPr/>
        <p:txBody>
          <a:bodyPr/>
          <a:lstStyle/>
          <a:p>
            <a:r>
              <a:rPr lang="en-US" dirty="0" smtClean="0"/>
              <a:t>Cyclic metrical structures – extend to many music cultures</a:t>
            </a:r>
          </a:p>
          <a:p>
            <a:pPr lvl="1"/>
            <a:r>
              <a:rPr lang="en-US" dirty="0" smtClean="0"/>
              <a:t>Sophisticated rhythmic framework</a:t>
            </a:r>
          </a:p>
          <a:p>
            <a:r>
              <a:rPr lang="en-US" dirty="0" smtClean="0"/>
              <a:t>Syllabic percussion systems</a:t>
            </a:r>
          </a:p>
          <a:p>
            <a:pPr lvl="1"/>
            <a:r>
              <a:rPr lang="en-US" dirty="0" smtClean="0"/>
              <a:t>Musically meaningful representation for patterns</a:t>
            </a:r>
          </a:p>
          <a:p>
            <a:pPr>
              <a:buNone/>
            </a:pPr>
            <a:endParaRPr lang="en-US" dirty="0" smtClean="0"/>
          </a:p>
          <a:p>
            <a:endParaRPr lang="en-US" dirty="0"/>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3.1.2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Indian Art Music</a:t>
            </a:r>
            <a:endParaRPr lang="en-US"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1295400" y="1266825"/>
            <a:ext cx="6286500" cy="5057775"/>
          </a:xfrm>
          <a:prstGeom prst="rect">
            <a:avLst/>
          </a:prstGeom>
          <a:noFill/>
          <a:ln w="9525">
            <a:noFill/>
            <a:miter lim="800000"/>
            <a:headEnd/>
            <a:tailEnd/>
          </a:ln>
        </p:spPr>
      </p:pic>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3.1.3</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Automatic rhythm analysis in Indian art music</a:t>
            </a:r>
            <a:endParaRPr lang="en-US" dirty="0"/>
          </a:p>
        </p:txBody>
      </p:sp>
      <p:sp>
        <p:nvSpPr>
          <p:cNvPr id="3" name="Content Placeholder 2"/>
          <p:cNvSpPr>
            <a:spLocks noGrp="1"/>
          </p:cNvSpPr>
          <p:nvPr>
            <p:ph idx="1"/>
          </p:nvPr>
        </p:nvSpPr>
        <p:spPr/>
        <p:txBody>
          <a:bodyPr/>
          <a:lstStyle/>
          <a:p>
            <a:endParaRPr lang="en-US"/>
          </a:p>
        </p:txBody>
      </p:sp>
      <p:pic>
        <p:nvPicPr>
          <p:cNvPr id="8195" name="Picture 3"/>
          <p:cNvPicPr>
            <a:picLocks noChangeAspect="1" noChangeArrowheads="1"/>
          </p:cNvPicPr>
          <p:nvPr/>
        </p:nvPicPr>
        <p:blipFill>
          <a:blip r:embed="rId3" cstate="print"/>
          <a:srcRect/>
          <a:stretch>
            <a:fillRect/>
          </a:stretch>
        </p:blipFill>
        <p:spPr bwMode="auto">
          <a:xfrm>
            <a:off x="390525" y="1219200"/>
            <a:ext cx="8362950" cy="4981575"/>
          </a:xfrm>
          <a:prstGeom prst="rect">
            <a:avLst/>
          </a:prstGeom>
          <a:noFill/>
          <a:ln w="9525">
            <a:noFill/>
            <a:miter lim="800000"/>
            <a:headEnd/>
            <a:tailEnd/>
          </a:ln>
        </p:spPr>
      </p:pic>
      <p:sp>
        <p:nvSpPr>
          <p:cNvPr id="5" name="TextBox 4"/>
          <p:cNvSpPr txBox="1"/>
          <p:nvPr/>
        </p:nvSpPr>
        <p:spPr>
          <a:xfrm>
            <a:off x="8229600" y="6443246"/>
            <a:ext cx="728084" cy="338554"/>
          </a:xfrm>
          <a:prstGeom prst="rect">
            <a:avLst/>
          </a:prstGeom>
          <a:noFill/>
        </p:spPr>
        <p:txBody>
          <a:bodyPr wrap="none" rtlCol="0">
            <a:spAutoFit/>
          </a:bodyPr>
          <a:lstStyle/>
          <a:p>
            <a:r>
              <a:rPr lang="en-US" sz="1600" dirty="0" smtClean="0">
                <a:solidFill>
                  <a:schemeClr val="bg1">
                    <a:lumMod val="50000"/>
                  </a:schemeClr>
                </a:solidFill>
              </a:rPr>
              <a:t>Fig 3.2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problems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Building data corpora</a:t>
            </a:r>
          </a:p>
          <a:p>
            <a:r>
              <a:rPr lang="en-US" dirty="0" smtClean="0"/>
              <a:t>Automatic rhythm annotation</a:t>
            </a:r>
          </a:p>
          <a:p>
            <a:r>
              <a:rPr lang="en-US" dirty="0" smtClean="0"/>
              <a:t>Rhythm and percussion pattern analysis</a:t>
            </a:r>
          </a:p>
          <a:p>
            <a:r>
              <a:rPr lang="en-US" dirty="0" smtClean="0"/>
              <a:t>Rhythm based audio segmentation</a:t>
            </a:r>
          </a:p>
          <a:p>
            <a:r>
              <a:rPr lang="en-US" dirty="0" err="1" smtClean="0"/>
              <a:t>Ontologies</a:t>
            </a:r>
            <a:r>
              <a:rPr lang="en-US" dirty="0" smtClean="0"/>
              <a:t> for rhythm concepts</a:t>
            </a:r>
          </a:p>
          <a:p>
            <a:r>
              <a:rPr lang="en-US" dirty="0" smtClean="0"/>
              <a:t>Rhythm similarity measures</a:t>
            </a:r>
          </a:p>
          <a:p>
            <a:r>
              <a:rPr lang="en-US" dirty="0" smtClean="0"/>
              <a:t>Symbolic music analysis</a:t>
            </a:r>
          </a:p>
          <a:p>
            <a:r>
              <a:rPr lang="en-US" dirty="0" smtClean="0"/>
              <a:t>Evaluation and Integration</a:t>
            </a:r>
          </a:p>
          <a:p>
            <a:r>
              <a:rPr lang="en-US" dirty="0" smtClean="0"/>
              <a:t>Extensions to other music cultures</a:t>
            </a:r>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3.2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Automatic rhythm analysis in Indian art music</a:t>
            </a:r>
            <a:endParaRPr lang="en-US" dirty="0"/>
          </a:p>
        </p:txBody>
      </p:sp>
      <p:sp>
        <p:nvSpPr>
          <p:cNvPr id="3" name="Content Placeholder 2"/>
          <p:cNvSpPr>
            <a:spLocks noGrp="1"/>
          </p:cNvSpPr>
          <p:nvPr>
            <p:ph idx="1"/>
          </p:nvPr>
        </p:nvSpPr>
        <p:spPr/>
        <p:txBody>
          <a:bodyPr/>
          <a:lstStyle/>
          <a:p>
            <a:endParaRPr lang="en-US"/>
          </a:p>
        </p:txBody>
      </p:sp>
      <p:pic>
        <p:nvPicPr>
          <p:cNvPr id="8195" name="Picture 3"/>
          <p:cNvPicPr>
            <a:picLocks noChangeAspect="1" noChangeArrowheads="1"/>
          </p:cNvPicPr>
          <p:nvPr/>
        </p:nvPicPr>
        <p:blipFill>
          <a:blip r:embed="rId3" cstate="print"/>
          <a:srcRect/>
          <a:stretch>
            <a:fillRect/>
          </a:stretch>
        </p:blipFill>
        <p:spPr bwMode="auto">
          <a:xfrm>
            <a:off x="390525" y="1219200"/>
            <a:ext cx="8362950" cy="4981575"/>
          </a:xfrm>
          <a:prstGeom prst="rect">
            <a:avLst/>
          </a:prstGeom>
          <a:noFill/>
          <a:ln w="9525">
            <a:noFill/>
            <a:miter lim="800000"/>
            <a:headEnd/>
            <a:tailEnd/>
          </a:ln>
        </p:spPr>
      </p:pic>
      <p:sp>
        <p:nvSpPr>
          <p:cNvPr id="5" name="Rectangle 4"/>
          <p:cNvSpPr/>
          <p:nvPr/>
        </p:nvSpPr>
        <p:spPr>
          <a:xfrm>
            <a:off x="2667000" y="1219200"/>
            <a:ext cx="6019800" cy="137160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24600" y="2590799"/>
            <a:ext cx="2362200" cy="3609975"/>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1000" y="4495800"/>
            <a:ext cx="5943600" cy="1704974"/>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229600" y="6443246"/>
            <a:ext cx="728084" cy="338554"/>
          </a:xfrm>
          <a:prstGeom prst="rect">
            <a:avLst/>
          </a:prstGeom>
          <a:noFill/>
        </p:spPr>
        <p:txBody>
          <a:bodyPr wrap="none" rtlCol="0">
            <a:spAutoFit/>
          </a:bodyPr>
          <a:lstStyle/>
          <a:p>
            <a:r>
              <a:rPr lang="en-US" sz="1600" dirty="0" smtClean="0">
                <a:solidFill>
                  <a:schemeClr val="bg1">
                    <a:lumMod val="50000"/>
                  </a:schemeClr>
                </a:solidFill>
              </a:rPr>
              <a:t>Fig 3.2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problems</a:t>
            </a:r>
            <a:endParaRPr lang="en-US" dirty="0"/>
          </a:p>
        </p:txBody>
      </p:sp>
      <p:sp>
        <p:nvSpPr>
          <p:cNvPr id="3" name="Content Placeholder 2"/>
          <p:cNvSpPr>
            <a:spLocks noGrp="1"/>
          </p:cNvSpPr>
          <p:nvPr>
            <p:ph idx="1"/>
          </p:nvPr>
        </p:nvSpPr>
        <p:spPr/>
        <p:txBody>
          <a:bodyPr/>
          <a:lstStyle/>
          <a:p>
            <a:r>
              <a:rPr lang="en-US" dirty="0" smtClean="0"/>
              <a:t>Building data corpora for automatic rhythm analysis</a:t>
            </a:r>
          </a:p>
          <a:p>
            <a:r>
              <a:rPr lang="en-US" dirty="0" smtClean="0"/>
              <a:t>Meter inference and tracking</a:t>
            </a:r>
          </a:p>
          <a:p>
            <a:r>
              <a:rPr lang="en-US" dirty="0" smtClean="0"/>
              <a:t>Percussion pattern transcription and discovery</a:t>
            </a:r>
          </a:p>
          <a:p>
            <a:endParaRPr lang="en-US" dirty="0"/>
          </a:p>
        </p:txBody>
      </p:sp>
      <p:sp>
        <p:nvSpPr>
          <p:cNvPr id="4" name="TextBox 3"/>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3.3</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0"/>
          <p:cNvGrpSpPr/>
          <p:nvPr/>
        </p:nvGrpSpPr>
        <p:grpSpPr>
          <a:xfrm>
            <a:off x="304800" y="2209800"/>
            <a:ext cx="8622714" cy="3886200"/>
            <a:chOff x="-2057400" y="457200"/>
            <a:chExt cx="12363451" cy="5572125"/>
          </a:xfrm>
        </p:grpSpPr>
        <p:pic>
          <p:nvPicPr>
            <p:cNvPr id="2053" name="Picture 5" descr="E:\UPFWork\PhD\Papers\ChennaiWorkshop\seminar\illustrations\onsetsIntro_waveform.png"/>
            <p:cNvPicPr>
              <a:picLocks noChangeAspect="1" noChangeArrowheads="1"/>
            </p:cNvPicPr>
            <p:nvPr/>
          </p:nvPicPr>
          <p:blipFill>
            <a:blip r:embed="rId3" cstate="print"/>
            <a:srcRect/>
            <a:stretch>
              <a:fillRect/>
            </a:stretch>
          </p:blipFill>
          <p:spPr bwMode="auto">
            <a:xfrm>
              <a:off x="-2057400" y="457200"/>
              <a:ext cx="12363450" cy="2362200"/>
            </a:xfrm>
            <a:prstGeom prst="rect">
              <a:avLst/>
            </a:prstGeom>
            <a:noFill/>
          </p:spPr>
        </p:pic>
        <p:pic>
          <p:nvPicPr>
            <p:cNvPr id="2054" name="Picture 6" descr="E:\UPFWork\PhD\Papers\ChennaiWorkshop\seminar\illustrations\onsetsIntro_spectrogram.png"/>
            <p:cNvPicPr>
              <a:picLocks noChangeAspect="1" noChangeArrowheads="1"/>
            </p:cNvPicPr>
            <p:nvPr/>
          </p:nvPicPr>
          <p:blipFill>
            <a:blip r:embed="rId4" cstate="print"/>
            <a:srcRect/>
            <a:stretch>
              <a:fillRect/>
            </a:stretch>
          </p:blipFill>
          <p:spPr bwMode="auto">
            <a:xfrm>
              <a:off x="-2057400" y="2819400"/>
              <a:ext cx="12363451" cy="3209925"/>
            </a:xfrm>
            <a:prstGeom prst="rect">
              <a:avLst/>
            </a:prstGeom>
            <a:noFill/>
          </p:spPr>
        </p:pic>
      </p:grpSp>
      <p:sp>
        <p:nvSpPr>
          <p:cNvPr id="3" name="Title 2"/>
          <p:cNvSpPr>
            <a:spLocks noGrp="1"/>
          </p:cNvSpPr>
          <p:nvPr>
            <p:ph type="title"/>
          </p:nvPr>
        </p:nvSpPr>
        <p:spPr/>
        <p:txBody>
          <a:bodyPr/>
          <a:lstStyle/>
          <a:p>
            <a:r>
              <a:rPr lang="en-US" dirty="0" smtClean="0"/>
              <a:t>Onset detection</a:t>
            </a:r>
            <a:endParaRPr lang="en-US" dirty="0"/>
          </a:p>
        </p:txBody>
      </p:sp>
      <p:sp>
        <p:nvSpPr>
          <p:cNvPr id="4" name="Content Placeholder 3"/>
          <p:cNvSpPr>
            <a:spLocks noGrp="1"/>
          </p:cNvSpPr>
          <p:nvPr>
            <p:ph idx="1"/>
          </p:nvPr>
        </p:nvSpPr>
        <p:spPr/>
        <p:txBody>
          <a:bodyPr/>
          <a:lstStyle/>
          <a:p>
            <a:r>
              <a:rPr lang="en-US" dirty="0" smtClean="0"/>
              <a:t>Many sources</a:t>
            </a:r>
          </a:p>
          <a:p>
            <a:r>
              <a:rPr lang="en-US" dirty="0" smtClean="0"/>
              <a:t>Different spectral characteristics</a:t>
            </a:r>
          </a:p>
          <a:p>
            <a:pPr>
              <a:buNone/>
            </a:pPr>
            <a:endParaRPr lang="en-US" dirty="0" smtClean="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0"/>
          <p:cNvGrpSpPr/>
          <p:nvPr/>
        </p:nvGrpSpPr>
        <p:grpSpPr>
          <a:xfrm>
            <a:off x="304800" y="2209800"/>
            <a:ext cx="8622714" cy="3886200"/>
            <a:chOff x="-2057400" y="457200"/>
            <a:chExt cx="12363451" cy="5572125"/>
          </a:xfrm>
        </p:grpSpPr>
        <p:pic>
          <p:nvPicPr>
            <p:cNvPr id="2053" name="Picture 5" descr="E:\UPFWork\PhD\Papers\ChennaiWorkshop\seminar\illustrations\onsetsIntro_waveform.png"/>
            <p:cNvPicPr>
              <a:picLocks noChangeAspect="1" noChangeArrowheads="1"/>
            </p:cNvPicPr>
            <p:nvPr/>
          </p:nvPicPr>
          <p:blipFill>
            <a:blip r:embed="rId2" cstate="print"/>
            <a:srcRect/>
            <a:stretch>
              <a:fillRect/>
            </a:stretch>
          </p:blipFill>
          <p:spPr bwMode="auto">
            <a:xfrm>
              <a:off x="-2057400" y="457200"/>
              <a:ext cx="12363450" cy="2362200"/>
            </a:xfrm>
            <a:prstGeom prst="rect">
              <a:avLst/>
            </a:prstGeom>
            <a:noFill/>
          </p:spPr>
        </p:pic>
        <p:pic>
          <p:nvPicPr>
            <p:cNvPr id="2054" name="Picture 6" descr="E:\UPFWork\PhD\Papers\ChennaiWorkshop\seminar\illustrations\onsetsIntro_spectrogram.png"/>
            <p:cNvPicPr>
              <a:picLocks noChangeAspect="1" noChangeArrowheads="1"/>
            </p:cNvPicPr>
            <p:nvPr/>
          </p:nvPicPr>
          <p:blipFill>
            <a:blip r:embed="rId3" cstate="print"/>
            <a:srcRect/>
            <a:stretch>
              <a:fillRect/>
            </a:stretch>
          </p:blipFill>
          <p:spPr bwMode="auto">
            <a:xfrm>
              <a:off x="-2057400" y="2819400"/>
              <a:ext cx="12363451" cy="3209925"/>
            </a:xfrm>
            <a:prstGeom prst="rect">
              <a:avLst/>
            </a:prstGeom>
            <a:noFill/>
          </p:spPr>
        </p:pic>
      </p:grpSp>
      <p:sp>
        <p:nvSpPr>
          <p:cNvPr id="3" name="Title 2"/>
          <p:cNvSpPr>
            <a:spLocks noGrp="1"/>
          </p:cNvSpPr>
          <p:nvPr>
            <p:ph type="title"/>
          </p:nvPr>
        </p:nvSpPr>
        <p:spPr/>
        <p:txBody>
          <a:bodyPr/>
          <a:lstStyle/>
          <a:p>
            <a:r>
              <a:rPr lang="en-US" dirty="0" smtClean="0"/>
              <a:t>Onset detection</a:t>
            </a:r>
            <a:endParaRPr lang="en-US" dirty="0"/>
          </a:p>
        </p:txBody>
      </p:sp>
      <p:sp>
        <p:nvSpPr>
          <p:cNvPr id="4" name="Content Placeholder 3"/>
          <p:cNvSpPr>
            <a:spLocks noGrp="1"/>
          </p:cNvSpPr>
          <p:nvPr>
            <p:ph idx="1"/>
          </p:nvPr>
        </p:nvSpPr>
        <p:spPr/>
        <p:txBody>
          <a:bodyPr/>
          <a:lstStyle/>
          <a:p>
            <a:r>
              <a:rPr lang="en-US" dirty="0" smtClean="0"/>
              <a:t>Mridangam stroke onsets</a:t>
            </a:r>
          </a:p>
          <a:p>
            <a:pPr lvl="1"/>
            <a:r>
              <a:rPr lang="en-US" dirty="0" smtClean="0"/>
              <a:t>Right and Left</a:t>
            </a:r>
            <a:endParaRPr lang="en-US" dirty="0"/>
          </a:p>
        </p:txBody>
      </p:sp>
      <p:sp>
        <p:nvSpPr>
          <p:cNvPr id="7" name="Oval 6"/>
          <p:cNvSpPr/>
          <p:nvPr/>
        </p:nvSpPr>
        <p:spPr>
          <a:xfrm>
            <a:off x="304800" y="4876800"/>
            <a:ext cx="2438400" cy="457200"/>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cxnSp>
        <p:nvCxnSpPr>
          <p:cNvPr id="9" name="Straight Arrow Connector 8"/>
          <p:cNvCxnSpPr>
            <a:endCxn id="7" idx="0"/>
          </p:cNvCxnSpPr>
          <p:nvPr/>
        </p:nvCxnSpPr>
        <p:spPr>
          <a:xfrm>
            <a:off x="1524000" y="2209800"/>
            <a:ext cx="0" cy="2667000"/>
          </a:xfrm>
          <a:prstGeom prst="straightConnector1">
            <a:avLst/>
          </a:prstGeom>
          <a:ln w="28575">
            <a:solidFill>
              <a:srgbClr val="FF660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667000" y="5105400"/>
            <a:ext cx="2057400" cy="533400"/>
          </a:xfrm>
          <a:prstGeom prst="ellipse">
            <a:avLst/>
          </a:prstGeom>
          <a:noFill/>
          <a:ln w="38100">
            <a:solidFill>
              <a:srgbClr val="EC28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cxnSp>
        <p:nvCxnSpPr>
          <p:cNvPr id="13" name="Straight Arrow Connector 12"/>
          <p:cNvCxnSpPr>
            <a:endCxn id="12" idx="0"/>
          </p:cNvCxnSpPr>
          <p:nvPr/>
        </p:nvCxnSpPr>
        <p:spPr>
          <a:xfrm>
            <a:off x="2971800" y="2209800"/>
            <a:ext cx="723900" cy="2895600"/>
          </a:xfrm>
          <a:prstGeom prst="straightConnector1">
            <a:avLst/>
          </a:prstGeom>
          <a:ln w="28575">
            <a:solidFill>
              <a:srgbClr val="EC282D"/>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E:\UPFWork\PhD\Presentations\ISMIR Tutorial\resources\Screenshot from 2014-10-24 15-18-01.png"/>
          <p:cNvPicPr>
            <a:picLocks noChangeAspect="1" noChangeArrowheads="1"/>
          </p:cNvPicPr>
          <p:nvPr/>
        </p:nvPicPr>
        <p:blipFill>
          <a:blip r:embed="rId2" cstate="print"/>
          <a:srcRect/>
          <a:stretch>
            <a:fillRect/>
          </a:stretch>
        </p:blipFill>
        <p:spPr bwMode="auto">
          <a:xfrm>
            <a:off x="4788172" y="762000"/>
            <a:ext cx="4051028" cy="5793478"/>
          </a:xfrm>
          <a:prstGeom prst="rect">
            <a:avLst/>
          </a:prstGeom>
          <a:noFill/>
        </p:spPr>
      </p:pic>
      <p:sp>
        <p:nvSpPr>
          <p:cNvPr id="2" name="Title 1"/>
          <p:cNvSpPr>
            <a:spLocks noGrp="1"/>
          </p:cNvSpPr>
          <p:nvPr>
            <p:ph type="title"/>
          </p:nvPr>
        </p:nvSpPr>
        <p:spPr/>
        <p:txBody>
          <a:bodyPr/>
          <a:lstStyle/>
          <a:p>
            <a:r>
              <a:rPr lang="en-US" dirty="0" smtClean="0"/>
              <a:t>Onset detection</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2400" dirty="0" smtClean="0"/>
              <a:t>Temporal and spectral features</a:t>
            </a:r>
          </a:p>
          <a:p>
            <a:r>
              <a:rPr lang="en-US" sz="2400" dirty="0" smtClean="0"/>
              <a:t>Band-wise spectral flux</a:t>
            </a:r>
          </a:p>
          <a:p>
            <a:pPr lvl="1"/>
            <a:r>
              <a:rPr lang="en-US" sz="2000" dirty="0" smtClean="0"/>
              <a:t>Spectral magnitude change</a:t>
            </a:r>
          </a:p>
          <a:p>
            <a:endParaRPr lang="en-US" dirty="0" smtClean="0"/>
          </a:p>
        </p:txBody>
      </p:sp>
      <p:sp>
        <p:nvSpPr>
          <p:cNvPr id="5" name="Rectangle 4"/>
          <p:cNvSpPr/>
          <p:nvPr/>
        </p:nvSpPr>
        <p:spPr>
          <a:xfrm>
            <a:off x="152400" y="6182380"/>
            <a:ext cx="4761560" cy="523220"/>
          </a:xfrm>
          <a:prstGeom prst="rect">
            <a:avLst/>
          </a:prstGeom>
        </p:spPr>
        <p:txBody>
          <a:bodyPr wrap="none">
            <a:spAutoFit/>
          </a:bodyPr>
          <a:lstStyle/>
          <a:p>
            <a:r>
              <a:rPr lang="en-US" sz="1400" dirty="0" smtClean="0">
                <a:latin typeface="Calibri Light" pitchFamily="34" charset="0"/>
              </a:rPr>
              <a:t>J. Bello et al., A Tutorial on Onset Detection in Music Signals, </a:t>
            </a:r>
          </a:p>
          <a:p>
            <a:r>
              <a:rPr lang="en-US" sz="1400" dirty="0" smtClean="0">
                <a:latin typeface="Calibri Light" pitchFamily="34" charset="0"/>
              </a:rPr>
              <a:t>IEEE Transactions on Speech and Audio Processing, 13(5), 2005</a:t>
            </a:r>
            <a:endParaRPr lang="en-US" sz="1400" dirty="0">
              <a:latin typeface="Calibri Light"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1128662" y="1081984"/>
            <a:ext cx="2909938" cy="364241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Instrument-wise onset detection</a:t>
            </a:r>
            <a:endParaRPr lang="en-US" dirty="0"/>
          </a:p>
        </p:txBody>
      </p:sp>
      <p:sp>
        <p:nvSpPr>
          <p:cNvPr id="3" name="Content Placeholder 2"/>
          <p:cNvSpPr>
            <a:spLocks noGrp="1"/>
          </p:cNvSpPr>
          <p:nvPr>
            <p:ph idx="1"/>
          </p:nvPr>
        </p:nvSpPr>
        <p:spPr>
          <a:xfrm>
            <a:off x="381000" y="1219200"/>
            <a:ext cx="3962400" cy="4876800"/>
          </a:xfrm>
        </p:spPr>
        <p:txBody>
          <a:bodyPr>
            <a:normAutofit/>
          </a:bodyPr>
          <a:lstStyle/>
          <a:p>
            <a:pPr fontAlgn="base"/>
            <a:r>
              <a:rPr lang="en-US" sz="2600" dirty="0" smtClean="0"/>
              <a:t>Percussion instruments</a:t>
            </a:r>
            <a:endParaRPr lang="en-US" sz="2600" dirty="0"/>
          </a:p>
          <a:p>
            <a:pPr fontAlgn="base"/>
            <a:r>
              <a:rPr lang="en-US" sz="2600" dirty="0" smtClean="0"/>
              <a:t>Bases for each instrument</a:t>
            </a:r>
          </a:p>
          <a:p>
            <a:pPr fontAlgn="base"/>
            <a:r>
              <a:rPr lang="en-US" sz="2600" dirty="0" smtClean="0"/>
              <a:t>Non-negative matrix factorization for decomposition</a:t>
            </a:r>
          </a:p>
        </p:txBody>
      </p:sp>
      <p:pic>
        <p:nvPicPr>
          <p:cNvPr id="4" name="Picture 2" descr="E:\UPFWork\PhD\Papers\ICASSP2014\BOStrokeTranscription\fig\BlockDiagram.png"/>
          <p:cNvPicPr>
            <a:picLocks noChangeAspect="1" noChangeArrowheads="1"/>
          </p:cNvPicPr>
          <p:nvPr/>
        </p:nvPicPr>
        <p:blipFill>
          <a:blip r:embed="rId3" cstate="print"/>
          <a:srcRect/>
          <a:stretch>
            <a:fillRect/>
          </a:stretch>
        </p:blipFill>
        <p:spPr bwMode="auto">
          <a:xfrm>
            <a:off x="304800" y="4040844"/>
            <a:ext cx="3973026" cy="1445556"/>
          </a:xfrm>
          <a:prstGeom prst="rect">
            <a:avLst/>
          </a:prstGeom>
          <a:noFill/>
        </p:spPr>
      </p:pic>
      <p:pic>
        <p:nvPicPr>
          <p:cNvPr id="5" name="Picture 2" descr="C:\Users\Ajay\Dropbox\ISMIR2014-Tutorial\InstrumentOnsets_labelLeft.png"/>
          <p:cNvPicPr>
            <a:picLocks noChangeAspect="1" noChangeArrowheads="1"/>
          </p:cNvPicPr>
          <p:nvPr/>
        </p:nvPicPr>
        <p:blipFill>
          <a:blip r:embed="rId4" cstate="print"/>
          <a:srcRect/>
          <a:stretch>
            <a:fillRect/>
          </a:stretch>
        </p:blipFill>
        <p:spPr bwMode="auto">
          <a:xfrm>
            <a:off x="4495800" y="1066800"/>
            <a:ext cx="4565752" cy="4686300"/>
          </a:xfrm>
          <a:prstGeom prst="rect">
            <a:avLst/>
          </a:prstGeom>
          <a:noFill/>
        </p:spPr>
      </p:pic>
      <p:sp>
        <p:nvSpPr>
          <p:cNvPr id="6" name="Rectangle 5"/>
          <p:cNvSpPr/>
          <p:nvPr/>
        </p:nvSpPr>
        <p:spPr>
          <a:xfrm>
            <a:off x="152400" y="6182380"/>
            <a:ext cx="9061552" cy="523220"/>
          </a:xfrm>
          <a:prstGeom prst="rect">
            <a:avLst/>
          </a:prstGeom>
        </p:spPr>
        <p:txBody>
          <a:bodyPr wrap="square">
            <a:spAutoFit/>
          </a:bodyPr>
          <a:lstStyle/>
          <a:p>
            <a:r>
              <a:rPr lang="en-US" sz="1400" dirty="0" smtClean="0">
                <a:latin typeface="Calibri Light" pitchFamily="34" charset="0"/>
              </a:rPr>
              <a:t>M. </a:t>
            </a:r>
            <a:r>
              <a:rPr lang="en-US" sz="1400" dirty="0" err="1" smtClean="0">
                <a:latin typeface="Calibri Light" pitchFamily="34" charset="0"/>
              </a:rPr>
              <a:t>Tian</a:t>
            </a:r>
            <a:r>
              <a:rPr lang="en-US" sz="1400" dirty="0" smtClean="0">
                <a:latin typeface="Calibri Light" pitchFamily="34" charset="0"/>
              </a:rPr>
              <a:t>, A. Srinivasamurthy, M. Sandler, and X. Serra. "A Study of Instrument-wise Onset Detection in Beijing Opera Percussion Ensembles". IEEE International Conference on Acoustics, Speech, and Signal Processing (ICASSP), 2014.</a:t>
            </a:r>
            <a:endParaRPr lang="en-US" sz="1400" dirty="0">
              <a:latin typeface="Calibri Light" pitchFamily="34" charset="0"/>
            </a:endParaRPr>
          </a:p>
        </p:txBody>
      </p:sp>
      <p:sp>
        <p:nvSpPr>
          <p:cNvPr id="7" name="Rectangle 6"/>
          <p:cNvSpPr/>
          <p:nvPr/>
        </p:nvSpPr>
        <p:spPr>
          <a:xfrm>
            <a:off x="2244390" y="5753100"/>
            <a:ext cx="4689810" cy="400110"/>
          </a:xfrm>
          <a:prstGeom prst="rect">
            <a:avLst/>
          </a:prstGeom>
        </p:spPr>
        <p:txBody>
          <a:bodyPr wrap="none">
            <a:spAutoFit/>
          </a:bodyPr>
          <a:lstStyle/>
          <a:p>
            <a:r>
              <a:rPr lang="en-US" sz="2000" dirty="0" smtClean="0">
                <a:latin typeface="Calibri Light" pitchFamily="34" charset="0"/>
                <a:hlinkClick r:id="rId5"/>
              </a:rPr>
              <a:t>http://compmusic.upf.edu/bo-perc-dataset</a:t>
            </a:r>
            <a:endParaRPr lang="en-US" sz="2000" dirty="0">
              <a:latin typeface="Calibri Light" pitchFamily="34"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Motivation – Automatic rhythm </a:t>
            </a:r>
            <a:r>
              <a:rPr lang="en-US" dirty="0" smtClean="0"/>
              <a:t>a</a:t>
            </a:r>
            <a:r>
              <a:rPr lang="en-US" sz="3600" dirty="0" smtClean="0"/>
              <a:t>nalysis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Rhythm is a fundamental dimension of music</a:t>
            </a:r>
          </a:p>
          <a:p>
            <a:r>
              <a:rPr lang="en-US" dirty="0" smtClean="0"/>
              <a:t>Rhythmic structures and patterns</a:t>
            </a:r>
          </a:p>
          <a:p>
            <a:pPr lvl="1"/>
            <a:r>
              <a:rPr lang="en-US" b="1" dirty="0" smtClean="0"/>
              <a:t>Rhythm similarity</a:t>
            </a:r>
          </a:p>
          <a:p>
            <a:r>
              <a:rPr lang="en-US" dirty="0" smtClean="0"/>
              <a:t>Applications</a:t>
            </a:r>
          </a:p>
          <a:p>
            <a:pPr lvl="1"/>
            <a:r>
              <a:rPr lang="en-US" dirty="0" smtClean="0"/>
              <a:t>Enriched listening</a:t>
            </a:r>
          </a:p>
          <a:p>
            <a:pPr lvl="1"/>
            <a:r>
              <a:rPr lang="en-US" dirty="0" smtClean="0"/>
              <a:t>Meaningful interaction with large collections of music</a:t>
            </a:r>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C:\Users\Ajay\Desktop\tagCloudTalas.png"/>
          <p:cNvPicPr>
            <a:picLocks noChangeAspect="1" noChangeArrowheads="1"/>
          </p:cNvPicPr>
          <p:nvPr/>
        </p:nvPicPr>
        <p:blipFill>
          <a:blip r:embed="rId3" cstate="print"/>
          <a:srcRect/>
          <a:stretch>
            <a:fillRect/>
          </a:stretch>
        </p:blipFill>
        <p:spPr bwMode="auto">
          <a:xfrm>
            <a:off x="2307120" y="1219200"/>
            <a:ext cx="4398480" cy="2109806"/>
          </a:xfrm>
          <a:prstGeom prst="rect">
            <a:avLst/>
          </a:prstGeom>
          <a:noFill/>
        </p:spPr>
      </p:pic>
      <p:cxnSp>
        <p:nvCxnSpPr>
          <p:cNvPr id="32" name="Straight Arrow Connector 31"/>
          <p:cNvCxnSpPr/>
          <p:nvPr/>
        </p:nvCxnSpPr>
        <p:spPr>
          <a:xfrm flipH="1" flipV="1">
            <a:off x="6019800" y="2438400"/>
            <a:ext cx="1447800" cy="29718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1981200" y="2438400"/>
            <a:ext cx="2133600" cy="26670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6" idx="0"/>
            <a:endCxn id="4" idx="2"/>
          </p:cNvCxnSpPr>
          <p:nvPr/>
        </p:nvCxnSpPr>
        <p:spPr>
          <a:xfrm flipV="1">
            <a:off x="3380489" y="3329006"/>
            <a:ext cx="1125871" cy="1395394"/>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smtClean="0"/>
              <a:t>Tāla</a:t>
            </a:r>
            <a:r>
              <a:rPr lang="en-US" dirty="0" smtClean="0"/>
              <a:t> recognition</a:t>
            </a:r>
            <a:endParaRPr lang="en-US" dirty="0"/>
          </a:p>
        </p:txBody>
      </p:sp>
      <p:pic>
        <p:nvPicPr>
          <p:cNvPr id="5"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609600" y="4343400"/>
            <a:ext cx="2036578" cy="474208"/>
          </a:xfrm>
          <a:prstGeom prst="rect">
            <a:avLst/>
          </a:prstGeom>
          <a:noFill/>
          <a:ln>
            <a:solidFill>
              <a:schemeClr val="tx1"/>
            </a:solidFill>
          </a:ln>
        </p:spPr>
      </p:pic>
      <p:pic>
        <p:nvPicPr>
          <p:cNvPr id="6"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2362200" y="4724400"/>
            <a:ext cx="2036578" cy="474208"/>
          </a:xfrm>
          <a:prstGeom prst="rect">
            <a:avLst/>
          </a:prstGeom>
          <a:noFill/>
          <a:ln>
            <a:solidFill>
              <a:schemeClr val="tx1"/>
            </a:solidFill>
          </a:ln>
        </p:spPr>
      </p:pic>
      <p:pic>
        <p:nvPicPr>
          <p:cNvPr id="7"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2514600" y="3962400"/>
            <a:ext cx="2036578" cy="474208"/>
          </a:xfrm>
          <a:prstGeom prst="rect">
            <a:avLst/>
          </a:prstGeom>
          <a:noFill/>
          <a:ln>
            <a:solidFill>
              <a:schemeClr val="tx1"/>
            </a:solidFill>
          </a:ln>
        </p:spPr>
      </p:pic>
      <p:pic>
        <p:nvPicPr>
          <p:cNvPr id="8"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4648200" y="4495800"/>
            <a:ext cx="2036578" cy="474208"/>
          </a:xfrm>
          <a:prstGeom prst="rect">
            <a:avLst/>
          </a:prstGeom>
          <a:noFill/>
          <a:ln>
            <a:solidFill>
              <a:schemeClr val="tx1"/>
            </a:solidFill>
          </a:ln>
        </p:spPr>
      </p:pic>
      <p:pic>
        <p:nvPicPr>
          <p:cNvPr id="9"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4114800" y="5105400"/>
            <a:ext cx="2036578" cy="474208"/>
          </a:xfrm>
          <a:prstGeom prst="rect">
            <a:avLst/>
          </a:prstGeom>
          <a:noFill/>
          <a:ln>
            <a:solidFill>
              <a:schemeClr val="tx1"/>
            </a:solidFill>
          </a:ln>
        </p:spPr>
      </p:pic>
      <p:pic>
        <p:nvPicPr>
          <p:cNvPr id="11"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990600" y="5486400"/>
            <a:ext cx="2036578" cy="474208"/>
          </a:xfrm>
          <a:prstGeom prst="rect">
            <a:avLst/>
          </a:prstGeom>
          <a:noFill/>
          <a:ln>
            <a:solidFill>
              <a:schemeClr val="tx1"/>
            </a:solidFill>
          </a:ln>
        </p:spPr>
      </p:pic>
      <p:pic>
        <p:nvPicPr>
          <p:cNvPr id="12"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5943600" y="5410200"/>
            <a:ext cx="2036578" cy="474208"/>
          </a:xfrm>
          <a:prstGeom prst="rect">
            <a:avLst/>
          </a:prstGeom>
          <a:noFill/>
          <a:ln>
            <a:solidFill>
              <a:schemeClr val="tx1"/>
            </a:solidFill>
          </a:ln>
        </p:spPr>
      </p:pic>
      <p:pic>
        <p:nvPicPr>
          <p:cNvPr id="13"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1447800" y="5105400"/>
            <a:ext cx="2036578" cy="474208"/>
          </a:xfrm>
          <a:prstGeom prst="rect">
            <a:avLst/>
          </a:prstGeom>
          <a:noFill/>
          <a:ln>
            <a:solidFill>
              <a:schemeClr val="tx1"/>
            </a:solidFill>
          </a:ln>
        </p:spPr>
      </p:pic>
      <p:pic>
        <p:nvPicPr>
          <p:cNvPr id="14"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2895600" y="5791200"/>
            <a:ext cx="2036578" cy="474208"/>
          </a:xfrm>
          <a:prstGeom prst="rect">
            <a:avLst/>
          </a:prstGeom>
          <a:noFill/>
          <a:ln>
            <a:solidFill>
              <a:schemeClr val="tx1"/>
            </a:solidFill>
          </a:ln>
        </p:spPr>
      </p:pic>
      <p:pic>
        <p:nvPicPr>
          <p:cNvPr id="25"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5105400" y="5867400"/>
            <a:ext cx="2036578" cy="474208"/>
          </a:xfrm>
          <a:prstGeom prst="rect">
            <a:avLst/>
          </a:prstGeom>
          <a:noFill/>
          <a:ln>
            <a:solidFill>
              <a:schemeClr val="tx1"/>
            </a:solidFill>
          </a:ln>
        </p:spPr>
      </p:pic>
      <p:pic>
        <p:nvPicPr>
          <p:cNvPr id="26" name="Picture 2" descr="E:\UPFWork\PhD\Papers\CompMusicWorkshop2013\seminar\Examples\Tala Tracking\TalaRecognitionExample.png"/>
          <p:cNvPicPr>
            <a:picLocks noChangeAspect="1" noChangeArrowheads="1"/>
          </p:cNvPicPr>
          <p:nvPr/>
        </p:nvPicPr>
        <p:blipFill>
          <a:blip r:embed="rId4" cstate="print"/>
          <a:srcRect/>
          <a:stretch>
            <a:fillRect/>
          </a:stretch>
        </p:blipFill>
        <p:spPr bwMode="auto">
          <a:xfrm>
            <a:off x="5562600" y="4114800"/>
            <a:ext cx="2036578" cy="474208"/>
          </a:xfrm>
          <a:prstGeom prst="rect">
            <a:avLst/>
          </a:prstGeom>
          <a:noFill/>
          <a:ln>
            <a:solidFill>
              <a:schemeClr val="tx1"/>
            </a:solidFill>
          </a:ln>
        </p:spPr>
      </p:pic>
      <p:cxnSp>
        <p:nvCxnSpPr>
          <p:cNvPr id="30" name="Straight Arrow Connector 29"/>
          <p:cNvCxnSpPr>
            <a:stCxn id="26" idx="0"/>
            <a:endCxn id="4" idx="2"/>
          </p:cNvCxnSpPr>
          <p:nvPr/>
        </p:nvCxnSpPr>
        <p:spPr>
          <a:xfrm flipH="1" flipV="1">
            <a:off x="4506360" y="3329006"/>
            <a:ext cx="2074529" cy="785794"/>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0"/>
          </p:cNvCxnSpPr>
          <p:nvPr/>
        </p:nvCxnSpPr>
        <p:spPr>
          <a:xfrm flipV="1">
            <a:off x="1627889" y="2057400"/>
            <a:ext cx="1496311" cy="22860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029200" y="2819400"/>
            <a:ext cx="685801" cy="1676400"/>
          </a:xfrm>
          <a:prstGeom prst="straightConnector1">
            <a:avLst/>
          </a:prstGeom>
          <a:ln>
            <a:solidFill>
              <a:srgbClr val="EC282D"/>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Connector 16"/>
          <p:cNvCxnSpPr/>
          <p:nvPr/>
        </p:nvCxnSpPr>
        <p:spPr>
          <a:xfrm flipH="1">
            <a:off x="4191000" y="2819400"/>
            <a:ext cx="1219200" cy="259080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normAutofit/>
          </a:bodyPr>
          <a:lstStyle/>
          <a:p>
            <a:r>
              <a:rPr lang="en-US" sz="2800" b="0" dirty="0" smtClean="0"/>
              <a:t>Rhythm based structural segmentation: Concert</a:t>
            </a:r>
            <a:endParaRPr lang="en-US" sz="2800" b="0" dirty="0"/>
          </a:p>
        </p:txBody>
      </p:sp>
      <p:pic>
        <p:nvPicPr>
          <p:cNvPr id="1026" name="Picture 2" descr="E:\UPFWork\PhD\Papers\CompMusicWorkshop2013\seminar\Examples\Segmentation\fullwaveform_small.png"/>
          <p:cNvPicPr>
            <a:picLocks noChangeAspect="1" noChangeArrowheads="1"/>
          </p:cNvPicPr>
          <p:nvPr/>
        </p:nvPicPr>
        <p:blipFill>
          <a:blip r:embed="rId2" cstate="print"/>
          <a:srcRect/>
          <a:stretch>
            <a:fillRect/>
          </a:stretch>
        </p:blipFill>
        <p:spPr bwMode="auto">
          <a:xfrm>
            <a:off x="381000" y="1447800"/>
            <a:ext cx="7266038" cy="1323208"/>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5" name="Rectangle 4"/>
          <p:cNvSpPr/>
          <p:nvPr/>
        </p:nvSpPr>
        <p:spPr>
          <a:xfrm>
            <a:off x="381000" y="1447800"/>
            <a:ext cx="1494503" cy="1337187"/>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6" name="Rectangle 5"/>
          <p:cNvSpPr/>
          <p:nvPr/>
        </p:nvSpPr>
        <p:spPr>
          <a:xfrm>
            <a:off x="1905468" y="1447800"/>
            <a:ext cx="1209836" cy="1337187"/>
          </a:xfrm>
          <a:prstGeom prst="rect">
            <a:avLst/>
          </a:pr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8" name="Rectangle 7"/>
          <p:cNvSpPr/>
          <p:nvPr/>
        </p:nvSpPr>
        <p:spPr>
          <a:xfrm>
            <a:off x="3119043" y="1447800"/>
            <a:ext cx="1494503" cy="1337187"/>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9" name="Rectangle 8"/>
          <p:cNvSpPr/>
          <p:nvPr/>
        </p:nvSpPr>
        <p:spPr>
          <a:xfrm>
            <a:off x="4613546" y="1447800"/>
            <a:ext cx="786580" cy="133718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0" name="Rectangle 9"/>
          <p:cNvSpPr/>
          <p:nvPr/>
        </p:nvSpPr>
        <p:spPr>
          <a:xfrm>
            <a:off x="5400126" y="1447800"/>
            <a:ext cx="1011318" cy="1337187"/>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1" name="Rectangle 10"/>
          <p:cNvSpPr/>
          <p:nvPr/>
        </p:nvSpPr>
        <p:spPr>
          <a:xfrm>
            <a:off x="6411444" y="1447800"/>
            <a:ext cx="1269766" cy="1337187"/>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nvGrpSpPr>
          <p:cNvPr id="2" name="Group 25"/>
          <p:cNvGrpSpPr/>
          <p:nvPr/>
        </p:nvGrpSpPr>
        <p:grpSpPr>
          <a:xfrm>
            <a:off x="228600" y="3733800"/>
            <a:ext cx="6705600" cy="1143000"/>
            <a:chOff x="228600" y="4038600"/>
            <a:chExt cx="5638800" cy="1143000"/>
          </a:xfrm>
        </p:grpSpPr>
        <p:pic>
          <p:nvPicPr>
            <p:cNvPr id="1027" name="Picture 3" descr="E:\UPFWork\PhD\Papers\CompMusicWorkshop2013\seminar\Examples\Segmentation\Kriti.png"/>
            <p:cNvPicPr>
              <a:picLocks noChangeAspect="1" noChangeArrowheads="1"/>
            </p:cNvPicPr>
            <p:nvPr/>
          </p:nvPicPr>
          <p:blipFill>
            <a:blip r:embed="rId3" cstate="print"/>
            <a:srcRect/>
            <a:stretch>
              <a:fillRect/>
            </a:stretch>
          </p:blipFill>
          <p:spPr bwMode="auto">
            <a:xfrm>
              <a:off x="228600" y="4038600"/>
              <a:ext cx="5638800" cy="113666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p:cNvSpPr/>
            <p:nvPr/>
          </p:nvSpPr>
          <p:spPr>
            <a:xfrm>
              <a:off x="228600" y="4038600"/>
              <a:ext cx="5638800" cy="1143000"/>
            </a:xfrm>
            <a:prstGeom prst="rect">
              <a:avLst/>
            </a:pr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cxnSp>
        <p:nvCxnSpPr>
          <p:cNvPr id="16" name="Straight Connector 15"/>
          <p:cNvCxnSpPr/>
          <p:nvPr/>
        </p:nvCxnSpPr>
        <p:spPr>
          <a:xfrm flipH="1">
            <a:off x="228600" y="2743200"/>
            <a:ext cx="1676400" cy="99060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Group 47"/>
          <p:cNvGrpSpPr/>
          <p:nvPr/>
        </p:nvGrpSpPr>
        <p:grpSpPr>
          <a:xfrm>
            <a:off x="4191000" y="5410200"/>
            <a:ext cx="4267200" cy="1143000"/>
            <a:chOff x="4876800" y="5410200"/>
            <a:chExt cx="2895600" cy="1143000"/>
          </a:xfrm>
        </p:grpSpPr>
        <p:pic>
          <p:nvPicPr>
            <p:cNvPr id="1028" name="Picture 4" descr="E:\UPFWork\PhD\Papers\CompMusicWorkshop2013\seminar\Examples\Segmentation\tani.png"/>
            <p:cNvPicPr>
              <a:picLocks noChangeAspect="1" noChangeArrowheads="1"/>
            </p:cNvPicPr>
            <p:nvPr/>
          </p:nvPicPr>
          <p:blipFill>
            <a:blip r:embed="rId4" cstate="print"/>
            <a:srcRect/>
            <a:stretch>
              <a:fillRect/>
            </a:stretch>
          </p:blipFill>
          <p:spPr bwMode="auto">
            <a:xfrm>
              <a:off x="4876800" y="5410200"/>
              <a:ext cx="2884488" cy="112521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9" name="Rectangle 28"/>
            <p:cNvSpPr/>
            <p:nvPr/>
          </p:nvSpPr>
          <p:spPr>
            <a:xfrm>
              <a:off x="4876800" y="5410200"/>
              <a:ext cx="2895600" cy="1143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grpSp>
      <p:cxnSp>
        <p:nvCxnSpPr>
          <p:cNvPr id="21" name="Straight Connector 20"/>
          <p:cNvCxnSpPr/>
          <p:nvPr/>
        </p:nvCxnSpPr>
        <p:spPr>
          <a:xfrm>
            <a:off x="6400800" y="2743200"/>
            <a:ext cx="2057400" cy="266700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696200" y="1752600"/>
            <a:ext cx="1295400" cy="646331"/>
          </a:xfrm>
          <a:prstGeom prst="rect">
            <a:avLst/>
          </a:prstGeom>
          <a:noFill/>
        </p:spPr>
        <p:txBody>
          <a:bodyPr wrap="square" rtlCol="0">
            <a:spAutoFit/>
          </a:bodyPr>
          <a:lstStyle/>
          <a:p>
            <a:pPr algn="ctr"/>
            <a:r>
              <a:rPr lang="en-US" dirty="0" smtClean="0">
                <a:latin typeface="Calibri Light" pitchFamily="34" charset="0"/>
              </a:rPr>
              <a:t>A part of a concert</a:t>
            </a:r>
            <a:endParaRPr lang="en-US" dirty="0">
              <a:latin typeface="Calibri Light" pitchFamily="34" charset="0"/>
            </a:endParaRPr>
          </a:p>
        </p:txBody>
      </p:sp>
      <p:cxnSp>
        <p:nvCxnSpPr>
          <p:cNvPr id="40" name="Straight Connector 39"/>
          <p:cNvCxnSpPr/>
          <p:nvPr/>
        </p:nvCxnSpPr>
        <p:spPr>
          <a:xfrm>
            <a:off x="3124200" y="2819400"/>
            <a:ext cx="3810000" cy="91440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895600" y="3286780"/>
            <a:ext cx="1009185" cy="523220"/>
          </a:xfrm>
          <a:prstGeom prst="rect">
            <a:avLst/>
          </a:prstGeom>
          <a:noFill/>
        </p:spPr>
        <p:txBody>
          <a:bodyPr wrap="square" rtlCol="0">
            <a:spAutoFit/>
          </a:bodyPr>
          <a:lstStyle/>
          <a:p>
            <a:pPr algn="ctr"/>
            <a:r>
              <a:rPr lang="en-US" sz="2800" dirty="0" err="1" smtClean="0">
                <a:latin typeface="Myriad Pro" pitchFamily="34" charset="0"/>
              </a:rPr>
              <a:t>Kriti</a:t>
            </a:r>
            <a:endParaRPr lang="en-US" dirty="0">
              <a:latin typeface="Myriad Pro" pitchFamily="34" charset="0"/>
            </a:endParaRPr>
          </a:p>
        </p:txBody>
      </p:sp>
      <p:sp>
        <p:nvSpPr>
          <p:cNvPr id="53" name="TextBox 52"/>
          <p:cNvSpPr txBox="1"/>
          <p:nvPr/>
        </p:nvSpPr>
        <p:spPr>
          <a:xfrm>
            <a:off x="4800600" y="4953000"/>
            <a:ext cx="3276600" cy="523220"/>
          </a:xfrm>
          <a:prstGeom prst="rect">
            <a:avLst/>
          </a:prstGeom>
          <a:noFill/>
        </p:spPr>
        <p:txBody>
          <a:bodyPr wrap="square" rtlCol="0">
            <a:spAutoFit/>
          </a:bodyPr>
          <a:lstStyle/>
          <a:p>
            <a:pPr algn="ctr"/>
            <a:r>
              <a:rPr lang="en-US" sz="2800" dirty="0" err="1" smtClean="0">
                <a:latin typeface="Myriad Pro" pitchFamily="34" charset="0"/>
              </a:rPr>
              <a:t>Tani</a:t>
            </a:r>
            <a:r>
              <a:rPr lang="en-US" sz="2800" dirty="0" smtClean="0">
                <a:latin typeface="Myriad Pro" pitchFamily="34" charset="0"/>
              </a:rPr>
              <a:t> </a:t>
            </a:r>
            <a:r>
              <a:rPr lang="en-US" sz="2800" dirty="0" err="1" smtClean="0">
                <a:latin typeface="Myriad Pro" pitchFamily="34" charset="0"/>
              </a:rPr>
              <a:t>āvartanam</a:t>
            </a:r>
            <a:endParaRPr lang="en-US" dirty="0">
              <a:latin typeface="Myriad Pro" pitchFamily="34" charset="0"/>
            </a:endParaRPr>
          </a:p>
        </p:txBody>
      </p:sp>
      <p:sp>
        <p:nvSpPr>
          <p:cNvPr id="24" name="TextBox 23"/>
          <p:cNvSpPr txBox="1"/>
          <p:nvPr/>
        </p:nvSpPr>
        <p:spPr>
          <a:xfrm>
            <a:off x="152400" y="5638800"/>
            <a:ext cx="3962400" cy="738664"/>
          </a:xfrm>
          <a:prstGeom prst="rect">
            <a:avLst/>
          </a:prstGeom>
          <a:noFill/>
        </p:spPr>
        <p:txBody>
          <a:bodyPr wrap="square" rtlCol="0">
            <a:spAutoFit/>
          </a:bodyPr>
          <a:lstStyle/>
          <a:p>
            <a:r>
              <a:rPr lang="en-US" sz="1400" dirty="0" err="1" smtClean="0">
                <a:latin typeface="Calibri Light" pitchFamily="34" charset="0"/>
              </a:rPr>
              <a:t>Padi</a:t>
            </a:r>
            <a:r>
              <a:rPr lang="en-US" sz="1400" dirty="0" smtClean="0">
                <a:latin typeface="Calibri Light" pitchFamily="34" charset="0"/>
              </a:rPr>
              <a:t> </a:t>
            </a:r>
            <a:r>
              <a:rPr lang="en-US" sz="1400" dirty="0" err="1" smtClean="0">
                <a:latin typeface="Calibri Light" pitchFamily="34" charset="0"/>
              </a:rPr>
              <a:t>Sarala</a:t>
            </a:r>
            <a:r>
              <a:rPr lang="en-US" sz="1400" dirty="0" smtClean="0">
                <a:latin typeface="Calibri Light" pitchFamily="34" charset="0"/>
              </a:rPr>
              <a:t> and </a:t>
            </a:r>
            <a:r>
              <a:rPr lang="en-US" sz="1400" dirty="0" err="1" smtClean="0">
                <a:latin typeface="Calibri Light" pitchFamily="34" charset="0"/>
              </a:rPr>
              <a:t>Hema</a:t>
            </a:r>
            <a:r>
              <a:rPr lang="en-US" sz="1400" dirty="0" smtClean="0">
                <a:latin typeface="Calibri Light" pitchFamily="34" charset="0"/>
              </a:rPr>
              <a:t> A Murthy, “Inter and intra segmentation of Carnatic music recordings for archival,” in Proc. ISMIR 2013, Brazil.</a:t>
            </a:r>
            <a:endParaRPr lang="en-US" sz="1400" dirty="0">
              <a:latin typeface="Calibri Light" pitchFamily="34" charset="0"/>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segmentation: </a:t>
            </a:r>
            <a:r>
              <a:rPr lang="en-US" dirty="0" err="1" smtClean="0"/>
              <a:t>Kriti</a:t>
            </a:r>
            <a:endParaRPr lang="en-US" dirty="0"/>
          </a:p>
        </p:txBody>
      </p:sp>
      <p:sp>
        <p:nvSpPr>
          <p:cNvPr id="16" name="Content Placeholder 15"/>
          <p:cNvSpPr>
            <a:spLocks noGrp="1"/>
          </p:cNvSpPr>
          <p:nvPr>
            <p:ph idx="1"/>
          </p:nvPr>
        </p:nvSpPr>
        <p:spPr/>
        <p:txBody>
          <a:bodyPr/>
          <a:lstStyle/>
          <a:p>
            <a:endParaRPr lang="en-US" dirty="0" smtClean="0"/>
          </a:p>
          <a:p>
            <a:endParaRPr lang="en-US" dirty="0" smtClean="0"/>
          </a:p>
          <a:p>
            <a:endParaRPr lang="en-US" dirty="0" smtClean="0"/>
          </a:p>
          <a:p>
            <a:pPr>
              <a:buNone/>
            </a:pPr>
            <a:r>
              <a:rPr lang="en-US" dirty="0" err="1" smtClean="0"/>
              <a:t>Pallavi</a:t>
            </a:r>
            <a:r>
              <a:rPr lang="en-US" dirty="0" smtClean="0"/>
              <a:t>, </a:t>
            </a:r>
            <a:r>
              <a:rPr lang="en-US" dirty="0" err="1" smtClean="0"/>
              <a:t>Anupallavi</a:t>
            </a:r>
            <a:r>
              <a:rPr lang="en-US" dirty="0" smtClean="0"/>
              <a:t>, </a:t>
            </a:r>
            <a:r>
              <a:rPr lang="en-US" dirty="0" err="1" smtClean="0"/>
              <a:t>Charanam</a:t>
            </a:r>
            <a:r>
              <a:rPr lang="en-US" dirty="0" smtClean="0"/>
              <a:t>, </a:t>
            </a:r>
            <a:r>
              <a:rPr lang="en-US" dirty="0" err="1" smtClean="0"/>
              <a:t>Swaram</a:t>
            </a:r>
            <a:r>
              <a:rPr lang="en-US" dirty="0" smtClean="0"/>
              <a:t>, </a:t>
            </a:r>
            <a:r>
              <a:rPr lang="en-US" dirty="0" err="1" smtClean="0"/>
              <a:t>Niraval</a:t>
            </a:r>
            <a:endParaRPr lang="en-US" dirty="0"/>
          </a:p>
        </p:txBody>
      </p:sp>
      <p:pic>
        <p:nvPicPr>
          <p:cNvPr id="4" name="Picture 3" descr="E:\UPFWork\PhD\Papers\CompMusicWorkshop2013\seminar\Examples\Segmentation\Kriti.png"/>
          <p:cNvPicPr>
            <a:picLocks noChangeAspect="1" noChangeArrowheads="1"/>
          </p:cNvPicPr>
          <p:nvPr/>
        </p:nvPicPr>
        <p:blipFill>
          <a:blip r:embed="rId2" cstate="print"/>
          <a:srcRect/>
          <a:stretch>
            <a:fillRect/>
          </a:stretch>
        </p:blipFill>
        <p:spPr bwMode="auto">
          <a:xfrm>
            <a:off x="1143000" y="1295400"/>
            <a:ext cx="6705600" cy="113666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1143001" y="1295401"/>
            <a:ext cx="914399" cy="1143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7" name="Rectangle 6"/>
          <p:cNvSpPr/>
          <p:nvPr/>
        </p:nvSpPr>
        <p:spPr>
          <a:xfrm>
            <a:off x="3748790" y="1295401"/>
            <a:ext cx="1280410" cy="1143000"/>
          </a:xfrm>
          <a:prstGeom prst="rect">
            <a:avLst/>
          </a:pr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9" name="Rectangle 8"/>
          <p:cNvSpPr/>
          <p:nvPr/>
        </p:nvSpPr>
        <p:spPr>
          <a:xfrm>
            <a:off x="2057400" y="1295400"/>
            <a:ext cx="838200" cy="1143000"/>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0" name="Rectangle 9"/>
          <p:cNvSpPr/>
          <p:nvPr/>
        </p:nvSpPr>
        <p:spPr>
          <a:xfrm>
            <a:off x="5928610" y="1295400"/>
            <a:ext cx="1011318" cy="1143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3" name="Rectangle 12"/>
          <p:cNvSpPr/>
          <p:nvPr/>
        </p:nvSpPr>
        <p:spPr>
          <a:xfrm>
            <a:off x="2895600" y="1295400"/>
            <a:ext cx="868179" cy="1143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4" name="Rectangle 13"/>
          <p:cNvSpPr/>
          <p:nvPr/>
        </p:nvSpPr>
        <p:spPr>
          <a:xfrm>
            <a:off x="5029200" y="1295400"/>
            <a:ext cx="914399" cy="1143000"/>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8" name="Rectangle 17"/>
          <p:cNvSpPr/>
          <p:nvPr/>
        </p:nvSpPr>
        <p:spPr>
          <a:xfrm>
            <a:off x="6934200" y="1295400"/>
            <a:ext cx="914400" cy="1143000"/>
          </a:xfrm>
          <a:prstGeom prst="rect">
            <a:avLst/>
          </a:pr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corpora for research</a:t>
            </a:r>
            <a:endParaRPr lang="en-US" dirty="0"/>
          </a:p>
        </p:txBody>
      </p:sp>
      <p:pic>
        <p:nvPicPr>
          <p:cNvPr id="4" name="Picture 2" descr="E:\UPFWork\PhD\Thesis\defense\Resources\Images\Chap4.png"/>
          <p:cNvPicPr>
            <a:picLocks noChangeAspect="1" noChangeArrowheads="1"/>
          </p:cNvPicPr>
          <p:nvPr/>
        </p:nvPicPr>
        <p:blipFill>
          <a:blip r:embed="rId3" cstate="print"/>
          <a:srcRect/>
          <a:stretch>
            <a:fillRect/>
          </a:stretch>
        </p:blipFill>
        <p:spPr bwMode="auto">
          <a:xfrm>
            <a:off x="6324600" y="3048000"/>
            <a:ext cx="2470662" cy="3509962"/>
          </a:xfrm>
          <a:prstGeom prst="rect">
            <a:avLst/>
          </a:prstGeom>
          <a:noFill/>
          <a:ln>
            <a:solidFill>
              <a:schemeClr val="tx1"/>
            </a:solidFill>
          </a:ln>
        </p:spPr>
      </p:pic>
      <p:pic>
        <p:nvPicPr>
          <p:cNvPr id="5" name="Picture 10" descr="Image result for musicbrainz logo"/>
          <p:cNvPicPr>
            <a:picLocks noChangeAspect="1" noChangeArrowheads="1"/>
          </p:cNvPicPr>
          <p:nvPr/>
        </p:nvPicPr>
        <p:blipFill>
          <a:blip r:embed="rId4" cstate="print"/>
          <a:srcRect/>
          <a:stretch>
            <a:fillRect/>
          </a:stretch>
        </p:blipFill>
        <p:spPr bwMode="auto">
          <a:xfrm>
            <a:off x="685800" y="4733495"/>
            <a:ext cx="848573" cy="848573"/>
          </a:xfrm>
          <a:prstGeom prst="rect">
            <a:avLst/>
          </a:prstGeom>
          <a:noFill/>
        </p:spPr>
      </p:pic>
      <p:pic>
        <p:nvPicPr>
          <p:cNvPr id="6" name="Picture 3"/>
          <p:cNvPicPr>
            <a:picLocks noChangeAspect="1" noChangeArrowheads="1"/>
          </p:cNvPicPr>
          <p:nvPr/>
        </p:nvPicPr>
        <p:blipFill>
          <a:blip r:embed="rId5" cstate="print"/>
          <a:srcRect/>
          <a:stretch>
            <a:fillRect/>
          </a:stretch>
        </p:blipFill>
        <p:spPr bwMode="auto">
          <a:xfrm>
            <a:off x="799361" y="3352800"/>
            <a:ext cx="1470024" cy="568918"/>
          </a:xfrm>
          <a:prstGeom prst="rect">
            <a:avLst/>
          </a:prstGeom>
          <a:noFill/>
          <a:ln w="9525">
            <a:noFill/>
            <a:miter lim="800000"/>
            <a:headEnd/>
            <a:tailEnd/>
          </a:ln>
        </p:spPr>
      </p:pic>
      <p:pic>
        <p:nvPicPr>
          <p:cNvPr id="7" name="Picture 5" descr="http://www.gayathrivenkataraghavan.com/images/albums/charsur.jpg"/>
          <p:cNvPicPr>
            <a:picLocks noChangeAspect="1" noChangeArrowheads="1"/>
          </p:cNvPicPr>
          <p:nvPr/>
        </p:nvPicPr>
        <p:blipFill>
          <a:blip r:embed="rId6" cstate="print"/>
          <a:srcRect/>
          <a:stretch>
            <a:fillRect/>
          </a:stretch>
        </p:blipFill>
        <p:spPr bwMode="auto">
          <a:xfrm>
            <a:off x="2316179" y="3467641"/>
            <a:ext cx="1140533" cy="855401"/>
          </a:xfrm>
          <a:prstGeom prst="rect">
            <a:avLst/>
          </a:prstGeom>
          <a:noFill/>
        </p:spPr>
      </p:pic>
      <p:pic>
        <p:nvPicPr>
          <p:cNvPr id="8" name="Picture 7" descr="http://img3.wikia.nocookie.net/__cb20130907083812/logopedia/images/a/a7/Internet_Archive_logo_and_wordmark.png"/>
          <p:cNvPicPr>
            <a:picLocks noChangeAspect="1" noChangeArrowheads="1"/>
          </p:cNvPicPr>
          <p:nvPr/>
        </p:nvPicPr>
        <p:blipFill>
          <a:blip r:embed="rId7" cstate="print"/>
          <a:srcRect/>
          <a:stretch>
            <a:fillRect/>
          </a:stretch>
        </p:blipFill>
        <p:spPr bwMode="auto">
          <a:xfrm>
            <a:off x="3456712" y="5382674"/>
            <a:ext cx="833956" cy="833956"/>
          </a:xfrm>
          <a:prstGeom prst="rect">
            <a:avLst/>
          </a:prstGeom>
          <a:noFill/>
        </p:spPr>
      </p:pic>
      <p:pic>
        <p:nvPicPr>
          <p:cNvPr id="9" name="Picture 8"/>
          <p:cNvPicPr>
            <a:picLocks noChangeAspect="1" noChangeArrowheads="1"/>
          </p:cNvPicPr>
          <p:nvPr/>
        </p:nvPicPr>
        <p:blipFill>
          <a:blip r:embed="rId8" cstate="print"/>
          <a:srcRect/>
          <a:stretch>
            <a:fillRect/>
          </a:stretch>
        </p:blipFill>
        <p:spPr bwMode="auto">
          <a:xfrm>
            <a:off x="801717" y="5799652"/>
            <a:ext cx="1823395" cy="439142"/>
          </a:xfrm>
          <a:prstGeom prst="rect">
            <a:avLst/>
          </a:prstGeom>
          <a:noFill/>
          <a:ln w="9525">
            <a:noFill/>
            <a:miter lim="800000"/>
            <a:headEnd/>
            <a:tailEnd/>
          </a:ln>
        </p:spPr>
      </p:pic>
      <p:pic>
        <p:nvPicPr>
          <p:cNvPr id="10" name="Picture 2" descr="The website of ITC Sangeet Research Academy opens in a new window"/>
          <p:cNvPicPr>
            <a:picLocks noChangeAspect="1" noChangeArrowheads="1"/>
          </p:cNvPicPr>
          <p:nvPr/>
        </p:nvPicPr>
        <p:blipFill>
          <a:blip r:embed="rId9" cstate="print"/>
          <a:srcRect l="13333" t="8706" r="16667"/>
          <a:stretch>
            <a:fillRect/>
          </a:stretch>
        </p:blipFill>
        <p:spPr bwMode="auto">
          <a:xfrm>
            <a:off x="3456712" y="4323042"/>
            <a:ext cx="921037" cy="1006014"/>
          </a:xfrm>
          <a:prstGeom prst="rect">
            <a:avLst/>
          </a:prstGeom>
          <a:noFill/>
        </p:spPr>
      </p:pic>
      <p:pic>
        <p:nvPicPr>
          <p:cNvPr id="11" name="Picture 2" descr="C:\Users\Ajay\Desktop\saregame.jpg"/>
          <p:cNvPicPr>
            <a:picLocks noChangeAspect="1" noChangeArrowheads="1"/>
          </p:cNvPicPr>
          <p:nvPr/>
        </p:nvPicPr>
        <p:blipFill>
          <a:blip r:embed="rId10" cstate="print"/>
          <a:srcRect/>
          <a:stretch>
            <a:fillRect/>
          </a:stretch>
        </p:blipFill>
        <p:spPr bwMode="auto">
          <a:xfrm>
            <a:off x="1192730" y="4038600"/>
            <a:ext cx="636070" cy="636070"/>
          </a:xfrm>
          <a:prstGeom prst="rect">
            <a:avLst/>
          </a:prstGeom>
          <a:noFill/>
        </p:spPr>
      </p:pic>
      <p:pic>
        <p:nvPicPr>
          <p:cNvPr id="12" name="Picture 3" descr="C:\Users\Ajay\Desktop\Sony.jpg"/>
          <p:cNvPicPr>
            <a:picLocks noChangeAspect="1" noChangeArrowheads="1"/>
          </p:cNvPicPr>
          <p:nvPr/>
        </p:nvPicPr>
        <p:blipFill>
          <a:blip r:embed="rId11" cstate="print"/>
          <a:srcRect l="9434" r="11321"/>
          <a:stretch>
            <a:fillRect/>
          </a:stretch>
        </p:blipFill>
        <p:spPr bwMode="auto">
          <a:xfrm>
            <a:off x="1534373" y="4733495"/>
            <a:ext cx="749642" cy="861442"/>
          </a:xfrm>
          <a:prstGeom prst="rect">
            <a:avLst/>
          </a:prstGeom>
          <a:noFill/>
        </p:spPr>
      </p:pic>
      <p:pic>
        <p:nvPicPr>
          <p:cNvPr id="13" name="Picture 4" descr="http://upload.wikimedia.org/wikipedia/en/thumb/5/51/Logo_of_AIR.svg/1024px-Logo_of_AIR.svg.png"/>
          <p:cNvPicPr>
            <a:picLocks noChangeAspect="1" noChangeArrowheads="1"/>
          </p:cNvPicPr>
          <p:nvPr/>
        </p:nvPicPr>
        <p:blipFill>
          <a:blip r:embed="rId12" cstate="print"/>
          <a:srcRect/>
          <a:stretch>
            <a:fillRect/>
          </a:stretch>
        </p:blipFill>
        <p:spPr bwMode="auto">
          <a:xfrm>
            <a:off x="2439003" y="4715132"/>
            <a:ext cx="866936" cy="866936"/>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Oval 11"/>
          <p:cNvSpPr/>
          <p:nvPr/>
        </p:nvSpPr>
        <p:spPr>
          <a:xfrm>
            <a:off x="1524000" y="2590800"/>
            <a:ext cx="4953000" cy="2971800"/>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200" dirty="0">
              <a:ln>
                <a:solidFill>
                  <a:schemeClr val="tx1"/>
                </a:solidFill>
                <a:prstDash val="solid"/>
              </a:ln>
              <a:solidFill>
                <a:srgbClr val="FF0000"/>
              </a:solidFill>
              <a:latin typeface="Calibri Light" pitchFamily="34" charset="0"/>
            </a:endParaRPr>
          </a:p>
        </p:txBody>
      </p:sp>
      <p:sp>
        <p:nvSpPr>
          <p:cNvPr id="5" name="Oval 4"/>
          <p:cNvSpPr/>
          <p:nvPr/>
        </p:nvSpPr>
        <p:spPr>
          <a:xfrm>
            <a:off x="1905000" y="2819400"/>
            <a:ext cx="4191000" cy="2514600"/>
          </a:xfrm>
          <a:prstGeom prst="ellipse">
            <a:avLst/>
          </a:prstGeom>
          <a:solidFill>
            <a:schemeClr val="bg1"/>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rgbClr val="FF0000"/>
                </a:solidFill>
                <a:latin typeface="Calibri Light" pitchFamily="34" charset="0"/>
              </a:rPr>
              <a:t>Research Corpus</a:t>
            </a:r>
            <a:endParaRPr lang="en-US" sz="3200" dirty="0">
              <a:solidFill>
                <a:srgbClr val="FF0000"/>
              </a:solidFill>
              <a:latin typeface="Calibri Light" pitchFamily="34" charset="0"/>
            </a:endParaRPr>
          </a:p>
        </p:txBody>
      </p:sp>
      <p:sp>
        <p:nvSpPr>
          <p:cNvPr id="6" name="Oval 5"/>
          <p:cNvSpPr/>
          <p:nvPr/>
        </p:nvSpPr>
        <p:spPr>
          <a:xfrm>
            <a:off x="3657600" y="4267200"/>
            <a:ext cx="2514600" cy="1600200"/>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yriad Pro" pitchFamily="34" charset="0"/>
            </a:endParaRPr>
          </a:p>
        </p:txBody>
      </p:sp>
      <p:sp>
        <p:nvSpPr>
          <p:cNvPr id="2" name="Title 1"/>
          <p:cNvSpPr>
            <a:spLocks noGrp="1"/>
          </p:cNvSpPr>
          <p:nvPr>
            <p:ph type="title"/>
          </p:nvPr>
        </p:nvSpPr>
        <p:spPr/>
        <p:txBody>
          <a:bodyPr/>
          <a:lstStyle/>
          <a:p>
            <a:r>
              <a:rPr lang="en-US" dirty="0" smtClean="0"/>
              <a:t>Data corpora for research</a:t>
            </a:r>
            <a:endParaRPr lang="en-US" dirty="0"/>
          </a:p>
        </p:txBody>
      </p:sp>
      <p:sp>
        <p:nvSpPr>
          <p:cNvPr id="7" name="TextBox 6"/>
          <p:cNvSpPr txBox="1"/>
          <p:nvPr/>
        </p:nvSpPr>
        <p:spPr>
          <a:xfrm>
            <a:off x="4343400" y="4651953"/>
            <a:ext cx="1289520" cy="830997"/>
          </a:xfrm>
          <a:prstGeom prst="rect">
            <a:avLst/>
          </a:prstGeom>
          <a:noFill/>
        </p:spPr>
        <p:txBody>
          <a:bodyPr wrap="none" rtlCol="0" anchor="ctr">
            <a:spAutoFit/>
          </a:bodyPr>
          <a:lstStyle/>
          <a:p>
            <a:pPr algn="ctr"/>
            <a:r>
              <a:rPr lang="en-US" sz="2400" dirty="0" smtClean="0">
                <a:latin typeface="Myriad Pro" pitchFamily="34" charset="0"/>
              </a:rPr>
              <a:t>Test</a:t>
            </a:r>
          </a:p>
          <a:p>
            <a:pPr algn="ctr"/>
            <a:r>
              <a:rPr lang="en-US" sz="2400" dirty="0" smtClean="0">
                <a:latin typeface="Myriad Pro" pitchFamily="34" charset="0"/>
              </a:rPr>
              <a:t>Datasets</a:t>
            </a:r>
            <a:endParaRPr lang="en-US" sz="2400" dirty="0">
              <a:latin typeface="Myriad Pro" pitchFamily="34" charset="0"/>
            </a:endParaRPr>
          </a:p>
        </p:txBody>
      </p:sp>
      <p:sp>
        <p:nvSpPr>
          <p:cNvPr id="4" name="Rounded Rectangle 3"/>
          <p:cNvSpPr/>
          <p:nvPr/>
        </p:nvSpPr>
        <p:spPr>
          <a:xfrm>
            <a:off x="1371600" y="1828800"/>
            <a:ext cx="6096000" cy="3810000"/>
          </a:xfrm>
          <a:prstGeom prst="roundRect">
            <a:avLst>
              <a:gd name="adj" fmla="val 3146"/>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smtClean="0">
                <a:solidFill>
                  <a:schemeClr val="tx2">
                    <a:lumMod val="60000"/>
                    <a:lumOff val="40000"/>
                  </a:schemeClr>
                </a:solidFill>
                <a:latin typeface="Calibri Light" pitchFamily="34" charset="0"/>
              </a:rPr>
              <a:t>“Real World”</a:t>
            </a:r>
            <a:endParaRPr lang="en-US" sz="3200" dirty="0">
              <a:solidFill>
                <a:schemeClr val="tx2">
                  <a:lumMod val="60000"/>
                  <a:lumOff val="40000"/>
                </a:schemeClr>
              </a:solidFill>
              <a:latin typeface="Calibri Light" pitchFamily="34" charset="0"/>
            </a:endParaRPr>
          </a:p>
        </p:txBody>
      </p:sp>
      <p:sp>
        <p:nvSpPr>
          <p:cNvPr id="9" name="Oval 8"/>
          <p:cNvSpPr/>
          <p:nvPr/>
        </p:nvSpPr>
        <p:spPr>
          <a:xfrm>
            <a:off x="3657600" y="4267200"/>
            <a:ext cx="2514600" cy="1600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noFill/>
              <a:latin typeface="Myriad Pro" pitchFamily="34" charset="0"/>
            </a:endParaRPr>
          </a:p>
        </p:txBody>
      </p:sp>
      <p:sp>
        <p:nvSpPr>
          <p:cNvPr id="10" name="Rectangle 9"/>
          <p:cNvSpPr/>
          <p:nvPr/>
        </p:nvSpPr>
        <p:spPr>
          <a:xfrm>
            <a:off x="76200" y="6182380"/>
            <a:ext cx="8686800" cy="523220"/>
          </a:xfrm>
          <a:prstGeom prst="rect">
            <a:avLst/>
          </a:prstGeom>
        </p:spPr>
        <p:txBody>
          <a:bodyPr wrap="square">
            <a:spAutoFit/>
          </a:bodyPr>
          <a:lstStyle/>
          <a:p>
            <a:r>
              <a:rPr lang="en-US" sz="1400" dirty="0" smtClean="0">
                <a:solidFill>
                  <a:schemeClr val="tx1">
                    <a:lumMod val="75000"/>
                    <a:lumOff val="25000"/>
                  </a:schemeClr>
                </a:solidFill>
              </a:rPr>
              <a:t>Serra, X. (2014, January). Creating Research Corpora for the Computational Study of Music: the case of the </a:t>
            </a:r>
            <a:r>
              <a:rPr lang="en-US" sz="1400" dirty="0" err="1" smtClean="0">
                <a:solidFill>
                  <a:schemeClr val="tx1">
                    <a:lumMod val="75000"/>
                    <a:lumOff val="25000"/>
                  </a:schemeClr>
                </a:solidFill>
              </a:rPr>
              <a:t>CompMusic</a:t>
            </a:r>
            <a:r>
              <a:rPr lang="en-US" sz="1400" dirty="0" smtClean="0">
                <a:solidFill>
                  <a:schemeClr val="tx1">
                    <a:lumMod val="75000"/>
                    <a:lumOff val="25000"/>
                  </a:schemeClr>
                </a:solidFill>
              </a:rPr>
              <a:t> Project. In Proceedings of the 53rd AES International Conference on Semantic Audio. London.</a:t>
            </a:r>
            <a:endParaRPr lang="en-US" sz="1400" dirty="0">
              <a:solidFill>
                <a:schemeClr val="tx1">
                  <a:lumMod val="75000"/>
                  <a:lumOff val="25000"/>
                </a:schemeClr>
              </a:solidFill>
            </a:endParaRPr>
          </a:p>
        </p:txBody>
      </p:sp>
      <p:sp>
        <p:nvSpPr>
          <p:cNvPr id="11" name="TextBox 10"/>
          <p:cNvSpPr txBox="1"/>
          <p:nvPr/>
        </p:nvSpPr>
        <p:spPr>
          <a:xfrm>
            <a:off x="8229600" y="6443246"/>
            <a:ext cx="756938" cy="338554"/>
          </a:xfrm>
          <a:prstGeom prst="rect">
            <a:avLst/>
          </a:prstGeom>
          <a:noFill/>
        </p:spPr>
        <p:txBody>
          <a:bodyPr wrap="none" rtlCol="0">
            <a:spAutoFit/>
          </a:bodyPr>
          <a:lstStyle/>
          <a:p>
            <a:r>
              <a:rPr lang="en-US" sz="1600" dirty="0" smtClean="0">
                <a:solidFill>
                  <a:schemeClr val="bg1">
                    <a:lumMod val="50000"/>
                  </a:schemeClr>
                </a:solidFill>
              </a:rPr>
              <a:t>Chap 4</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corpora for research</a:t>
            </a:r>
            <a:endParaRPr lang="en-US" dirty="0"/>
          </a:p>
        </p:txBody>
      </p:sp>
      <p:sp>
        <p:nvSpPr>
          <p:cNvPr id="4" name="Rounded Rectangle 3"/>
          <p:cNvSpPr/>
          <p:nvPr/>
        </p:nvSpPr>
        <p:spPr>
          <a:xfrm>
            <a:off x="1371600" y="1828800"/>
            <a:ext cx="6096000" cy="3810000"/>
          </a:xfrm>
          <a:prstGeom prst="roundRect">
            <a:avLst>
              <a:gd name="adj" fmla="val 3146"/>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smtClean="0">
                <a:solidFill>
                  <a:schemeClr val="tx2">
                    <a:lumMod val="60000"/>
                    <a:lumOff val="40000"/>
                  </a:schemeClr>
                </a:solidFill>
                <a:latin typeface="Calibri Light" pitchFamily="34" charset="0"/>
              </a:rPr>
              <a:t>“Real World”</a:t>
            </a:r>
            <a:endParaRPr lang="en-US" sz="3200" dirty="0">
              <a:solidFill>
                <a:schemeClr val="tx2">
                  <a:lumMod val="60000"/>
                  <a:lumOff val="40000"/>
                </a:schemeClr>
              </a:solidFill>
              <a:latin typeface="Calibri Light" pitchFamily="34" charset="0"/>
            </a:endParaRPr>
          </a:p>
        </p:txBody>
      </p:sp>
      <p:sp>
        <p:nvSpPr>
          <p:cNvPr id="10" name="Oval 9"/>
          <p:cNvSpPr/>
          <p:nvPr/>
        </p:nvSpPr>
        <p:spPr>
          <a:xfrm>
            <a:off x="1905000" y="2819400"/>
            <a:ext cx="4191000" cy="2514600"/>
          </a:xfrm>
          <a:prstGeom prst="ellipse">
            <a:avLst/>
          </a:prstGeom>
          <a:solidFill>
            <a:schemeClr val="bg1"/>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rgbClr val="FF0000"/>
                </a:solidFill>
                <a:latin typeface="Calibri Light" pitchFamily="34" charset="0"/>
              </a:rPr>
              <a:t>Research Corpus</a:t>
            </a:r>
            <a:endParaRPr lang="en-US" sz="3200" dirty="0">
              <a:solidFill>
                <a:srgbClr val="FF0000"/>
              </a:solidFill>
              <a:latin typeface="Calibri Light" pitchFamily="34" charset="0"/>
            </a:endParaRPr>
          </a:p>
        </p:txBody>
      </p:sp>
      <p:sp>
        <p:nvSpPr>
          <p:cNvPr id="5" name="Rectangle 4"/>
          <p:cNvSpPr/>
          <p:nvPr/>
        </p:nvSpPr>
        <p:spPr>
          <a:xfrm>
            <a:off x="76200" y="6182380"/>
            <a:ext cx="8686800" cy="523220"/>
          </a:xfrm>
          <a:prstGeom prst="rect">
            <a:avLst/>
          </a:prstGeom>
        </p:spPr>
        <p:txBody>
          <a:bodyPr wrap="square">
            <a:spAutoFit/>
          </a:bodyPr>
          <a:lstStyle/>
          <a:p>
            <a:r>
              <a:rPr lang="en-US" sz="1400" dirty="0" smtClean="0">
                <a:solidFill>
                  <a:schemeClr val="tx1">
                    <a:lumMod val="75000"/>
                    <a:lumOff val="25000"/>
                  </a:schemeClr>
                </a:solidFill>
              </a:rPr>
              <a:t>Serra, X. (2014, January). Creating Research Corpora for the Computational Study of Music: the case of the </a:t>
            </a:r>
            <a:r>
              <a:rPr lang="en-US" sz="1400" dirty="0" err="1" smtClean="0">
                <a:solidFill>
                  <a:schemeClr val="tx1">
                    <a:lumMod val="75000"/>
                    <a:lumOff val="25000"/>
                  </a:schemeClr>
                </a:solidFill>
              </a:rPr>
              <a:t>CompMusic</a:t>
            </a:r>
            <a:r>
              <a:rPr lang="en-US" sz="1400" dirty="0" smtClean="0">
                <a:solidFill>
                  <a:schemeClr val="tx1">
                    <a:lumMod val="75000"/>
                    <a:lumOff val="25000"/>
                  </a:schemeClr>
                </a:solidFill>
              </a:rPr>
              <a:t> Project. In Proceedings of the 53rd AES International Conference on Semantic Audio. London.</a:t>
            </a:r>
            <a:endParaRPr lang="en-US" sz="1400" dirty="0">
              <a:solidFill>
                <a:schemeClr val="tx1">
                  <a:lumMod val="75000"/>
                  <a:lumOff val="25000"/>
                </a:schemeClr>
              </a:solidFill>
            </a:endParaRPr>
          </a:p>
        </p:txBody>
      </p:sp>
      <p:sp>
        <p:nvSpPr>
          <p:cNvPr id="9" name="TextBox 8"/>
          <p:cNvSpPr txBox="1"/>
          <p:nvPr/>
        </p:nvSpPr>
        <p:spPr>
          <a:xfrm>
            <a:off x="8229600" y="6443246"/>
            <a:ext cx="756938" cy="338554"/>
          </a:xfrm>
          <a:prstGeom prst="rect">
            <a:avLst/>
          </a:prstGeom>
          <a:noFill/>
        </p:spPr>
        <p:txBody>
          <a:bodyPr wrap="none" rtlCol="0">
            <a:spAutoFit/>
          </a:bodyPr>
          <a:lstStyle/>
          <a:p>
            <a:r>
              <a:rPr lang="en-US" sz="1600" dirty="0" smtClean="0">
                <a:solidFill>
                  <a:schemeClr val="bg1">
                    <a:lumMod val="50000"/>
                  </a:schemeClr>
                </a:solidFill>
              </a:rPr>
              <a:t>Chap 4</a:t>
            </a:r>
            <a:endParaRPr lang="en-US" sz="1600" dirty="0">
              <a:solidFill>
                <a:schemeClr val="bg1">
                  <a:lumMod val="50000"/>
                </a:schemeClr>
              </a:solidFill>
            </a:endParaRPr>
          </a:p>
        </p:txBody>
      </p:sp>
      <p:sp>
        <p:nvSpPr>
          <p:cNvPr id="7" name="Oval 6"/>
          <p:cNvSpPr/>
          <p:nvPr/>
        </p:nvSpPr>
        <p:spPr>
          <a:xfrm>
            <a:off x="3200400" y="4267200"/>
            <a:ext cx="2514600" cy="1600200"/>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yriad Pro" pitchFamily="34" charset="0"/>
            </a:endParaRPr>
          </a:p>
        </p:txBody>
      </p:sp>
      <p:sp>
        <p:nvSpPr>
          <p:cNvPr id="8" name="TextBox 7"/>
          <p:cNvSpPr txBox="1"/>
          <p:nvPr/>
        </p:nvSpPr>
        <p:spPr>
          <a:xfrm>
            <a:off x="3902230" y="4651953"/>
            <a:ext cx="1257460" cy="830997"/>
          </a:xfrm>
          <a:prstGeom prst="rect">
            <a:avLst/>
          </a:prstGeom>
          <a:noFill/>
        </p:spPr>
        <p:txBody>
          <a:bodyPr wrap="none" rtlCol="0" anchor="ctr">
            <a:spAutoFit/>
          </a:bodyPr>
          <a:lstStyle/>
          <a:p>
            <a:pPr algn="ctr"/>
            <a:r>
              <a:rPr lang="en-US" sz="2400" dirty="0" smtClean="0">
                <a:latin typeface="Myriad Pro" pitchFamily="34" charset="0"/>
              </a:rPr>
              <a:t>Test</a:t>
            </a:r>
          </a:p>
          <a:p>
            <a:pPr algn="ctr"/>
            <a:r>
              <a:rPr lang="en-US" sz="2400" dirty="0" smtClean="0">
                <a:latin typeface="Myriad Pro" pitchFamily="34" charset="0"/>
              </a:rPr>
              <a:t>datasets</a:t>
            </a:r>
            <a:endParaRPr lang="en-US" sz="2400" dirty="0">
              <a:latin typeface="Myriad Pro"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Oval 11"/>
          <p:cNvSpPr/>
          <p:nvPr/>
        </p:nvSpPr>
        <p:spPr>
          <a:xfrm>
            <a:off x="1524000" y="2590800"/>
            <a:ext cx="4953000" cy="2971800"/>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200" dirty="0">
              <a:ln>
                <a:solidFill>
                  <a:schemeClr val="tx1"/>
                </a:solidFill>
                <a:prstDash val="solid"/>
              </a:ln>
              <a:solidFill>
                <a:srgbClr val="FF0000"/>
              </a:solidFill>
              <a:latin typeface="Calibri Light" pitchFamily="34" charset="0"/>
            </a:endParaRPr>
          </a:p>
        </p:txBody>
      </p:sp>
      <p:sp>
        <p:nvSpPr>
          <p:cNvPr id="5" name="Oval 4"/>
          <p:cNvSpPr/>
          <p:nvPr/>
        </p:nvSpPr>
        <p:spPr>
          <a:xfrm>
            <a:off x="1905000" y="2819400"/>
            <a:ext cx="4191000" cy="2514600"/>
          </a:xfrm>
          <a:prstGeom prst="ellipse">
            <a:avLst/>
          </a:prstGeom>
          <a:solidFill>
            <a:schemeClr val="bg1"/>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rgbClr val="FF0000"/>
                </a:solidFill>
                <a:latin typeface="Calibri Light" pitchFamily="34" charset="0"/>
              </a:rPr>
              <a:t>Research Corpus</a:t>
            </a:r>
            <a:endParaRPr lang="en-US" sz="3200" dirty="0">
              <a:solidFill>
                <a:srgbClr val="FF0000"/>
              </a:solidFill>
              <a:latin typeface="Calibri Light" pitchFamily="34" charset="0"/>
            </a:endParaRPr>
          </a:p>
        </p:txBody>
      </p:sp>
      <p:sp>
        <p:nvSpPr>
          <p:cNvPr id="2" name="Title 1"/>
          <p:cNvSpPr>
            <a:spLocks noGrp="1"/>
          </p:cNvSpPr>
          <p:nvPr>
            <p:ph type="title"/>
          </p:nvPr>
        </p:nvSpPr>
        <p:spPr/>
        <p:txBody>
          <a:bodyPr/>
          <a:lstStyle/>
          <a:p>
            <a:r>
              <a:rPr lang="en-US" dirty="0" smtClean="0"/>
              <a:t>Data corpora for research</a:t>
            </a:r>
            <a:endParaRPr lang="en-US" dirty="0"/>
          </a:p>
        </p:txBody>
      </p:sp>
      <p:sp>
        <p:nvSpPr>
          <p:cNvPr id="4" name="Rounded Rectangle 3"/>
          <p:cNvSpPr/>
          <p:nvPr/>
        </p:nvSpPr>
        <p:spPr>
          <a:xfrm>
            <a:off x="1371600" y="1828800"/>
            <a:ext cx="6096000" cy="3810000"/>
          </a:xfrm>
          <a:prstGeom prst="roundRect">
            <a:avLst>
              <a:gd name="adj" fmla="val 3146"/>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smtClean="0">
                <a:solidFill>
                  <a:schemeClr val="tx2">
                    <a:lumMod val="60000"/>
                    <a:lumOff val="40000"/>
                  </a:schemeClr>
                </a:solidFill>
                <a:latin typeface="Calibri Light" pitchFamily="34" charset="0"/>
              </a:rPr>
              <a:t>“Real World”</a:t>
            </a:r>
            <a:endParaRPr lang="en-US" sz="3200" dirty="0">
              <a:solidFill>
                <a:schemeClr val="tx2">
                  <a:lumMod val="60000"/>
                  <a:lumOff val="40000"/>
                </a:schemeClr>
              </a:solidFill>
              <a:latin typeface="Calibri Light" pitchFamily="34" charset="0"/>
            </a:endParaRPr>
          </a:p>
        </p:txBody>
      </p:sp>
      <p:sp>
        <p:nvSpPr>
          <p:cNvPr id="7" name="TextBox 6"/>
          <p:cNvSpPr txBox="1"/>
          <p:nvPr/>
        </p:nvSpPr>
        <p:spPr>
          <a:xfrm>
            <a:off x="8229600" y="6443246"/>
            <a:ext cx="756938" cy="338554"/>
          </a:xfrm>
          <a:prstGeom prst="rect">
            <a:avLst/>
          </a:prstGeom>
          <a:noFill/>
        </p:spPr>
        <p:txBody>
          <a:bodyPr wrap="none" rtlCol="0">
            <a:spAutoFit/>
          </a:bodyPr>
          <a:lstStyle/>
          <a:p>
            <a:r>
              <a:rPr lang="en-US" sz="1600" dirty="0" smtClean="0">
                <a:solidFill>
                  <a:schemeClr val="bg1">
                    <a:lumMod val="50000"/>
                  </a:schemeClr>
                </a:solidFill>
              </a:rPr>
              <a:t>Chap 4</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Oval 11"/>
          <p:cNvSpPr/>
          <p:nvPr/>
        </p:nvSpPr>
        <p:spPr>
          <a:xfrm>
            <a:off x="1524000" y="2590800"/>
            <a:ext cx="4953000" cy="2971800"/>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200" dirty="0">
              <a:ln>
                <a:solidFill>
                  <a:schemeClr val="tx1"/>
                </a:solidFill>
                <a:prstDash val="solid"/>
              </a:ln>
              <a:solidFill>
                <a:srgbClr val="FF0000"/>
              </a:solidFill>
              <a:latin typeface="Calibri Light" pitchFamily="34" charset="0"/>
            </a:endParaRPr>
          </a:p>
        </p:txBody>
      </p:sp>
      <p:sp>
        <p:nvSpPr>
          <p:cNvPr id="5" name="Oval 4"/>
          <p:cNvSpPr/>
          <p:nvPr/>
        </p:nvSpPr>
        <p:spPr>
          <a:xfrm>
            <a:off x="1905000" y="2819400"/>
            <a:ext cx="4191000" cy="2514600"/>
          </a:xfrm>
          <a:prstGeom prst="ellipse">
            <a:avLst/>
          </a:prstGeom>
          <a:solidFill>
            <a:schemeClr val="bg1"/>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rgbClr val="FF0000"/>
                </a:solidFill>
                <a:latin typeface="Calibri Light" pitchFamily="34" charset="0"/>
              </a:rPr>
              <a:t>Research Corpus</a:t>
            </a:r>
            <a:endParaRPr lang="en-US" sz="3200" dirty="0">
              <a:solidFill>
                <a:srgbClr val="FF0000"/>
              </a:solidFill>
              <a:latin typeface="Calibri Light" pitchFamily="34" charset="0"/>
            </a:endParaRPr>
          </a:p>
        </p:txBody>
      </p:sp>
      <p:sp>
        <p:nvSpPr>
          <p:cNvPr id="6" name="Oval 5"/>
          <p:cNvSpPr/>
          <p:nvPr/>
        </p:nvSpPr>
        <p:spPr>
          <a:xfrm>
            <a:off x="3200400" y="3810000"/>
            <a:ext cx="2514600" cy="1600200"/>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yriad Pro" pitchFamily="34" charset="0"/>
            </a:endParaRPr>
          </a:p>
        </p:txBody>
      </p:sp>
      <p:sp>
        <p:nvSpPr>
          <p:cNvPr id="2" name="Title 1"/>
          <p:cNvSpPr>
            <a:spLocks noGrp="1"/>
          </p:cNvSpPr>
          <p:nvPr>
            <p:ph type="title"/>
          </p:nvPr>
        </p:nvSpPr>
        <p:spPr/>
        <p:txBody>
          <a:bodyPr/>
          <a:lstStyle/>
          <a:p>
            <a:r>
              <a:rPr lang="en-US" dirty="0" smtClean="0"/>
              <a:t>Test datasets</a:t>
            </a:r>
            <a:endParaRPr lang="en-US" dirty="0"/>
          </a:p>
        </p:txBody>
      </p:sp>
      <p:sp>
        <p:nvSpPr>
          <p:cNvPr id="7" name="TextBox 6"/>
          <p:cNvSpPr txBox="1"/>
          <p:nvPr/>
        </p:nvSpPr>
        <p:spPr>
          <a:xfrm>
            <a:off x="3902230" y="4194753"/>
            <a:ext cx="1257460" cy="830997"/>
          </a:xfrm>
          <a:prstGeom prst="rect">
            <a:avLst/>
          </a:prstGeom>
          <a:noFill/>
        </p:spPr>
        <p:txBody>
          <a:bodyPr wrap="none" rtlCol="0" anchor="ctr">
            <a:spAutoFit/>
          </a:bodyPr>
          <a:lstStyle/>
          <a:p>
            <a:pPr algn="ctr"/>
            <a:r>
              <a:rPr lang="en-US" sz="2400" dirty="0" smtClean="0">
                <a:latin typeface="Myriad Pro" pitchFamily="34" charset="0"/>
              </a:rPr>
              <a:t>Test</a:t>
            </a:r>
          </a:p>
          <a:p>
            <a:pPr algn="ctr"/>
            <a:r>
              <a:rPr lang="en-US" sz="2400" dirty="0" smtClean="0">
                <a:latin typeface="Myriad Pro" pitchFamily="34" charset="0"/>
              </a:rPr>
              <a:t>datasets</a:t>
            </a:r>
            <a:endParaRPr lang="en-US" sz="2400" dirty="0">
              <a:latin typeface="Myriad Pro" pitchFamily="34" charset="0"/>
            </a:endParaRPr>
          </a:p>
        </p:txBody>
      </p:sp>
      <p:sp>
        <p:nvSpPr>
          <p:cNvPr id="4" name="Rounded Rectangle 3"/>
          <p:cNvSpPr/>
          <p:nvPr/>
        </p:nvSpPr>
        <p:spPr>
          <a:xfrm>
            <a:off x="1371600" y="1828800"/>
            <a:ext cx="6096000" cy="3810000"/>
          </a:xfrm>
          <a:prstGeom prst="roundRect">
            <a:avLst>
              <a:gd name="adj" fmla="val 3146"/>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smtClean="0">
                <a:solidFill>
                  <a:schemeClr val="tx2">
                    <a:lumMod val="60000"/>
                    <a:lumOff val="40000"/>
                  </a:schemeClr>
                </a:solidFill>
                <a:latin typeface="Calibri Light" pitchFamily="34" charset="0"/>
              </a:rPr>
              <a:t>“Real World”</a:t>
            </a:r>
            <a:endParaRPr lang="en-US" sz="3200" dirty="0">
              <a:solidFill>
                <a:schemeClr val="tx2">
                  <a:lumMod val="60000"/>
                  <a:lumOff val="40000"/>
                </a:schemeClr>
              </a:solidFill>
              <a:latin typeface="Calibri Light" pitchFamily="34" charset="0"/>
            </a:endParaRPr>
          </a:p>
        </p:txBody>
      </p:sp>
      <p:sp>
        <p:nvSpPr>
          <p:cNvPr id="9" name="Oval 8"/>
          <p:cNvSpPr/>
          <p:nvPr/>
        </p:nvSpPr>
        <p:spPr>
          <a:xfrm>
            <a:off x="3200400" y="3810000"/>
            <a:ext cx="2514600" cy="1600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noFill/>
              <a:latin typeface="Myriad Pro" pitchFamily="34" charset="0"/>
            </a:endParaRPr>
          </a:p>
        </p:txBody>
      </p:sp>
      <p:sp>
        <p:nvSpPr>
          <p:cNvPr id="11" name="TextBox 10"/>
          <p:cNvSpPr txBox="1"/>
          <p:nvPr/>
        </p:nvSpPr>
        <p:spPr>
          <a:xfrm>
            <a:off x="8229600" y="6443246"/>
            <a:ext cx="756938" cy="338554"/>
          </a:xfrm>
          <a:prstGeom prst="rect">
            <a:avLst/>
          </a:prstGeom>
          <a:noFill/>
        </p:spPr>
        <p:txBody>
          <a:bodyPr wrap="none" rtlCol="0">
            <a:spAutoFit/>
          </a:bodyPr>
          <a:lstStyle/>
          <a:p>
            <a:r>
              <a:rPr lang="en-US" sz="1600" dirty="0" smtClean="0">
                <a:solidFill>
                  <a:schemeClr val="bg1">
                    <a:lumMod val="50000"/>
                  </a:schemeClr>
                </a:solidFill>
              </a:rPr>
              <a:t>Chap 4</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1905000" y="2819400"/>
            <a:ext cx="4191000" cy="2514600"/>
          </a:xfrm>
          <a:prstGeom prst="ellipse">
            <a:avLst/>
          </a:prstGeom>
          <a:solidFill>
            <a:schemeClr val="bg1"/>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rgbClr val="FF0000"/>
                </a:solidFill>
                <a:latin typeface="Calibri Light" pitchFamily="34" charset="0"/>
              </a:rPr>
              <a:t>Research Corpus</a:t>
            </a:r>
            <a:endParaRPr lang="en-US" sz="3200" dirty="0">
              <a:solidFill>
                <a:srgbClr val="FF0000"/>
              </a:solidFill>
              <a:latin typeface="Calibri Light" pitchFamily="34" charset="0"/>
            </a:endParaRPr>
          </a:p>
        </p:txBody>
      </p:sp>
      <p:sp>
        <p:nvSpPr>
          <p:cNvPr id="6" name="Oval 5"/>
          <p:cNvSpPr/>
          <p:nvPr/>
        </p:nvSpPr>
        <p:spPr>
          <a:xfrm>
            <a:off x="3657600" y="4267200"/>
            <a:ext cx="2514600" cy="1600200"/>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yriad Pro" pitchFamily="34" charset="0"/>
            </a:endParaRPr>
          </a:p>
        </p:txBody>
      </p:sp>
      <p:sp>
        <p:nvSpPr>
          <p:cNvPr id="2" name="Title 1"/>
          <p:cNvSpPr>
            <a:spLocks noGrp="1"/>
          </p:cNvSpPr>
          <p:nvPr>
            <p:ph type="title"/>
          </p:nvPr>
        </p:nvSpPr>
        <p:spPr/>
        <p:txBody>
          <a:bodyPr/>
          <a:lstStyle/>
          <a:p>
            <a:r>
              <a:rPr lang="en-US" dirty="0" smtClean="0"/>
              <a:t>Test datasets</a:t>
            </a:r>
            <a:endParaRPr lang="en-US" dirty="0"/>
          </a:p>
        </p:txBody>
      </p:sp>
      <p:sp>
        <p:nvSpPr>
          <p:cNvPr id="7" name="TextBox 6"/>
          <p:cNvSpPr txBox="1"/>
          <p:nvPr/>
        </p:nvSpPr>
        <p:spPr>
          <a:xfrm>
            <a:off x="4207030" y="4495800"/>
            <a:ext cx="1257460" cy="830997"/>
          </a:xfrm>
          <a:prstGeom prst="rect">
            <a:avLst/>
          </a:prstGeom>
          <a:noFill/>
        </p:spPr>
        <p:txBody>
          <a:bodyPr wrap="none" rtlCol="0" anchor="ctr">
            <a:spAutoFit/>
          </a:bodyPr>
          <a:lstStyle/>
          <a:p>
            <a:pPr algn="ctr"/>
            <a:r>
              <a:rPr lang="en-US" sz="2400" dirty="0" smtClean="0">
                <a:latin typeface="Myriad Pro" pitchFamily="34" charset="0"/>
              </a:rPr>
              <a:t>Test</a:t>
            </a:r>
          </a:p>
          <a:p>
            <a:pPr algn="ctr"/>
            <a:r>
              <a:rPr lang="en-US" sz="2400" dirty="0" smtClean="0">
                <a:latin typeface="Myriad Pro" pitchFamily="34" charset="0"/>
              </a:rPr>
              <a:t>datasets</a:t>
            </a:r>
            <a:endParaRPr lang="en-US" sz="2400" dirty="0">
              <a:latin typeface="Myriad Pro" pitchFamily="34" charset="0"/>
            </a:endParaRPr>
          </a:p>
        </p:txBody>
      </p:sp>
      <p:sp>
        <p:nvSpPr>
          <p:cNvPr id="4" name="Rounded Rectangle 3"/>
          <p:cNvSpPr/>
          <p:nvPr/>
        </p:nvSpPr>
        <p:spPr>
          <a:xfrm>
            <a:off x="1371600" y="1828800"/>
            <a:ext cx="6096000" cy="3810000"/>
          </a:xfrm>
          <a:prstGeom prst="roundRect">
            <a:avLst>
              <a:gd name="adj" fmla="val 3146"/>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smtClean="0">
                <a:solidFill>
                  <a:schemeClr val="tx2">
                    <a:lumMod val="60000"/>
                    <a:lumOff val="40000"/>
                  </a:schemeClr>
                </a:solidFill>
                <a:latin typeface="Calibri Light" pitchFamily="34" charset="0"/>
              </a:rPr>
              <a:t>“Real World”</a:t>
            </a:r>
            <a:endParaRPr lang="en-US" sz="3200" dirty="0">
              <a:solidFill>
                <a:schemeClr val="tx2">
                  <a:lumMod val="60000"/>
                  <a:lumOff val="40000"/>
                </a:schemeClr>
              </a:solidFill>
              <a:latin typeface="Calibri Light" pitchFamily="34" charset="0"/>
            </a:endParaRPr>
          </a:p>
        </p:txBody>
      </p:sp>
      <p:sp>
        <p:nvSpPr>
          <p:cNvPr id="9" name="Oval 8"/>
          <p:cNvSpPr/>
          <p:nvPr/>
        </p:nvSpPr>
        <p:spPr>
          <a:xfrm>
            <a:off x="3657600" y="4267200"/>
            <a:ext cx="2514600" cy="1600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noFill/>
              <a:latin typeface="Myriad Pro" pitchFamily="34" charset="0"/>
            </a:endParaRPr>
          </a:p>
        </p:txBody>
      </p:sp>
      <p:sp>
        <p:nvSpPr>
          <p:cNvPr id="12" name="Oval 11"/>
          <p:cNvSpPr/>
          <p:nvPr/>
        </p:nvSpPr>
        <p:spPr>
          <a:xfrm>
            <a:off x="1524000" y="2590800"/>
            <a:ext cx="4953000" cy="2971800"/>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200" dirty="0">
              <a:ln>
                <a:solidFill>
                  <a:schemeClr val="tx1"/>
                </a:solidFill>
                <a:prstDash val="solid"/>
              </a:ln>
              <a:solidFill>
                <a:srgbClr val="FF0000"/>
              </a:solidFill>
              <a:latin typeface="Calibri Light" pitchFamily="34" charset="0"/>
            </a:endParaRPr>
          </a:p>
        </p:txBody>
      </p:sp>
      <p:sp>
        <p:nvSpPr>
          <p:cNvPr id="11" name="TextBox 10"/>
          <p:cNvSpPr txBox="1"/>
          <p:nvPr/>
        </p:nvSpPr>
        <p:spPr>
          <a:xfrm>
            <a:off x="8229600" y="6443246"/>
            <a:ext cx="756938" cy="338554"/>
          </a:xfrm>
          <a:prstGeom prst="rect">
            <a:avLst/>
          </a:prstGeom>
          <a:noFill/>
        </p:spPr>
        <p:txBody>
          <a:bodyPr wrap="none" rtlCol="0">
            <a:spAutoFit/>
          </a:bodyPr>
          <a:lstStyle/>
          <a:p>
            <a:r>
              <a:rPr lang="en-US" sz="1600" dirty="0" smtClean="0">
                <a:solidFill>
                  <a:schemeClr val="bg1">
                    <a:lumMod val="50000"/>
                  </a:schemeClr>
                </a:solidFill>
              </a:rPr>
              <a:t>Chap 4</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research corpora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Building research corpora and test datasets</a:t>
            </a:r>
          </a:p>
          <a:p>
            <a:pPr lvl="1"/>
            <a:r>
              <a:rPr lang="en-US" dirty="0" smtClean="0"/>
              <a:t>A research problem in itself !</a:t>
            </a:r>
          </a:p>
          <a:p>
            <a:r>
              <a:rPr lang="en-US" dirty="0" smtClean="0"/>
              <a:t>Systematic approach to building MIR corpora</a:t>
            </a:r>
          </a:p>
          <a:p>
            <a:pPr lvl="1"/>
            <a:r>
              <a:rPr lang="en-US" dirty="0" smtClean="0"/>
              <a:t>Criteria: Purpose, Coverage, Completeness, Quality and Reusability [Serra, 2014]</a:t>
            </a:r>
          </a:p>
          <a:p>
            <a:pPr lvl="1"/>
            <a:r>
              <a:rPr lang="en-US" dirty="0" smtClean="0"/>
              <a:t>Based on reliable references</a:t>
            </a:r>
          </a:p>
          <a:p>
            <a:r>
              <a:rPr lang="en-US" dirty="0" smtClean="0"/>
              <a:t>Corpora for Indian art music</a:t>
            </a:r>
          </a:p>
          <a:p>
            <a:pPr lvl="1"/>
            <a:r>
              <a:rPr lang="en-US" dirty="0" smtClean="0"/>
              <a:t>An analysis of the corpus</a:t>
            </a:r>
          </a:p>
          <a:p>
            <a:r>
              <a:rPr lang="en-US" b="1" dirty="0" smtClean="0"/>
              <a:t>Test datasets useful for different MIR tasks</a:t>
            </a:r>
          </a:p>
          <a:p>
            <a:endParaRPr lang="en-US" dirty="0"/>
          </a:p>
        </p:txBody>
      </p:sp>
      <p:pic>
        <p:nvPicPr>
          <p:cNvPr id="4" name="Picture 10" descr="Image result for musicbrainz logo"/>
          <p:cNvPicPr>
            <a:picLocks noChangeAspect="1" noChangeArrowheads="1"/>
          </p:cNvPicPr>
          <p:nvPr/>
        </p:nvPicPr>
        <p:blipFill>
          <a:blip r:embed="rId3" cstate="print"/>
          <a:srcRect/>
          <a:stretch>
            <a:fillRect/>
          </a:stretch>
        </p:blipFill>
        <p:spPr bwMode="auto">
          <a:xfrm>
            <a:off x="7124700" y="3733800"/>
            <a:ext cx="1485900" cy="1485900"/>
          </a:xfrm>
          <a:prstGeom prst="rect">
            <a:avLst/>
          </a:prstGeom>
          <a:noFill/>
        </p:spPr>
      </p:pic>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4.1</a:t>
            </a:r>
            <a:endParaRPr lang="en-US" sz="1600" dirty="0">
              <a:solidFill>
                <a:schemeClr val="bg1">
                  <a:lumMod val="50000"/>
                </a:schemeClr>
              </a:solidFill>
            </a:endParaRPr>
          </a:p>
        </p:txBody>
      </p:sp>
      <p:sp>
        <p:nvSpPr>
          <p:cNvPr id="7" name="TextBox 6"/>
          <p:cNvSpPr txBox="1"/>
          <p:nvPr/>
        </p:nvSpPr>
        <p:spPr>
          <a:xfrm>
            <a:off x="76200" y="5943600"/>
            <a:ext cx="8534400" cy="830997"/>
          </a:xfrm>
          <a:prstGeom prst="rect">
            <a:avLst/>
          </a:prstGeom>
          <a:noFill/>
        </p:spPr>
        <p:txBody>
          <a:bodyPr wrap="square" rtlCol="0">
            <a:spAutoFit/>
          </a:bodyPr>
          <a:lstStyle/>
          <a:p>
            <a:r>
              <a:rPr lang="en-US" sz="1600" b="1" dirty="0" err="1" smtClean="0">
                <a:latin typeface="Calibri Light" pitchFamily="34" charset="0"/>
              </a:rPr>
              <a:t>Srinivasamurthy</a:t>
            </a:r>
            <a:r>
              <a:rPr lang="en-US" sz="1600" b="1" dirty="0" smtClean="0">
                <a:latin typeface="Calibri Light" pitchFamily="34" charset="0"/>
              </a:rPr>
              <a:t>, A.</a:t>
            </a:r>
            <a:r>
              <a:rPr lang="en-US" sz="1600" dirty="0" smtClean="0">
                <a:latin typeface="Calibri Light" pitchFamily="34" charset="0"/>
              </a:rPr>
              <a:t>, </a:t>
            </a:r>
            <a:r>
              <a:rPr lang="en-US" sz="1600" dirty="0" err="1" smtClean="0">
                <a:latin typeface="Calibri Light" pitchFamily="34" charset="0"/>
              </a:rPr>
              <a:t>Koduri</a:t>
            </a:r>
            <a:r>
              <a:rPr lang="en-US" sz="1600" dirty="0" smtClean="0">
                <a:latin typeface="Calibri Light" pitchFamily="34" charset="0"/>
              </a:rPr>
              <a:t>, G. K., </a:t>
            </a:r>
            <a:r>
              <a:rPr lang="en-US" sz="1600" dirty="0" err="1" smtClean="0">
                <a:latin typeface="Calibri Light" pitchFamily="34" charset="0"/>
              </a:rPr>
              <a:t>Gulati</a:t>
            </a:r>
            <a:r>
              <a:rPr lang="en-US" sz="1600" dirty="0" smtClean="0">
                <a:latin typeface="Calibri Light" pitchFamily="34" charset="0"/>
              </a:rPr>
              <a:t>, S., </a:t>
            </a:r>
            <a:r>
              <a:rPr lang="en-US" sz="1600" dirty="0" err="1" smtClean="0">
                <a:latin typeface="Calibri Light" pitchFamily="34" charset="0"/>
              </a:rPr>
              <a:t>Ishwar</a:t>
            </a:r>
            <a:r>
              <a:rPr lang="en-US" sz="1600" dirty="0" smtClean="0">
                <a:latin typeface="Calibri Light" pitchFamily="34" charset="0"/>
              </a:rPr>
              <a:t>, V., &amp; Serra, X. (2014, September). Corpora for Music Information Research in Indian Art Music. In Proceedings of Joint 42nd International </a:t>
            </a:r>
            <a:r>
              <a:rPr lang="en-US" sz="1600" dirty="0" err="1" smtClean="0">
                <a:latin typeface="Calibri Light" pitchFamily="34" charset="0"/>
              </a:rPr>
              <a:t>ComputerMusic</a:t>
            </a:r>
            <a:r>
              <a:rPr lang="en-US" sz="1600" dirty="0" smtClean="0">
                <a:latin typeface="Calibri Light" pitchFamily="34" charset="0"/>
              </a:rPr>
              <a:t> Conference/13th Sound and Music Computing Conference (pp. 1029–1036). </a:t>
            </a:r>
            <a:endParaRPr lang="en-US" sz="1600" dirty="0">
              <a:latin typeface="Calibri Light" pitchFamily="34"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Objectives – Long title</a:t>
            </a:r>
            <a:endParaRPr lang="en-US" dirty="0"/>
          </a:p>
        </p:txBody>
      </p:sp>
      <p:sp>
        <p:nvSpPr>
          <p:cNvPr id="4" name="TextBox 3"/>
          <p:cNvSpPr txBox="1"/>
          <p:nvPr/>
        </p:nvSpPr>
        <p:spPr>
          <a:xfrm>
            <a:off x="381000" y="1524000"/>
            <a:ext cx="8229600" cy="3323987"/>
          </a:xfrm>
          <a:prstGeom prst="rect">
            <a:avLst/>
          </a:prstGeom>
          <a:noFill/>
        </p:spPr>
        <p:txBody>
          <a:bodyPr wrap="square" rtlCol="0">
            <a:spAutoFit/>
          </a:bodyPr>
          <a:lstStyle/>
          <a:p>
            <a:pPr algn="ctr">
              <a:lnSpc>
                <a:spcPct val="150000"/>
              </a:lnSpc>
            </a:pPr>
            <a:r>
              <a:rPr lang="en-US" sz="2800" dirty="0" smtClean="0">
                <a:latin typeface="Calibri Light" pitchFamily="34" charset="0"/>
              </a:rPr>
              <a:t>Culture-aware and data-driven </a:t>
            </a:r>
          </a:p>
          <a:p>
            <a:pPr algn="ctr">
              <a:lnSpc>
                <a:spcPct val="150000"/>
              </a:lnSpc>
            </a:pPr>
            <a:r>
              <a:rPr lang="en-US" sz="2800" dirty="0" smtClean="0">
                <a:latin typeface="Calibri Light" pitchFamily="34" charset="0"/>
              </a:rPr>
              <a:t>signal processing and machine learning approaches for </a:t>
            </a:r>
          </a:p>
          <a:p>
            <a:pPr algn="ctr">
              <a:lnSpc>
                <a:spcPct val="150000"/>
              </a:lnSpc>
            </a:pPr>
            <a:r>
              <a:rPr lang="en-US" sz="2800" dirty="0" smtClean="0">
                <a:latin typeface="Calibri Light" pitchFamily="34" charset="0"/>
              </a:rPr>
              <a:t>automatic analysis, description and discovery of rhythmic structures and patterns in </a:t>
            </a:r>
          </a:p>
          <a:p>
            <a:pPr algn="ctr">
              <a:lnSpc>
                <a:spcPct val="150000"/>
              </a:lnSpc>
            </a:pPr>
            <a:r>
              <a:rPr lang="en-US" sz="2800" dirty="0" smtClean="0">
                <a:latin typeface="Calibri Light" pitchFamily="34" charset="0"/>
              </a:rPr>
              <a:t>audio music collections of Indian art music</a:t>
            </a:r>
            <a:endParaRPr lang="en-US" sz="2800" dirty="0">
              <a:latin typeface="Calibri Light" pitchFamily="34" charset="0"/>
            </a:endParaRPr>
          </a:p>
        </p:txBody>
      </p:sp>
      <p:sp>
        <p:nvSpPr>
          <p:cNvPr id="6" name="TextBox 5"/>
          <p:cNvSpPr txBox="1"/>
          <p:nvPr/>
        </p:nvSpPr>
        <p:spPr>
          <a:xfrm>
            <a:off x="8217029"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Carnatic Music Corpus</a:t>
            </a:r>
            <a:endParaRPr lang="en-US" dirty="0"/>
          </a:p>
        </p:txBody>
      </p:sp>
      <p:pic>
        <p:nvPicPr>
          <p:cNvPr id="3" name="Picture 3" descr="C:\Users\Ajay\Desktop\Sanjay_carnatic.jpg"/>
          <p:cNvPicPr>
            <a:picLocks noChangeAspect="1" noChangeArrowheads="1"/>
          </p:cNvPicPr>
          <p:nvPr/>
        </p:nvPicPr>
        <p:blipFill>
          <a:blip r:embed="rId2" cstate="print"/>
          <a:srcRect/>
          <a:stretch>
            <a:fillRect/>
          </a:stretch>
        </p:blipFill>
        <p:spPr bwMode="auto">
          <a:xfrm>
            <a:off x="1752600" y="2419063"/>
            <a:ext cx="6934200" cy="3753137"/>
          </a:xfrm>
          <a:prstGeom prst="rect">
            <a:avLst/>
          </a:prstGeom>
          <a:noFill/>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Carnatic corpus: Considerations</a:t>
            </a:r>
            <a:endParaRPr lang="en-US" dirty="0"/>
          </a:p>
        </p:txBody>
      </p:sp>
      <p:sp>
        <p:nvSpPr>
          <p:cNvPr id="4" name="Content Placeholder 3"/>
          <p:cNvSpPr>
            <a:spLocks noGrp="1"/>
          </p:cNvSpPr>
          <p:nvPr>
            <p:ph idx="1"/>
          </p:nvPr>
        </p:nvSpPr>
        <p:spPr/>
        <p:txBody>
          <a:bodyPr>
            <a:normAutofit/>
          </a:bodyPr>
          <a:lstStyle/>
          <a:p>
            <a:r>
              <a:rPr lang="en-US" sz="2800" dirty="0" smtClean="0"/>
              <a:t>Concert – unit of music distribution</a:t>
            </a:r>
          </a:p>
          <a:p>
            <a:r>
              <a:rPr lang="en-US" sz="2800" dirty="0" smtClean="0"/>
              <a:t>Predominantly vocal</a:t>
            </a:r>
          </a:p>
          <a:p>
            <a:r>
              <a:rPr lang="en-US" sz="2800" dirty="0" smtClean="0"/>
              <a:t>Main reference: Madras Music Academy</a:t>
            </a:r>
          </a:p>
          <a:p>
            <a:pPr lvl="1"/>
            <a:r>
              <a:rPr lang="en-US" sz="2400" dirty="0" smtClean="0"/>
              <a:t>Commercial releases, mainly from </a:t>
            </a:r>
            <a:r>
              <a:rPr lang="en-US" sz="2400" dirty="0" err="1" smtClean="0"/>
              <a:t>Charsur</a:t>
            </a:r>
            <a:endParaRPr lang="en-US" sz="2400" dirty="0" smtClean="0"/>
          </a:p>
          <a:p>
            <a:pPr lvl="1"/>
            <a:r>
              <a:rPr lang="en-US" sz="2400" dirty="0" smtClean="0"/>
              <a:t>Editorial metadata on </a:t>
            </a:r>
            <a:r>
              <a:rPr lang="en-US" sz="2400" dirty="0" err="1" smtClean="0"/>
              <a:t>MusicBrainz</a:t>
            </a:r>
            <a:endParaRPr lang="en-US" sz="2800" dirty="0" smtClean="0"/>
          </a:p>
          <a:p>
            <a:r>
              <a:rPr lang="en-US" sz="2800" dirty="0" smtClean="0"/>
              <a:t>Metadata references</a:t>
            </a:r>
          </a:p>
          <a:p>
            <a:pPr lvl="1"/>
            <a:r>
              <a:rPr lang="en-US" sz="2400" dirty="0" smtClean="0"/>
              <a:t>Kutcheris.com, raaga.com</a:t>
            </a:r>
            <a:endParaRPr lang="en-US" sz="2400" dirty="0"/>
          </a:p>
        </p:txBody>
      </p:sp>
      <p:pic>
        <p:nvPicPr>
          <p:cNvPr id="4099" name="Picture 3"/>
          <p:cNvPicPr>
            <a:picLocks noChangeAspect="1" noChangeArrowheads="1"/>
          </p:cNvPicPr>
          <p:nvPr/>
        </p:nvPicPr>
        <p:blipFill>
          <a:blip r:embed="rId3" cstate="print"/>
          <a:srcRect/>
          <a:stretch>
            <a:fillRect/>
          </a:stretch>
        </p:blipFill>
        <p:spPr bwMode="auto">
          <a:xfrm>
            <a:off x="6641435" y="1143000"/>
            <a:ext cx="1981200" cy="766750"/>
          </a:xfrm>
          <a:prstGeom prst="rect">
            <a:avLst/>
          </a:prstGeom>
          <a:noFill/>
          <a:ln w="9525">
            <a:noFill/>
            <a:miter lim="800000"/>
            <a:headEnd/>
            <a:tailEnd/>
          </a:ln>
        </p:spPr>
      </p:pic>
      <p:pic>
        <p:nvPicPr>
          <p:cNvPr id="4101" name="Picture 5" descr="http://www.gayathrivenkataraghavan.com/images/albums/charsur.jpg"/>
          <p:cNvPicPr>
            <a:picLocks noChangeAspect="1" noChangeArrowheads="1"/>
          </p:cNvPicPr>
          <p:nvPr/>
        </p:nvPicPr>
        <p:blipFill>
          <a:blip r:embed="rId4" cstate="print"/>
          <a:srcRect/>
          <a:stretch>
            <a:fillRect/>
          </a:stretch>
        </p:blipFill>
        <p:spPr bwMode="auto">
          <a:xfrm>
            <a:off x="7232433" y="2362037"/>
            <a:ext cx="1537134" cy="1152852"/>
          </a:xfrm>
          <a:prstGeom prst="rect">
            <a:avLst/>
          </a:prstGeom>
          <a:noFill/>
        </p:spPr>
      </p:pic>
      <p:pic>
        <p:nvPicPr>
          <p:cNvPr id="4103" name="Picture 7" descr="http://img3.wikia.nocookie.net/__cb20130907083812/logopedia/images/a/a7/Internet_Archive_logo_and_wordmark.png"/>
          <p:cNvPicPr>
            <a:picLocks noChangeAspect="1" noChangeArrowheads="1"/>
          </p:cNvPicPr>
          <p:nvPr/>
        </p:nvPicPr>
        <p:blipFill>
          <a:blip r:embed="rId5" cstate="print"/>
          <a:srcRect/>
          <a:stretch>
            <a:fillRect/>
          </a:stretch>
        </p:blipFill>
        <p:spPr bwMode="auto">
          <a:xfrm>
            <a:off x="7429500" y="5124450"/>
            <a:ext cx="1123950" cy="1123950"/>
          </a:xfrm>
          <a:prstGeom prst="rect">
            <a:avLst/>
          </a:prstGeom>
          <a:noFill/>
        </p:spPr>
      </p:pic>
      <p:pic>
        <p:nvPicPr>
          <p:cNvPr id="4104" name="Picture 8"/>
          <p:cNvPicPr>
            <a:picLocks noChangeAspect="1" noChangeArrowheads="1"/>
          </p:cNvPicPr>
          <p:nvPr/>
        </p:nvPicPr>
        <p:blipFill>
          <a:blip r:embed="rId6" cstate="print"/>
          <a:srcRect/>
          <a:stretch>
            <a:fillRect/>
          </a:stretch>
        </p:blipFill>
        <p:spPr bwMode="auto">
          <a:xfrm>
            <a:off x="460375" y="5952477"/>
            <a:ext cx="2457450" cy="591846"/>
          </a:xfrm>
          <a:prstGeom prst="rect">
            <a:avLst/>
          </a:prstGeom>
          <a:noFill/>
          <a:ln w="9525">
            <a:noFill/>
            <a:miter lim="800000"/>
            <a:headEnd/>
            <a:tailEnd/>
          </a:ln>
        </p:spPr>
      </p:pic>
      <p:pic>
        <p:nvPicPr>
          <p:cNvPr id="4106" name="Picture 10" descr="Raaga.com logo.png"/>
          <p:cNvPicPr>
            <a:picLocks noChangeAspect="1" noChangeArrowheads="1"/>
          </p:cNvPicPr>
          <p:nvPr/>
        </p:nvPicPr>
        <p:blipFill>
          <a:blip r:embed="rId7" cstate="print"/>
          <a:srcRect/>
          <a:stretch>
            <a:fillRect/>
          </a:stretch>
        </p:blipFill>
        <p:spPr bwMode="auto">
          <a:xfrm>
            <a:off x="3505200" y="6048374"/>
            <a:ext cx="1600200" cy="400052"/>
          </a:xfrm>
          <a:prstGeom prst="rect">
            <a:avLst/>
          </a:prstGeom>
          <a:noFill/>
        </p:spPr>
      </p:pic>
      <p:sp>
        <p:nvSpPr>
          <p:cNvPr id="634884" name="AutoShape 4" descr="http://musicbrainz.org/static/images/layout/header-logo.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Calibri Light" pitchFamily="34" charset="0"/>
            </a:endParaRPr>
          </a:p>
        </p:txBody>
      </p:sp>
      <p:sp>
        <p:nvSpPr>
          <p:cNvPr id="634886" name="AutoShape 6" descr="http://musicbrainz.org/static/images/layout/header-logo.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Calibri Light" pitchFamily="34" charset="0"/>
            </a:endParaRPr>
          </a:p>
        </p:txBody>
      </p:sp>
      <p:sp>
        <p:nvSpPr>
          <p:cNvPr id="634888" name="AutoShape 8" descr="http://musicbrainz.org/static/images/layout/header-logo.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Calibri Light" pitchFamily="34" charset="0"/>
            </a:endParaRPr>
          </a:p>
        </p:txBody>
      </p:sp>
      <p:pic>
        <p:nvPicPr>
          <p:cNvPr id="634890" name="Picture 10" descr="Image result for musicbrainz logo"/>
          <p:cNvPicPr>
            <a:picLocks noChangeAspect="1" noChangeArrowheads="1"/>
          </p:cNvPicPr>
          <p:nvPr/>
        </p:nvPicPr>
        <p:blipFill>
          <a:blip r:embed="rId8" cstate="print"/>
          <a:srcRect/>
          <a:stretch>
            <a:fillRect/>
          </a:stretch>
        </p:blipFill>
        <p:spPr bwMode="auto">
          <a:xfrm>
            <a:off x="7429500" y="3810000"/>
            <a:ext cx="1066800" cy="1066800"/>
          </a:xfrm>
          <a:prstGeom prst="rect">
            <a:avLst/>
          </a:prstGeom>
          <a:noFill/>
        </p:spPr>
      </p:pic>
      <p:sp>
        <p:nvSpPr>
          <p:cNvPr id="13" name="TextBox 12"/>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4.1.2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Carnatic corpus: Content</a:t>
            </a:r>
            <a:endParaRPr lang="en-US" dirty="0"/>
          </a:p>
        </p:txBody>
      </p:sp>
      <p:pic>
        <p:nvPicPr>
          <p:cNvPr id="3075" name="Picture 3"/>
          <p:cNvPicPr>
            <a:picLocks noChangeAspect="1" noChangeArrowheads="1"/>
          </p:cNvPicPr>
          <p:nvPr/>
        </p:nvPicPr>
        <p:blipFill>
          <a:blip r:embed="rId2" cstate="print"/>
          <a:srcRect/>
          <a:stretch>
            <a:fillRect/>
          </a:stretch>
        </p:blipFill>
        <p:spPr bwMode="auto">
          <a:xfrm>
            <a:off x="6256779" y="1020762"/>
            <a:ext cx="2278487" cy="1265238"/>
          </a:xfrm>
          <a:prstGeom prst="rect">
            <a:avLst/>
          </a:prstGeom>
          <a:noFill/>
          <a:ln w="9525">
            <a:solidFill>
              <a:schemeClr val="tx1"/>
            </a:solidFill>
            <a:miter lim="800000"/>
            <a:headEnd/>
            <a:tailEnd/>
          </a:ln>
        </p:spPr>
      </p:pic>
      <p:pic>
        <p:nvPicPr>
          <p:cNvPr id="5" name="Picture 2"/>
          <p:cNvPicPr>
            <a:picLocks noChangeAspect="1" noChangeArrowheads="1"/>
          </p:cNvPicPr>
          <p:nvPr/>
        </p:nvPicPr>
        <p:blipFill>
          <a:blip r:embed="rId3" cstate="print"/>
          <a:srcRect l="16444" t="11538" r="16542"/>
          <a:stretch>
            <a:fillRect/>
          </a:stretch>
        </p:blipFill>
        <p:spPr bwMode="auto">
          <a:xfrm>
            <a:off x="3719451" y="1020762"/>
            <a:ext cx="2129498" cy="1307070"/>
          </a:xfrm>
          <a:prstGeom prst="rect">
            <a:avLst/>
          </a:prstGeom>
          <a:noFill/>
          <a:ln w="9525">
            <a:solidFill>
              <a:schemeClr val="tx1"/>
            </a:solidFill>
            <a:miter lim="800000"/>
            <a:headEnd/>
            <a:tailEnd/>
          </a:ln>
        </p:spPr>
      </p:pic>
      <p:pic>
        <p:nvPicPr>
          <p:cNvPr id="3074" name="Picture 2" descr="E:\TechWork\PhD\Papers\CompMusicWorkshop2\ICMDatabase\Paper\figures\ravikiran2024p.png"/>
          <p:cNvPicPr>
            <a:picLocks noChangeAspect="1" noChangeArrowheads="1"/>
          </p:cNvPicPr>
          <p:nvPr/>
        </p:nvPicPr>
        <p:blipFill>
          <a:blip r:embed="rId4" cstate="print"/>
          <a:srcRect l="2107" t="10981" r="45683"/>
          <a:stretch>
            <a:fillRect/>
          </a:stretch>
        </p:blipFill>
        <p:spPr bwMode="auto">
          <a:xfrm>
            <a:off x="5943600" y="3033236"/>
            <a:ext cx="1610043" cy="1207532"/>
          </a:xfrm>
          <a:prstGeom prst="rect">
            <a:avLst/>
          </a:prstGeom>
          <a:noFill/>
          <a:ln>
            <a:solidFill>
              <a:schemeClr val="tx1"/>
            </a:solidFill>
          </a:ln>
        </p:spPr>
      </p:pic>
      <p:pic>
        <p:nvPicPr>
          <p:cNvPr id="3076" name="Picture 4"/>
          <p:cNvPicPr>
            <a:picLocks noChangeAspect="1" noChangeArrowheads="1"/>
          </p:cNvPicPr>
          <p:nvPr/>
        </p:nvPicPr>
        <p:blipFill>
          <a:blip r:embed="rId5" cstate="print"/>
          <a:srcRect/>
          <a:stretch>
            <a:fillRect/>
          </a:stretch>
        </p:blipFill>
        <p:spPr bwMode="auto">
          <a:xfrm>
            <a:off x="567309" y="2979020"/>
            <a:ext cx="2438400" cy="1326280"/>
          </a:xfrm>
          <a:prstGeom prst="rect">
            <a:avLst/>
          </a:prstGeom>
          <a:noFill/>
          <a:ln w="9525">
            <a:noFill/>
            <a:miter lim="800000"/>
            <a:headEnd/>
            <a:tailEnd/>
          </a:ln>
        </p:spPr>
      </p:pic>
      <p:pic>
        <p:nvPicPr>
          <p:cNvPr id="3079" name="Picture 7" descr="File:Event ontology.png"/>
          <p:cNvPicPr>
            <a:picLocks noChangeAspect="1" noChangeArrowheads="1"/>
          </p:cNvPicPr>
          <p:nvPr/>
        </p:nvPicPr>
        <p:blipFill>
          <a:blip r:embed="rId6" cstate="print"/>
          <a:srcRect l="4333" t="4555" r="7667" b="5206"/>
          <a:stretch>
            <a:fillRect/>
          </a:stretch>
        </p:blipFill>
        <p:spPr bwMode="auto">
          <a:xfrm>
            <a:off x="2438400" y="4702642"/>
            <a:ext cx="1961058" cy="1158806"/>
          </a:xfrm>
          <a:prstGeom prst="rect">
            <a:avLst/>
          </a:prstGeom>
          <a:noFill/>
          <a:ln>
            <a:solidFill>
              <a:schemeClr val="tx1"/>
            </a:solidFill>
          </a:ln>
        </p:spPr>
      </p:pic>
      <p:sp>
        <p:nvSpPr>
          <p:cNvPr id="13" name="TextBox 12"/>
          <p:cNvSpPr txBox="1"/>
          <p:nvPr/>
        </p:nvSpPr>
        <p:spPr>
          <a:xfrm>
            <a:off x="3886200" y="2286000"/>
            <a:ext cx="2133600" cy="923330"/>
          </a:xfrm>
          <a:prstGeom prst="rect">
            <a:avLst/>
          </a:prstGeom>
          <a:noFill/>
        </p:spPr>
        <p:txBody>
          <a:bodyPr wrap="square" rtlCol="0">
            <a:spAutoFit/>
          </a:bodyPr>
          <a:lstStyle/>
          <a:p>
            <a:r>
              <a:rPr lang="en-US" dirty="0" smtClean="0">
                <a:latin typeface="Calibri Light" pitchFamily="34" charset="0"/>
              </a:rPr>
              <a:t>Recording: audio, annotated and derived features</a:t>
            </a:r>
            <a:endParaRPr lang="en-US" dirty="0">
              <a:latin typeface="Calibri Light" pitchFamily="34" charset="0"/>
            </a:endParaRPr>
          </a:p>
        </p:txBody>
      </p:sp>
      <p:sp>
        <p:nvSpPr>
          <p:cNvPr id="14" name="TextBox 13"/>
          <p:cNvSpPr txBox="1"/>
          <p:nvPr/>
        </p:nvSpPr>
        <p:spPr>
          <a:xfrm>
            <a:off x="6190651" y="2286000"/>
            <a:ext cx="2496149" cy="646331"/>
          </a:xfrm>
          <a:prstGeom prst="rect">
            <a:avLst/>
          </a:prstGeom>
          <a:noFill/>
        </p:spPr>
        <p:txBody>
          <a:bodyPr wrap="square" rtlCol="0">
            <a:spAutoFit/>
          </a:bodyPr>
          <a:lstStyle/>
          <a:p>
            <a:r>
              <a:rPr lang="en-US" dirty="0" smtClean="0">
                <a:latin typeface="Calibri Light" pitchFamily="34" charset="0"/>
              </a:rPr>
              <a:t>Metadata: artists, raga, </a:t>
            </a:r>
            <a:r>
              <a:rPr lang="en-US" dirty="0" err="1" smtClean="0">
                <a:latin typeface="Calibri Light" pitchFamily="34" charset="0"/>
              </a:rPr>
              <a:t>tala</a:t>
            </a:r>
            <a:r>
              <a:rPr lang="en-US" dirty="0" smtClean="0">
                <a:latin typeface="Calibri Light" pitchFamily="34" charset="0"/>
              </a:rPr>
              <a:t>, composer, …</a:t>
            </a:r>
            <a:endParaRPr lang="en-US" dirty="0">
              <a:latin typeface="Calibri Light" pitchFamily="34" charset="0"/>
            </a:endParaRPr>
          </a:p>
        </p:txBody>
      </p:sp>
      <p:sp>
        <p:nvSpPr>
          <p:cNvPr id="15" name="TextBox 14"/>
          <p:cNvSpPr txBox="1"/>
          <p:nvPr/>
        </p:nvSpPr>
        <p:spPr>
          <a:xfrm>
            <a:off x="5885851" y="4202668"/>
            <a:ext cx="2267549" cy="369332"/>
          </a:xfrm>
          <a:prstGeom prst="rect">
            <a:avLst/>
          </a:prstGeom>
          <a:noFill/>
        </p:spPr>
        <p:txBody>
          <a:bodyPr wrap="square" rtlCol="0">
            <a:spAutoFit/>
          </a:bodyPr>
          <a:lstStyle/>
          <a:p>
            <a:r>
              <a:rPr lang="en-US" dirty="0" smtClean="0">
                <a:latin typeface="Calibri Light" pitchFamily="34" charset="0"/>
              </a:rPr>
              <a:t>Lyrics and scores</a:t>
            </a:r>
            <a:endParaRPr lang="en-US" dirty="0">
              <a:latin typeface="Calibri Light" pitchFamily="34" charset="0"/>
            </a:endParaRPr>
          </a:p>
        </p:txBody>
      </p:sp>
      <p:sp>
        <p:nvSpPr>
          <p:cNvPr id="16" name="TextBox 15"/>
          <p:cNvSpPr txBox="1"/>
          <p:nvPr/>
        </p:nvSpPr>
        <p:spPr>
          <a:xfrm>
            <a:off x="609600" y="4258270"/>
            <a:ext cx="2267549" cy="923330"/>
          </a:xfrm>
          <a:prstGeom prst="rect">
            <a:avLst/>
          </a:prstGeom>
          <a:noFill/>
        </p:spPr>
        <p:txBody>
          <a:bodyPr wrap="square" rtlCol="0">
            <a:spAutoFit/>
          </a:bodyPr>
          <a:lstStyle/>
          <a:p>
            <a:r>
              <a:rPr lang="en-US" dirty="0" smtClean="0">
                <a:solidFill>
                  <a:schemeClr val="tx2"/>
                </a:solidFill>
                <a:latin typeface="Calibri Light" pitchFamily="34" charset="0"/>
              </a:rPr>
              <a:t>Community: Forums and discussion</a:t>
            </a:r>
          </a:p>
          <a:p>
            <a:r>
              <a:rPr lang="en-US" dirty="0" smtClean="0">
                <a:solidFill>
                  <a:schemeClr val="tx2"/>
                </a:solidFill>
                <a:latin typeface="Calibri Light" pitchFamily="34" charset="0"/>
              </a:rPr>
              <a:t>(rasikas.org)</a:t>
            </a:r>
            <a:endParaRPr lang="en-US" dirty="0">
              <a:solidFill>
                <a:schemeClr val="tx2"/>
              </a:solidFill>
              <a:latin typeface="Calibri Light" pitchFamily="34" charset="0"/>
            </a:endParaRPr>
          </a:p>
        </p:txBody>
      </p:sp>
      <p:sp>
        <p:nvSpPr>
          <p:cNvPr id="17" name="TextBox 16"/>
          <p:cNvSpPr txBox="1"/>
          <p:nvPr/>
        </p:nvSpPr>
        <p:spPr>
          <a:xfrm>
            <a:off x="2438400" y="5861448"/>
            <a:ext cx="2715524" cy="646331"/>
          </a:xfrm>
          <a:prstGeom prst="rect">
            <a:avLst/>
          </a:prstGeom>
          <a:noFill/>
        </p:spPr>
        <p:txBody>
          <a:bodyPr wrap="square" rtlCol="0">
            <a:spAutoFit/>
          </a:bodyPr>
          <a:lstStyle/>
          <a:p>
            <a:r>
              <a:rPr lang="en-US" dirty="0" smtClean="0">
                <a:solidFill>
                  <a:schemeClr val="tx2"/>
                </a:solidFill>
                <a:latin typeface="Calibri Light" pitchFamily="34" charset="0"/>
              </a:rPr>
              <a:t>Ontology of the music concepts</a:t>
            </a:r>
            <a:endParaRPr lang="en-US" dirty="0">
              <a:solidFill>
                <a:schemeClr val="tx2"/>
              </a:solidFill>
              <a:latin typeface="Calibri Light" pitchFamily="34" charset="0"/>
            </a:endParaRPr>
          </a:p>
        </p:txBody>
      </p:sp>
      <p:sp>
        <p:nvSpPr>
          <p:cNvPr id="18" name="Snip Diagonal Corner Rectangle 17"/>
          <p:cNvSpPr/>
          <p:nvPr/>
        </p:nvSpPr>
        <p:spPr>
          <a:xfrm>
            <a:off x="381000" y="2901552"/>
            <a:ext cx="4343400" cy="3575448"/>
          </a:xfrm>
          <a:prstGeom prst="snip2DiagRect">
            <a:avLst>
              <a:gd name="adj1" fmla="val 0"/>
              <a:gd name="adj2" fmla="val 4003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sp>
        <p:nvSpPr>
          <p:cNvPr id="19" name="TextBox 18"/>
          <p:cNvSpPr txBox="1"/>
          <p:nvPr/>
        </p:nvSpPr>
        <p:spPr>
          <a:xfrm>
            <a:off x="4724400" y="5861448"/>
            <a:ext cx="3181192" cy="461665"/>
          </a:xfrm>
          <a:prstGeom prst="rect">
            <a:avLst/>
          </a:prstGeom>
          <a:noFill/>
        </p:spPr>
        <p:txBody>
          <a:bodyPr wrap="none" rtlCol="0">
            <a:spAutoFit/>
          </a:bodyPr>
          <a:lstStyle/>
          <a:p>
            <a:r>
              <a:rPr lang="en-US" sz="2400" dirty="0" smtClean="0">
                <a:latin typeface="Myriad Pro" pitchFamily="34" charset="0"/>
              </a:rPr>
              <a:t>Contextual Information</a:t>
            </a:r>
            <a:endParaRPr lang="en-US" sz="2400" dirty="0">
              <a:latin typeface="Myriad Pro" pitchFamily="34" charset="0"/>
            </a:endParaRPr>
          </a:p>
        </p:txBody>
      </p:sp>
      <p:sp>
        <p:nvSpPr>
          <p:cNvPr id="20" name="TextBox 1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4.1.2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 and Completeness</a:t>
            </a:r>
            <a:endParaRPr lang="en-US" dirty="0"/>
          </a:p>
        </p:txBody>
      </p:sp>
      <p:sp>
        <p:nvSpPr>
          <p:cNvPr id="3" name="Content Placeholder 2"/>
          <p:cNvSpPr>
            <a:spLocks noGrp="1"/>
          </p:cNvSpPr>
          <p:nvPr>
            <p:ph idx="1"/>
          </p:nvPr>
        </p:nvSpPr>
        <p:spPr/>
        <p:txBody>
          <a:bodyPr>
            <a:normAutofit/>
          </a:bodyPr>
          <a:lstStyle/>
          <a:p>
            <a:r>
              <a:rPr lang="en-US" sz="2400" dirty="0" smtClean="0"/>
              <a:t>248 releases, 1650 recordings, 346 hours</a:t>
            </a:r>
            <a:endParaRPr lang="en-US" sz="2400" dirty="0"/>
          </a:p>
        </p:txBody>
      </p:sp>
      <p:sp>
        <p:nvSpPr>
          <p:cNvPr id="6" name="TextBox 5"/>
          <p:cNvSpPr txBox="1"/>
          <p:nvPr/>
        </p:nvSpPr>
        <p:spPr>
          <a:xfrm>
            <a:off x="7391400" y="4495800"/>
            <a:ext cx="1636345" cy="830997"/>
          </a:xfrm>
          <a:prstGeom prst="rect">
            <a:avLst/>
          </a:prstGeom>
          <a:noFill/>
        </p:spPr>
        <p:txBody>
          <a:bodyPr wrap="none" rtlCol="0">
            <a:spAutoFit/>
          </a:bodyPr>
          <a:lstStyle/>
          <a:p>
            <a:r>
              <a:rPr lang="en-US" sz="2400" b="1" dirty="0" smtClean="0">
                <a:solidFill>
                  <a:srgbClr val="FF0000"/>
                </a:solidFill>
                <a:latin typeface="Calibri Light" pitchFamily="34" charset="0"/>
              </a:rPr>
              <a:t>Incomplete </a:t>
            </a:r>
          </a:p>
          <a:p>
            <a:r>
              <a:rPr lang="en-US" sz="2400" b="1" dirty="0" smtClean="0">
                <a:solidFill>
                  <a:srgbClr val="FF0000"/>
                </a:solidFill>
                <a:latin typeface="Calibri Light" pitchFamily="34" charset="0"/>
              </a:rPr>
              <a:t>metadata!!!</a:t>
            </a:r>
            <a:endParaRPr lang="en-US" sz="2400" b="1" dirty="0">
              <a:solidFill>
                <a:srgbClr val="FF0000"/>
              </a:solidFill>
              <a:latin typeface="Calibri Light"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1065558" y="1828800"/>
            <a:ext cx="6831910" cy="20574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1676400" y="3962400"/>
            <a:ext cx="5638800" cy="2179788"/>
          </a:xfrm>
          <a:prstGeom prst="rect">
            <a:avLst/>
          </a:prstGeom>
          <a:noFill/>
          <a:ln w="9525">
            <a:noFill/>
            <a:miter lim="800000"/>
            <a:headEnd/>
            <a:tailEnd/>
          </a:ln>
        </p:spPr>
      </p:pic>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4.1.2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Hindustani Music Corpus</a:t>
            </a:r>
            <a:endParaRPr lang="en-US" dirty="0"/>
          </a:p>
        </p:txBody>
      </p:sp>
      <p:pic>
        <p:nvPicPr>
          <p:cNvPr id="5" name="Picture 2" descr="C:\Users\Ajay\Desktop\Veena_Sahasrabuddhe.jpg"/>
          <p:cNvPicPr>
            <a:picLocks noChangeAspect="1" noChangeArrowheads="1"/>
          </p:cNvPicPr>
          <p:nvPr/>
        </p:nvPicPr>
        <p:blipFill>
          <a:blip r:embed="rId2" cstate="print"/>
          <a:srcRect/>
          <a:stretch>
            <a:fillRect/>
          </a:stretch>
        </p:blipFill>
        <p:spPr bwMode="auto">
          <a:xfrm>
            <a:off x="1981200" y="2335848"/>
            <a:ext cx="6553200" cy="3836352"/>
          </a:xfrm>
          <a:prstGeom prst="rect">
            <a:avLst/>
          </a:prstGeom>
          <a:noFill/>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Hindustani corpus: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sz="2800" b="1" dirty="0" smtClean="0"/>
              <a:t>Vocal</a:t>
            </a:r>
            <a:r>
              <a:rPr lang="en-US" sz="2800" dirty="0" smtClean="0"/>
              <a:t> + Instrumental: Diverse</a:t>
            </a:r>
          </a:p>
          <a:p>
            <a:r>
              <a:rPr lang="en-US" sz="2800" dirty="0" err="1" smtClean="0"/>
              <a:t>Khyal</a:t>
            </a:r>
            <a:r>
              <a:rPr lang="en-US" sz="2800" dirty="0" smtClean="0"/>
              <a:t> and Dhrupad forms</a:t>
            </a:r>
          </a:p>
          <a:p>
            <a:r>
              <a:rPr lang="en-US" sz="2800" dirty="0" smtClean="0"/>
              <a:t>Primary References </a:t>
            </a:r>
          </a:p>
          <a:p>
            <a:pPr lvl="1"/>
            <a:r>
              <a:rPr lang="en-US" sz="2400" dirty="0" smtClean="0"/>
              <a:t>ITC </a:t>
            </a:r>
            <a:r>
              <a:rPr lang="en-US" sz="2400" dirty="0" err="1" smtClean="0"/>
              <a:t>Sangeet</a:t>
            </a:r>
            <a:r>
              <a:rPr lang="en-US" sz="2400" dirty="0" smtClean="0"/>
              <a:t> Research Academy </a:t>
            </a:r>
          </a:p>
          <a:p>
            <a:pPr lvl="1"/>
            <a:r>
              <a:rPr lang="en-US" sz="2400" dirty="0" err="1" smtClean="0"/>
              <a:t>Sangeet</a:t>
            </a:r>
            <a:r>
              <a:rPr lang="en-US" sz="2400" dirty="0" smtClean="0"/>
              <a:t> </a:t>
            </a:r>
            <a:r>
              <a:rPr lang="en-US" sz="2400" dirty="0" err="1" smtClean="0"/>
              <a:t>Natak</a:t>
            </a:r>
            <a:r>
              <a:rPr lang="en-US" sz="2400" dirty="0" smtClean="0"/>
              <a:t> </a:t>
            </a:r>
            <a:r>
              <a:rPr lang="en-US" sz="2400" dirty="0" err="1" smtClean="0"/>
              <a:t>Academi</a:t>
            </a:r>
            <a:r>
              <a:rPr lang="en-US" sz="2400" dirty="0" smtClean="0"/>
              <a:t>, All India Radio</a:t>
            </a:r>
          </a:p>
          <a:p>
            <a:r>
              <a:rPr lang="en-US" sz="2800" dirty="0" smtClean="0"/>
              <a:t>Metadata reference: </a:t>
            </a:r>
            <a:r>
              <a:rPr lang="en-US" sz="2800" dirty="0" err="1" smtClean="0"/>
              <a:t>Swarganga</a:t>
            </a:r>
            <a:endParaRPr lang="en-US" sz="2800" dirty="0" smtClean="0"/>
          </a:p>
          <a:p>
            <a:r>
              <a:rPr lang="en-US" sz="2800" dirty="0" smtClean="0"/>
              <a:t>Commercial releases for audio</a:t>
            </a:r>
          </a:p>
          <a:p>
            <a:pPr lvl="1"/>
            <a:r>
              <a:rPr lang="en-US" sz="2400" dirty="0" smtClean="0"/>
              <a:t>Metadata on </a:t>
            </a:r>
            <a:r>
              <a:rPr lang="en-US" sz="2400" dirty="0" err="1" smtClean="0"/>
              <a:t>MusicBrainz</a:t>
            </a:r>
            <a:endParaRPr lang="en-US" sz="2400" dirty="0" smtClean="0"/>
          </a:p>
          <a:p>
            <a:endParaRPr lang="en-US" sz="2800" dirty="0" smtClean="0"/>
          </a:p>
          <a:p>
            <a:pPr>
              <a:buNone/>
            </a:pPr>
            <a:endParaRPr lang="en-US" sz="2800" dirty="0" smtClean="0"/>
          </a:p>
          <a:p>
            <a:endParaRPr lang="en-US" sz="2800" dirty="0" smtClean="0"/>
          </a:p>
          <a:p>
            <a:pPr>
              <a:buNone/>
            </a:pPr>
            <a:endParaRPr lang="en-US" sz="2800" dirty="0" smtClean="0"/>
          </a:p>
          <a:p>
            <a:endParaRPr lang="en-US" sz="2800" dirty="0"/>
          </a:p>
        </p:txBody>
      </p:sp>
      <p:pic>
        <p:nvPicPr>
          <p:cNvPr id="4" name="Picture 2" descr="The website of ITC Sangeet Research Academy opens in a new window"/>
          <p:cNvPicPr>
            <a:picLocks noChangeAspect="1" noChangeArrowheads="1"/>
          </p:cNvPicPr>
          <p:nvPr/>
        </p:nvPicPr>
        <p:blipFill>
          <a:blip r:embed="rId3" cstate="print"/>
          <a:srcRect l="13333" t="8706" r="16667"/>
          <a:stretch>
            <a:fillRect/>
          </a:stretch>
        </p:blipFill>
        <p:spPr bwMode="auto">
          <a:xfrm>
            <a:off x="7559788" y="2606562"/>
            <a:ext cx="1241312" cy="1355838"/>
          </a:xfrm>
          <a:prstGeom prst="rect">
            <a:avLst/>
          </a:prstGeom>
          <a:noFill/>
        </p:spPr>
      </p:pic>
      <p:pic>
        <p:nvPicPr>
          <p:cNvPr id="5" name="Picture 3"/>
          <p:cNvPicPr>
            <a:picLocks noChangeAspect="1" noChangeArrowheads="1"/>
          </p:cNvPicPr>
          <p:nvPr/>
        </p:nvPicPr>
        <p:blipFill>
          <a:blip r:embed="rId4" cstate="print"/>
          <a:srcRect/>
          <a:stretch>
            <a:fillRect/>
          </a:stretch>
        </p:blipFill>
        <p:spPr bwMode="auto">
          <a:xfrm>
            <a:off x="7559788" y="4648200"/>
            <a:ext cx="1239750" cy="1640287"/>
          </a:xfrm>
          <a:prstGeom prst="rect">
            <a:avLst/>
          </a:prstGeom>
          <a:noFill/>
          <a:ln w="9525">
            <a:noFill/>
            <a:miter lim="800000"/>
            <a:headEnd/>
            <a:tailEnd/>
          </a:ln>
        </p:spPr>
      </p:pic>
      <p:pic>
        <p:nvPicPr>
          <p:cNvPr id="6" name="Picture 2" descr="C:\Users\Ajay\Desktop\saregame.jpg"/>
          <p:cNvPicPr>
            <a:picLocks noChangeAspect="1" noChangeArrowheads="1"/>
          </p:cNvPicPr>
          <p:nvPr/>
        </p:nvPicPr>
        <p:blipFill>
          <a:blip r:embed="rId5" cstate="print"/>
          <a:srcRect/>
          <a:stretch>
            <a:fillRect/>
          </a:stretch>
        </p:blipFill>
        <p:spPr bwMode="auto">
          <a:xfrm>
            <a:off x="6068092" y="5667374"/>
            <a:ext cx="857252" cy="857252"/>
          </a:xfrm>
          <a:prstGeom prst="rect">
            <a:avLst/>
          </a:prstGeom>
          <a:noFill/>
        </p:spPr>
      </p:pic>
      <p:pic>
        <p:nvPicPr>
          <p:cNvPr id="7" name="Picture 3" descr="C:\Users\Ajay\Desktop\Sony.jpg"/>
          <p:cNvPicPr>
            <a:picLocks noChangeAspect="1" noChangeArrowheads="1"/>
          </p:cNvPicPr>
          <p:nvPr/>
        </p:nvPicPr>
        <p:blipFill>
          <a:blip r:embed="rId6" cstate="print"/>
          <a:srcRect l="9434" r="11321"/>
          <a:stretch>
            <a:fillRect/>
          </a:stretch>
        </p:blipFill>
        <p:spPr bwMode="auto">
          <a:xfrm>
            <a:off x="5991559" y="4077754"/>
            <a:ext cx="1010318" cy="1160994"/>
          </a:xfrm>
          <a:prstGeom prst="rect">
            <a:avLst/>
          </a:prstGeom>
          <a:noFill/>
        </p:spPr>
      </p:pic>
      <p:pic>
        <p:nvPicPr>
          <p:cNvPr id="22530" name="Picture 2" descr="http://upload.wikimedia.org/wikipedia/en/f/ff/SNA_logo.PNG"/>
          <p:cNvPicPr>
            <a:picLocks noChangeAspect="1" noChangeArrowheads="1"/>
          </p:cNvPicPr>
          <p:nvPr/>
        </p:nvPicPr>
        <p:blipFill>
          <a:blip r:embed="rId7" cstate="print"/>
          <a:srcRect/>
          <a:stretch>
            <a:fillRect/>
          </a:stretch>
        </p:blipFill>
        <p:spPr bwMode="auto">
          <a:xfrm>
            <a:off x="5715000" y="1225410"/>
            <a:ext cx="3314700" cy="1212990"/>
          </a:xfrm>
          <a:prstGeom prst="rect">
            <a:avLst/>
          </a:prstGeom>
          <a:noFill/>
        </p:spPr>
      </p:pic>
      <p:pic>
        <p:nvPicPr>
          <p:cNvPr id="22532" name="Picture 4" descr="http://upload.wikimedia.org/wikipedia/en/thumb/5/51/Logo_of_AIR.svg/1024px-Logo_of_AIR.svg.png"/>
          <p:cNvPicPr>
            <a:picLocks noChangeAspect="1" noChangeArrowheads="1"/>
          </p:cNvPicPr>
          <p:nvPr/>
        </p:nvPicPr>
        <p:blipFill>
          <a:blip r:embed="rId8" cstate="print"/>
          <a:srcRect/>
          <a:stretch>
            <a:fillRect/>
          </a:stretch>
        </p:blipFill>
        <p:spPr bwMode="auto">
          <a:xfrm>
            <a:off x="6223002" y="2565402"/>
            <a:ext cx="1168398" cy="1168398"/>
          </a:xfrm>
          <a:prstGeom prst="rect">
            <a:avLst/>
          </a:prstGeom>
          <a:noFill/>
        </p:spPr>
      </p:pic>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4.1.3</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Hindustani corpus: Content</a:t>
            </a:r>
            <a:endParaRPr lang="en-US" dirty="0"/>
          </a:p>
        </p:txBody>
      </p:sp>
      <p:pic>
        <p:nvPicPr>
          <p:cNvPr id="21505" name="Picture 1" descr="E:\TechWork\PhD\Papers\CompMusicWorkshop2\ICMDatabase\Paper\figures\jha2011_org.png"/>
          <p:cNvPicPr>
            <a:picLocks noChangeAspect="1" noChangeArrowheads="1"/>
          </p:cNvPicPr>
          <p:nvPr/>
        </p:nvPicPr>
        <p:blipFill>
          <a:blip r:embed="rId2" cstate="print"/>
          <a:srcRect l="3359" t="12700"/>
          <a:stretch>
            <a:fillRect/>
          </a:stretch>
        </p:blipFill>
        <p:spPr bwMode="auto">
          <a:xfrm>
            <a:off x="914400" y="4017018"/>
            <a:ext cx="3041678" cy="1497920"/>
          </a:xfrm>
          <a:prstGeom prst="rect">
            <a:avLst/>
          </a:prstGeom>
          <a:noFill/>
          <a:ln>
            <a:solidFill>
              <a:schemeClr val="tx1"/>
            </a:solidFill>
          </a:ln>
        </p:spPr>
      </p:pic>
      <p:sp>
        <p:nvSpPr>
          <p:cNvPr id="10" name="TextBox 9"/>
          <p:cNvSpPr txBox="1"/>
          <p:nvPr/>
        </p:nvSpPr>
        <p:spPr>
          <a:xfrm>
            <a:off x="381000" y="3087469"/>
            <a:ext cx="3200400" cy="646331"/>
          </a:xfrm>
          <a:prstGeom prst="rect">
            <a:avLst/>
          </a:prstGeom>
          <a:noFill/>
        </p:spPr>
        <p:txBody>
          <a:bodyPr wrap="square" rtlCol="0">
            <a:spAutoFit/>
          </a:bodyPr>
          <a:lstStyle/>
          <a:p>
            <a:r>
              <a:rPr lang="en-US" dirty="0" smtClean="0">
                <a:latin typeface="Calibri Light" pitchFamily="34" charset="0"/>
              </a:rPr>
              <a:t>Recording: audio, annotated and derived features</a:t>
            </a:r>
            <a:endParaRPr lang="en-US" dirty="0">
              <a:latin typeface="Calibri Light" pitchFamily="34" charset="0"/>
            </a:endParaRPr>
          </a:p>
        </p:txBody>
      </p:sp>
      <p:sp>
        <p:nvSpPr>
          <p:cNvPr id="11" name="TextBox 10"/>
          <p:cNvSpPr txBox="1"/>
          <p:nvPr/>
        </p:nvSpPr>
        <p:spPr>
          <a:xfrm>
            <a:off x="5029200" y="3316069"/>
            <a:ext cx="2496149" cy="646331"/>
          </a:xfrm>
          <a:prstGeom prst="rect">
            <a:avLst/>
          </a:prstGeom>
          <a:noFill/>
        </p:spPr>
        <p:txBody>
          <a:bodyPr wrap="square" rtlCol="0">
            <a:spAutoFit/>
          </a:bodyPr>
          <a:lstStyle/>
          <a:p>
            <a:r>
              <a:rPr lang="en-US" dirty="0" smtClean="0">
                <a:latin typeface="Calibri Light" pitchFamily="34" charset="0"/>
              </a:rPr>
              <a:t>Metadata: artists, rag, </a:t>
            </a:r>
            <a:r>
              <a:rPr lang="en-US" dirty="0" err="1" smtClean="0">
                <a:latin typeface="Calibri Light" pitchFamily="34" charset="0"/>
              </a:rPr>
              <a:t>tal</a:t>
            </a:r>
            <a:r>
              <a:rPr lang="en-US" dirty="0" smtClean="0">
                <a:latin typeface="Calibri Light" pitchFamily="34" charset="0"/>
              </a:rPr>
              <a:t>, composer, …</a:t>
            </a:r>
            <a:endParaRPr lang="en-US" dirty="0">
              <a:latin typeface="Calibri Light" pitchFamily="34" charset="0"/>
            </a:endParaRPr>
          </a:p>
        </p:txBody>
      </p:sp>
      <p:sp>
        <p:nvSpPr>
          <p:cNvPr id="12" name="TextBox 11"/>
          <p:cNvSpPr txBox="1"/>
          <p:nvPr/>
        </p:nvSpPr>
        <p:spPr>
          <a:xfrm>
            <a:off x="1371600" y="5498068"/>
            <a:ext cx="2267549" cy="369332"/>
          </a:xfrm>
          <a:prstGeom prst="rect">
            <a:avLst/>
          </a:prstGeom>
          <a:noFill/>
        </p:spPr>
        <p:txBody>
          <a:bodyPr wrap="square" rtlCol="0">
            <a:spAutoFit/>
          </a:bodyPr>
          <a:lstStyle/>
          <a:p>
            <a:r>
              <a:rPr lang="en-US" dirty="0" smtClean="0">
                <a:latin typeface="Calibri Light" pitchFamily="34" charset="0"/>
              </a:rPr>
              <a:t>Lyrics and scores</a:t>
            </a:r>
            <a:endParaRPr lang="en-US" dirty="0">
              <a:latin typeface="Calibri Light" pitchFamily="34" charset="0"/>
            </a:endParaRPr>
          </a:p>
        </p:txBody>
      </p:sp>
      <p:sp>
        <p:nvSpPr>
          <p:cNvPr id="17" name="Rectangle 16"/>
          <p:cNvSpPr/>
          <p:nvPr/>
        </p:nvSpPr>
        <p:spPr>
          <a:xfrm>
            <a:off x="5638800" y="5449669"/>
            <a:ext cx="3048000" cy="646331"/>
          </a:xfrm>
          <a:prstGeom prst="rect">
            <a:avLst/>
          </a:prstGeom>
        </p:spPr>
        <p:txBody>
          <a:bodyPr wrap="square">
            <a:spAutoFit/>
          </a:bodyPr>
          <a:lstStyle/>
          <a:p>
            <a:r>
              <a:rPr lang="en-US" dirty="0" smtClean="0">
                <a:latin typeface="Calibri Light" pitchFamily="34" charset="0"/>
                <a:hlinkClick r:id="rId3"/>
              </a:rPr>
              <a:t>http://en.wikipedia.org/wiki/</a:t>
            </a:r>
          </a:p>
          <a:p>
            <a:r>
              <a:rPr lang="en-US" dirty="0" err="1" smtClean="0">
                <a:latin typeface="Calibri Light" pitchFamily="34" charset="0"/>
                <a:hlinkClick r:id="rId3"/>
              </a:rPr>
              <a:t>Category:Hindustani_music</a:t>
            </a:r>
            <a:endParaRPr lang="en-US" dirty="0">
              <a:latin typeface="Calibri Light" pitchFamily="34" charset="0"/>
            </a:endParaRPr>
          </a:p>
        </p:txBody>
      </p:sp>
      <p:pic>
        <p:nvPicPr>
          <p:cNvPr id="21507" name="Picture 3" descr="http://fontmeme.com/images/Wikipedia-Logo.jpg"/>
          <p:cNvPicPr>
            <a:picLocks noChangeAspect="1" noChangeArrowheads="1"/>
          </p:cNvPicPr>
          <p:nvPr/>
        </p:nvPicPr>
        <p:blipFill>
          <a:blip r:embed="rId4" cstate="print"/>
          <a:srcRect/>
          <a:stretch>
            <a:fillRect/>
          </a:stretch>
        </p:blipFill>
        <p:spPr bwMode="auto">
          <a:xfrm>
            <a:off x="6657379" y="4293692"/>
            <a:ext cx="1192708" cy="1192708"/>
          </a:xfrm>
          <a:prstGeom prst="rect">
            <a:avLst/>
          </a:prstGeom>
          <a:noFill/>
        </p:spPr>
      </p:pic>
      <p:sp>
        <p:nvSpPr>
          <p:cNvPr id="19" name="TextBox 18"/>
          <p:cNvSpPr txBox="1"/>
          <p:nvPr/>
        </p:nvSpPr>
        <p:spPr>
          <a:xfrm>
            <a:off x="5562600" y="6167735"/>
            <a:ext cx="3181192" cy="461665"/>
          </a:xfrm>
          <a:prstGeom prst="rect">
            <a:avLst/>
          </a:prstGeom>
          <a:noFill/>
        </p:spPr>
        <p:txBody>
          <a:bodyPr wrap="none" rtlCol="0">
            <a:spAutoFit/>
          </a:bodyPr>
          <a:lstStyle/>
          <a:p>
            <a:r>
              <a:rPr lang="en-US" sz="2400" dirty="0" smtClean="0">
                <a:latin typeface="Myriad Pro" pitchFamily="34" charset="0"/>
              </a:rPr>
              <a:t>Contextual Information</a:t>
            </a:r>
            <a:endParaRPr lang="en-US" sz="2400" dirty="0">
              <a:latin typeface="Myriad Pro" pitchFamily="34" charset="0"/>
            </a:endParaRPr>
          </a:p>
        </p:txBody>
      </p:sp>
      <p:sp>
        <p:nvSpPr>
          <p:cNvPr id="20" name="Snip Diagonal Corner Rectangle 19"/>
          <p:cNvSpPr/>
          <p:nvPr/>
        </p:nvSpPr>
        <p:spPr>
          <a:xfrm>
            <a:off x="5638800" y="4138670"/>
            <a:ext cx="3048000" cy="2033530"/>
          </a:xfrm>
          <a:prstGeom prst="snip2DiagRect">
            <a:avLst>
              <a:gd name="adj1" fmla="val 17942"/>
              <a:gd name="adj2"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itchFamily="34" charset="0"/>
            </a:endParaRPr>
          </a:p>
        </p:txBody>
      </p:sp>
      <p:pic>
        <p:nvPicPr>
          <p:cNvPr id="21508" name="Picture 4" descr="C:\Users\Ajay\Desktop\MB_hindustani_cropped.png"/>
          <p:cNvPicPr>
            <a:picLocks noChangeAspect="1" noChangeArrowheads="1"/>
          </p:cNvPicPr>
          <p:nvPr/>
        </p:nvPicPr>
        <p:blipFill>
          <a:blip r:embed="rId5" cstate="print"/>
          <a:srcRect/>
          <a:stretch>
            <a:fillRect/>
          </a:stretch>
        </p:blipFill>
        <p:spPr bwMode="auto">
          <a:xfrm>
            <a:off x="4443523" y="1216709"/>
            <a:ext cx="3711364" cy="2023160"/>
          </a:xfrm>
          <a:prstGeom prst="rect">
            <a:avLst/>
          </a:prstGeom>
          <a:noFill/>
          <a:ln>
            <a:solidFill>
              <a:schemeClr val="tx1"/>
            </a:solidFill>
          </a:ln>
        </p:spPr>
      </p:pic>
      <p:pic>
        <p:nvPicPr>
          <p:cNvPr id="21509" name="Picture 5" descr="C:\Users\Ajay\Desktop\Dunya_hindustani_cropped.png"/>
          <p:cNvPicPr>
            <a:picLocks noChangeAspect="1" noChangeArrowheads="1"/>
          </p:cNvPicPr>
          <p:nvPr/>
        </p:nvPicPr>
        <p:blipFill>
          <a:blip r:embed="rId6" cstate="print"/>
          <a:srcRect l="19424"/>
          <a:stretch>
            <a:fillRect/>
          </a:stretch>
        </p:blipFill>
        <p:spPr bwMode="auto">
          <a:xfrm>
            <a:off x="381000" y="1083220"/>
            <a:ext cx="3200400" cy="2040980"/>
          </a:xfrm>
          <a:prstGeom prst="rect">
            <a:avLst/>
          </a:prstGeom>
          <a:noFill/>
        </p:spPr>
      </p:pic>
      <p:sp>
        <p:nvSpPr>
          <p:cNvPr id="13" name="TextBox 12"/>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4.1.3</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 and Completeness</a:t>
            </a:r>
            <a:endParaRPr lang="en-US" dirty="0"/>
          </a:p>
        </p:txBody>
      </p:sp>
      <p:sp>
        <p:nvSpPr>
          <p:cNvPr id="3" name="Content Placeholder 2"/>
          <p:cNvSpPr>
            <a:spLocks noGrp="1"/>
          </p:cNvSpPr>
          <p:nvPr>
            <p:ph idx="1"/>
          </p:nvPr>
        </p:nvSpPr>
        <p:spPr/>
        <p:txBody>
          <a:bodyPr/>
          <a:lstStyle/>
          <a:p>
            <a:r>
              <a:rPr lang="en-US" dirty="0" smtClean="0"/>
              <a:t>~233 releases, 1096 recordings, 300 hours</a:t>
            </a:r>
          </a:p>
          <a:p>
            <a:endParaRPr lang="en-US" dirty="0"/>
          </a:p>
        </p:txBody>
      </p:sp>
      <p:sp>
        <p:nvSpPr>
          <p:cNvPr id="6" name="TextBox 5"/>
          <p:cNvSpPr txBox="1"/>
          <p:nvPr/>
        </p:nvSpPr>
        <p:spPr>
          <a:xfrm>
            <a:off x="7620000" y="2514600"/>
            <a:ext cx="1175899" cy="461665"/>
          </a:xfrm>
          <a:prstGeom prst="rect">
            <a:avLst/>
          </a:prstGeom>
          <a:noFill/>
        </p:spPr>
        <p:txBody>
          <a:bodyPr wrap="none" rtlCol="0">
            <a:spAutoFit/>
          </a:bodyPr>
          <a:lstStyle/>
          <a:p>
            <a:r>
              <a:rPr lang="en-US" sz="2400" b="1" dirty="0" smtClean="0">
                <a:solidFill>
                  <a:srgbClr val="FF0000"/>
                </a:solidFill>
                <a:latin typeface="Calibri Light" pitchFamily="34" charset="0"/>
              </a:rPr>
              <a:t>Diverse!</a:t>
            </a:r>
            <a:endParaRPr lang="en-US" sz="2400" b="1" dirty="0">
              <a:solidFill>
                <a:srgbClr val="FF0000"/>
              </a:solidFill>
              <a:latin typeface="Calibri Light"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1752600" y="1879419"/>
            <a:ext cx="5593322" cy="2011910"/>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1752601" y="4193308"/>
            <a:ext cx="5638800" cy="2243284"/>
          </a:xfrm>
          <a:prstGeom prst="rect">
            <a:avLst/>
          </a:prstGeom>
          <a:noFill/>
          <a:ln w="9525">
            <a:noFill/>
            <a:miter lim="800000"/>
            <a:headEnd/>
            <a:tailEnd/>
          </a:ln>
        </p:spPr>
      </p:pic>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4.1.3</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Creative Commons music collections</a:t>
            </a:r>
            <a:endParaRPr lang="en-US" dirty="0"/>
          </a:p>
        </p:txBody>
      </p:sp>
      <p:sp>
        <p:nvSpPr>
          <p:cNvPr id="3" name="Content Placeholder 2"/>
          <p:cNvSpPr>
            <a:spLocks noGrp="1"/>
          </p:cNvSpPr>
          <p:nvPr>
            <p:ph idx="1"/>
          </p:nvPr>
        </p:nvSpPr>
        <p:spPr/>
        <p:txBody>
          <a:bodyPr/>
          <a:lstStyle/>
          <a:p>
            <a:r>
              <a:rPr lang="en-US" dirty="0" err="1" smtClean="0"/>
              <a:t>Carnatic</a:t>
            </a:r>
            <a:endParaRPr lang="en-US" dirty="0" smtClean="0"/>
          </a:p>
          <a:p>
            <a:pPr lvl="1"/>
            <a:r>
              <a:rPr lang="en-US" dirty="0" smtClean="0"/>
              <a:t>20 concerts, 197 tracks, 40 hours</a:t>
            </a:r>
          </a:p>
          <a:p>
            <a:r>
              <a:rPr lang="en-US" dirty="0" smtClean="0"/>
              <a:t>Hindustani</a:t>
            </a:r>
          </a:p>
          <a:p>
            <a:pPr lvl="1"/>
            <a:r>
              <a:rPr lang="en-US" dirty="0" smtClean="0"/>
              <a:t>36 albums, 108 tracks, 43 hours</a:t>
            </a:r>
            <a:endParaRPr lang="en-US" dirty="0"/>
          </a:p>
        </p:txBody>
      </p:sp>
      <p:sp>
        <p:nvSpPr>
          <p:cNvPr id="4" name="TextBox 3"/>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4.1.4</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for rhythm analysis</a:t>
            </a:r>
            <a:endParaRPr lang="en-US" dirty="0"/>
          </a:p>
        </p:txBody>
      </p:sp>
      <p:sp>
        <p:nvSpPr>
          <p:cNvPr id="3" name="Content Placeholder 2"/>
          <p:cNvSpPr>
            <a:spLocks noGrp="1"/>
          </p:cNvSpPr>
          <p:nvPr>
            <p:ph idx="1"/>
          </p:nvPr>
        </p:nvSpPr>
        <p:spPr/>
        <p:txBody>
          <a:bodyPr/>
          <a:lstStyle/>
          <a:p>
            <a:r>
              <a:rPr lang="en-US" dirty="0" err="1" smtClean="0"/>
              <a:t>Carnatic</a:t>
            </a:r>
            <a:r>
              <a:rPr lang="en-US" dirty="0" smtClean="0"/>
              <a:t> music rhythm dataset (CMR dataset)</a:t>
            </a:r>
          </a:p>
          <a:p>
            <a:r>
              <a:rPr lang="en-US" dirty="0" smtClean="0"/>
              <a:t>Hindustani music rhythm dataset (HMR dataset)</a:t>
            </a:r>
          </a:p>
          <a:p>
            <a:endParaRPr lang="en-US" dirty="0" smtClean="0"/>
          </a:p>
          <a:p>
            <a:r>
              <a:rPr lang="en-US" dirty="0" err="1" smtClean="0">
                <a:solidFill>
                  <a:schemeClr val="bg1">
                    <a:lumMod val="65000"/>
                  </a:schemeClr>
                </a:solidFill>
              </a:rPr>
              <a:t>Mulgaonkar</a:t>
            </a:r>
            <a:r>
              <a:rPr lang="en-US" dirty="0" smtClean="0">
                <a:solidFill>
                  <a:schemeClr val="bg1">
                    <a:lumMod val="65000"/>
                  </a:schemeClr>
                </a:solidFill>
              </a:rPr>
              <a:t> </a:t>
            </a:r>
            <a:r>
              <a:rPr lang="en-US" dirty="0" err="1" smtClean="0">
                <a:solidFill>
                  <a:schemeClr val="bg1">
                    <a:lumMod val="65000"/>
                  </a:schemeClr>
                </a:solidFill>
              </a:rPr>
              <a:t>Tabla</a:t>
            </a:r>
            <a:r>
              <a:rPr lang="en-US" dirty="0" smtClean="0">
                <a:solidFill>
                  <a:schemeClr val="bg1">
                    <a:lumMod val="65000"/>
                  </a:schemeClr>
                </a:solidFill>
              </a:rPr>
              <a:t> Solo dataset (MTS dataset)</a:t>
            </a:r>
          </a:p>
          <a:p>
            <a:r>
              <a:rPr lang="en-US" dirty="0" smtClean="0">
                <a:solidFill>
                  <a:schemeClr val="bg1">
                    <a:lumMod val="65000"/>
                  </a:schemeClr>
                </a:solidFill>
              </a:rPr>
              <a:t>UKS </a:t>
            </a:r>
            <a:r>
              <a:rPr lang="en-US" dirty="0" err="1" smtClean="0">
                <a:solidFill>
                  <a:schemeClr val="bg1">
                    <a:lumMod val="65000"/>
                  </a:schemeClr>
                </a:solidFill>
              </a:rPr>
              <a:t>Mridangam</a:t>
            </a:r>
            <a:r>
              <a:rPr lang="en-US" dirty="0" smtClean="0">
                <a:solidFill>
                  <a:schemeClr val="bg1">
                    <a:lumMod val="65000"/>
                  </a:schemeClr>
                </a:solidFill>
              </a:rPr>
              <a:t> Solo dataset (UMS dataset)</a:t>
            </a:r>
          </a:p>
          <a:p>
            <a:endParaRPr lang="en-US" dirty="0" smtClean="0"/>
          </a:p>
          <a:p>
            <a:endParaRPr lang="en-US" dirty="0" smtClean="0"/>
          </a:p>
        </p:txBody>
      </p:sp>
      <p:sp>
        <p:nvSpPr>
          <p:cNvPr id="8" name="TextBox 7"/>
          <p:cNvSpPr txBox="1"/>
          <p:nvPr/>
        </p:nvSpPr>
        <p:spPr>
          <a:xfrm>
            <a:off x="685800" y="5675293"/>
            <a:ext cx="7620000" cy="523220"/>
          </a:xfrm>
          <a:prstGeom prst="rect">
            <a:avLst/>
          </a:prstGeom>
          <a:noFill/>
        </p:spPr>
        <p:txBody>
          <a:bodyPr wrap="square" rtlCol="0">
            <a:spAutoFit/>
          </a:bodyPr>
          <a:lstStyle/>
          <a:p>
            <a:pPr algn="ctr"/>
            <a:r>
              <a:rPr lang="en-US" sz="2800" dirty="0" smtClean="0">
                <a:solidFill>
                  <a:srgbClr val="E72825"/>
                </a:solidFill>
              </a:rPr>
              <a:t>Rhythm annotated datasets</a:t>
            </a:r>
            <a:endParaRPr lang="en-US" sz="2800" dirty="0">
              <a:solidFill>
                <a:srgbClr val="E72825"/>
              </a:solidFill>
            </a:endParaRPr>
          </a:p>
        </p:txBody>
      </p:sp>
      <p:sp>
        <p:nvSpPr>
          <p:cNvPr id="5" name="TextBox 4"/>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4.2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 automatic analysis, description and discovery …</a:t>
            </a:r>
            <a:endParaRPr lang="en-US" sz="3200" dirty="0"/>
          </a:p>
        </p:txBody>
      </p:sp>
      <p:sp>
        <p:nvSpPr>
          <p:cNvPr id="3" name="Content Placeholder 2"/>
          <p:cNvSpPr>
            <a:spLocks noGrp="1"/>
          </p:cNvSpPr>
          <p:nvPr>
            <p:ph idx="1"/>
          </p:nvPr>
        </p:nvSpPr>
        <p:spPr/>
        <p:txBody>
          <a:bodyPr/>
          <a:lstStyle/>
          <a:p>
            <a:r>
              <a:rPr lang="en-US" dirty="0" smtClean="0"/>
              <a:t>Automatic rhythm analysis and description </a:t>
            </a:r>
          </a:p>
          <a:p>
            <a:r>
              <a:rPr lang="en-US" dirty="0" smtClean="0"/>
              <a:t>No focus on synthesis or composition</a:t>
            </a:r>
          </a:p>
        </p:txBody>
      </p:sp>
      <p:sp>
        <p:nvSpPr>
          <p:cNvPr id="4" name="TextBox 3"/>
          <p:cNvSpPr txBox="1"/>
          <p:nvPr/>
        </p:nvSpPr>
        <p:spPr>
          <a:xfrm>
            <a:off x="381000" y="5634335"/>
            <a:ext cx="8229600" cy="923330"/>
          </a:xfrm>
          <a:prstGeom prst="rect">
            <a:avLst/>
          </a:prstGeom>
          <a:noFill/>
        </p:spPr>
        <p:txBody>
          <a:bodyPr wrap="square" rtlCol="0">
            <a:spAutoFit/>
          </a:bodyPr>
          <a:lstStyle/>
          <a:p>
            <a:r>
              <a:rPr lang="en-US" dirty="0" smtClean="0">
                <a:latin typeface="Calibri Light" pitchFamily="34" charset="0"/>
              </a:rPr>
              <a:t>Culture-aware and data-driven signal processing and machine learning approaches </a:t>
            </a:r>
          </a:p>
          <a:p>
            <a:r>
              <a:rPr lang="en-US" dirty="0" smtClean="0">
                <a:latin typeface="Calibri Light" pitchFamily="34" charset="0"/>
              </a:rPr>
              <a:t>for </a:t>
            </a:r>
            <a:r>
              <a:rPr lang="en-US" b="1" dirty="0" smtClean="0">
                <a:solidFill>
                  <a:srgbClr val="FF0000"/>
                </a:solidFill>
                <a:latin typeface="Calibri Light" pitchFamily="34" charset="0"/>
              </a:rPr>
              <a:t>automatic analysis, description and discovery</a:t>
            </a:r>
            <a:r>
              <a:rPr lang="en-US" dirty="0" smtClean="0">
                <a:latin typeface="Calibri Light" pitchFamily="34" charset="0"/>
              </a:rPr>
              <a:t> of rhythmic structures and patterns in audio music collections of Indian art music</a:t>
            </a:r>
            <a:endParaRPr lang="en-US" dirty="0">
              <a:latin typeface="Calibri Light" pitchFamily="34" charset="0"/>
            </a:endParaRPr>
          </a:p>
        </p:txBody>
      </p:sp>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for rhythm analysis</a:t>
            </a:r>
            <a:endParaRPr lang="en-US" dirty="0"/>
          </a:p>
        </p:txBody>
      </p:sp>
      <p:sp>
        <p:nvSpPr>
          <p:cNvPr id="3" name="Content Placeholder 2"/>
          <p:cNvSpPr>
            <a:spLocks noGrp="1"/>
          </p:cNvSpPr>
          <p:nvPr>
            <p:ph idx="1"/>
          </p:nvPr>
        </p:nvSpPr>
        <p:spPr/>
        <p:txBody>
          <a:bodyPr/>
          <a:lstStyle/>
          <a:p>
            <a:r>
              <a:rPr lang="en-US" dirty="0" err="1" smtClean="0">
                <a:solidFill>
                  <a:schemeClr val="bg1">
                    <a:lumMod val="65000"/>
                  </a:schemeClr>
                </a:solidFill>
              </a:rPr>
              <a:t>Carnatic</a:t>
            </a:r>
            <a:r>
              <a:rPr lang="en-US" dirty="0" smtClean="0">
                <a:solidFill>
                  <a:schemeClr val="bg1">
                    <a:lumMod val="65000"/>
                  </a:schemeClr>
                </a:solidFill>
              </a:rPr>
              <a:t> music rhythm dataset (CMR dataset)</a:t>
            </a:r>
          </a:p>
          <a:p>
            <a:r>
              <a:rPr lang="en-US" dirty="0" smtClean="0">
                <a:solidFill>
                  <a:schemeClr val="bg1">
                    <a:lumMod val="65000"/>
                  </a:schemeClr>
                </a:solidFill>
              </a:rPr>
              <a:t>Hindustani music rhythm dataset (HMR dataset)</a:t>
            </a:r>
          </a:p>
          <a:p>
            <a:endParaRPr lang="en-US" dirty="0" smtClean="0"/>
          </a:p>
          <a:p>
            <a:r>
              <a:rPr lang="en-US" dirty="0" err="1" smtClean="0"/>
              <a:t>Mulgaonkar</a:t>
            </a:r>
            <a:r>
              <a:rPr lang="en-US" dirty="0" smtClean="0"/>
              <a:t> </a:t>
            </a:r>
            <a:r>
              <a:rPr lang="en-US" dirty="0" err="1" smtClean="0"/>
              <a:t>Tabla</a:t>
            </a:r>
            <a:r>
              <a:rPr lang="en-US" dirty="0" smtClean="0"/>
              <a:t> Solo dataset (MTS dataset)</a:t>
            </a:r>
          </a:p>
          <a:p>
            <a:r>
              <a:rPr lang="en-US" dirty="0" smtClean="0"/>
              <a:t>UKS </a:t>
            </a:r>
            <a:r>
              <a:rPr lang="en-US" dirty="0" err="1" smtClean="0"/>
              <a:t>Mridangam</a:t>
            </a:r>
            <a:r>
              <a:rPr lang="en-US" dirty="0" smtClean="0"/>
              <a:t> Solo dataset (UMS dataset)</a:t>
            </a:r>
          </a:p>
          <a:p>
            <a:endParaRPr lang="en-US" dirty="0" smtClean="0"/>
          </a:p>
          <a:p>
            <a:endParaRPr lang="en-US" dirty="0" smtClean="0"/>
          </a:p>
        </p:txBody>
      </p:sp>
      <p:sp>
        <p:nvSpPr>
          <p:cNvPr id="5" name="TextBox 4"/>
          <p:cNvSpPr txBox="1"/>
          <p:nvPr/>
        </p:nvSpPr>
        <p:spPr>
          <a:xfrm>
            <a:off x="685800" y="5675293"/>
            <a:ext cx="7620000" cy="523220"/>
          </a:xfrm>
          <a:prstGeom prst="rect">
            <a:avLst/>
          </a:prstGeom>
          <a:noFill/>
        </p:spPr>
        <p:txBody>
          <a:bodyPr wrap="square" rtlCol="0">
            <a:spAutoFit/>
          </a:bodyPr>
          <a:lstStyle/>
          <a:p>
            <a:pPr algn="ctr"/>
            <a:r>
              <a:rPr lang="en-US" sz="2800" dirty="0" smtClean="0">
                <a:solidFill>
                  <a:srgbClr val="E72825"/>
                </a:solidFill>
              </a:rPr>
              <a:t>Datasets for percussion analysis </a:t>
            </a:r>
            <a:endParaRPr lang="en-US" sz="2800" dirty="0">
              <a:solidFill>
                <a:srgbClr val="E72825"/>
              </a:solidFill>
            </a:endParaRPr>
          </a:p>
        </p:txBody>
      </p:sp>
      <p:sp>
        <p:nvSpPr>
          <p:cNvPr id="6" name="TextBox 5"/>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4.2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for rhythm analysis</a:t>
            </a:r>
            <a:endParaRPr lang="en-US" dirty="0"/>
          </a:p>
        </p:txBody>
      </p:sp>
      <p:sp>
        <p:nvSpPr>
          <p:cNvPr id="3" name="Content Placeholder 2"/>
          <p:cNvSpPr>
            <a:spLocks noGrp="1"/>
          </p:cNvSpPr>
          <p:nvPr>
            <p:ph idx="1"/>
          </p:nvPr>
        </p:nvSpPr>
        <p:spPr/>
        <p:txBody>
          <a:bodyPr/>
          <a:lstStyle/>
          <a:p>
            <a:r>
              <a:rPr lang="en-US" dirty="0" err="1" smtClean="0"/>
              <a:t>Carnatic</a:t>
            </a:r>
            <a:r>
              <a:rPr lang="en-US" dirty="0" smtClean="0"/>
              <a:t> music rhythm dataset (CMR dataset)</a:t>
            </a:r>
          </a:p>
          <a:p>
            <a:r>
              <a:rPr lang="en-US" dirty="0" smtClean="0"/>
              <a:t>Hindustani music rhythm dataset (HMR dataset)</a:t>
            </a:r>
          </a:p>
          <a:p>
            <a:endParaRPr lang="en-US" dirty="0" smtClean="0"/>
          </a:p>
          <a:p>
            <a:r>
              <a:rPr lang="en-US" dirty="0" err="1" smtClean="0"/>
              <a:t>Mulgaonkar</a:t>
            </a:r>
            <a:r>
              <a:rPr lang="en-US" dirty="0" smtClean="0"/>
              <a:t> </a:t>
            </a:r>
            <a:r>
              <a:rPr lang="en-US" dirty="0" err="1" smtClean="0"/>
              <a:t>Tabla</a:t>
            </a:r>
            <a:r>
              <a:rPr lang="en-US" dirty="0" smtClean="0"/>
              <a:t> Solo dataset (MTS dataset)</a:t>
            </a:r>
          </a:p>
          <a:p>
            <a:r>
              <a:rPr lang="en-US" dirty="0" smtClean="0"/>
              <a:t>UKS </a:t>
            </a:r>
            <a:r>
              <a:rPr lang="en-US" dirty="0" err="1" smtClean="0"/>
              <a:t>Mridangam</a:t>
            </a:r>
            <a:r>
              <a:rPr lang="en-US" dirty="0" smtClean="0"/>
              <a:t> Solo dataset (UMS dataset)</a:t>
            </a:r>
          </a:p>
          <a:p>
            <a:endParaRPr lang="en-US" dirty="0" smtClean="0"/>
          </a:p>
          <a:p>
            <a:endParaRPr lang="en-US" dirty="0" smtClean="0"/>
          </a:p>
        </p:txBody>
      </p:sp>
      <p:sp>
        <p:nvSpPr>
          <p:cNvPr id="4" name="TextBox 3"/>
          <p:cNvSpPr txBox="1"/>
          <p:nvPr/>
        </p:nvSpPr>
        <p:spPr>
          <a:xfrm>
            <a:off x="685800" y="5675293"/>
            <a:ext cx="7620000" cy="954107"/>
          </a:xfrm>
          <a:prstGeom prst="rect">
            <a:avLst/>
          </a:prstGeom>
          <a:noFill/>
        </p:spPr>
        <p:txBody>
          <a:bodyPr wrap="square" rtlCol="0">
            <a:spAutoFit/>
          </a:bodyPr>
          <a:lstStyle/>
          <a:p>
            <a:pPr algn="ctr"/>
            <a:r>
              <a:rPr lang="en-US" sz="2800" dirty="0" smtClean="0">
                <a:solidFill>
                  <a:srgbClr val="E72825"/>
                </a:solidFill>
              </a:rPr>
              <a:t>Annotations are public. Audio is commercially available and easily accessible. </a:t>
            </a:r>
            <a:endParaRPr lang="en-US" sz="2800" dirty="0">
              <a:solidFill>
                <a:srgbClr val="E72825"/>
              </a:solidFill>
            </a:endParaRPr>
          </a:p>
        </p:txBody>
      </p:sp>
      <p:sp>
        <p:nvSpPr>
          <p:cNvPr id="5" name="TextBox 4"/>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4.2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Corpus level analysis</a:t>
            </a:r>
            <a:endParaRPr lang="en-US" dirty="0"/>
          </a:p>
        </p:txBody>
      </p:sp>
      <p:sp>
        <p:nvSpPr>
          <p:cNvPr id="3" name="Content Placeholder 2"/>
          <p:cNvSpPr>
            <a:spLocks noGrp="1"/>
          </p:cNvSpPr>
          <p:nvPr>
            <p:ph idx="1"/>
          </p:nvPr>
        </p:nvSpPr>
        <p:spPr/>
        <p:txBody>
          <a:bodyPr/>
          <a:lstStyle/>
          <a:p>
            <a:r>
              <a:rPr lang="en-US" dirty="0" smtClean="0"/>
              <a:t>Tempo range and distribution</a:t>
            </a:r>
          </a:p>
          <a:p>
            <a:r>
              <a:rPr lang="en-US" b="1" dirty="0" smtClean="0"/>
              <a:t>Analysis of cycle length rhythm patterns</a:t>
            </a:r>
          </a:p>
          <a:p>
            <a:r>
              <a:rPr lang="en-US" dirty="0" smtClean="0"/>
              <a:t>Intra-cycle tempo variations</a:t>
            </a:r>
            <a:endParaRPr lang="en-US" dirty="0"/>
          </a:p>
        </p:txBody>
      </p:sp>
      <p:sp>
        <p:nvSpPr>
          <p:cNvPr id="4" name="TextBox 3"/>
          <p:cNvSpPr txBox="1"/>
          <p:nvPr/>
        </p:nvSpPr>
        <p:spPr>
          <a:xfrm>
            <a:off x="76200" y="6096000"/>
            <a:ext cx="7772400" cy="584775"/>
          </a:xfrm>
          <a:prstGeom prst="rect">
            <a:avLst/>
          </a:prstGeom>
          <a:noFill/>
        </p:spPr>
        <p:txBody>
          <a:bodyPr wrap="square" rtlCol="0">
            <a:spAutoFit/>
          </a:bodyPr>
          <a:lstStyle/>
          <a:p>
            <a:pPr>
              <a:lnSpc>
                <a:spcPct val="100000"/>
              </a:lnSpc>
            </a:pPr>
            <a:r>
              <a:rPr lang="en-US" sz="1600" b="1" dirty="0" err="1" smtClean="0">
                <a:latin typeface="Calibri Light" pitchFamily="34" charset="0"/>
              </a:rPr>
              <a:t>Srinivasamurthy</a:t>
            </a:r>
            <a:r>
              <a:rPr lang="en-US" sz="1600" b="1" dirty="0" smtClean="0">
                <a:latin typeface="Calibri Light" pitchFamily="34" charset="0"/>
              </a:rPr>
              <a:t>, A.</a:t>
            </a:r>
            <a:r>
              <a:rPr lang="en-US" sz="1600" dirty="0" smtClean="0">
                <a:latin typeface="Calibri Light" pitchFamily="34" charset="0"/>
              </a:rPr>
              <a:t>, </a:t>
            </a:r>
            <a:r>
              <a:rPr lang="en-US" sz="1600" dirty="0" err="1" smtClean="0">
                <a:latin typeface="Calibri Light" pitchFamily="34" charset="0"/>
              </a:rPr>
              <a:t>Holzapfel</a:t>
            </a:r>
            <a:r>
              <a:rPr lang="en-US" sz="1600" dirty="0" smtClean="0">
                <a:latin typeface="Calibri Light" pitchFamily="34" charset="0"/>
              </a:rPr>
              <a:t>, A., </a:t>
            </a:r>
            <a:r>
              <a:rPr lang="en-US" sz="1600" dirty="0" err="1" smtClean="0">
                <a:latin typeface="Calibri Light" pitchFamily="34" charset="0"/>
              </a:rPr>
              <a:t>Ganguli</a:t>
            </a:r>
            <a:r>
              <a:rPr lang="en-US" sz="1600" dirty="0" smtClean="0">
                <a:latin typeface="Calibri Light" pitchFamily="34" charset="0"/>
              </a:rPr>
              <a:t>, K. K., &amp; Serra, X. Computational Rhythm analysis of a Hindustani Music Corpus (under preparation)</a:t>
            </a:r>
          </a:p>
        </p:txBody>
      </p:sp>
      <p:sp>
        <p:nvSpPr>
          <p:cNvPr id="5" name="TextBox 4"/>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music rhythm dataset</a:t>
            </a:r>
            <a:endParaRPr lang="en-US" dirty="0"/>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838200" y="1219200"/>
            <a:ext cx="6019800" cy="2400300"/>
          </a:xfrm>
          <a:prstGeom prst="rect">
            <a:avLst/>
          </a:prstGeom>
          <a:noFill/>
          <a:ln w="9525">
            <a:noFill/>
            <a:miter lim="800000"/>
            <a:headEnd/>
            <a:tailEnd/>
          </a:ln>
        </p:spPr>
      </p:pic>
      <p:sp>
        <p:nvSpPr>
          <p:cNvPr id="6" name="TextBox 5"/>
          <p:cNvSpPr txBox="1"/>
          <p:nvPr/>
        </p:nvSpPr>
        <p:spPr>
          <a:xfrm>
            <a:off x="7089429" y="2286000"/>
            <a:ext cx="944489" cy="523220"/>
          </a:xfrm>
          <a:prstGeom prst="rect">
            <a:avLst/>
          </a:prstGeom>
          <a:noFill/>
        </p:spPr>
        <p:txBody>
          <a:bodyPr wrap="none" rtlCol="0">
            <a:spAutoFit/>
          </a:bodyPr>
          <a:lstStyle/>
          <a:p>
            <a:r>
              <a:rPr lang="en-US" sz="2800" dirty="0" smtClean="0">
                <a:latin typeface="Calibri Light" pitchFamily="34" charset="0"/>
              </a:rPr>
              <a:t>CMR</a:t>
            </a:r>
            <a:r>
              <a:rPr lang="en-US" sz="2800" baseline="-25000" dirty="0" smtClean="0">
                <a:latin typeface="Calibri Light" pitchFamily="34" charset="0"/>
              </a:rPr>
              <a:t>f</a:t>
            </a:r>
            <a:endParaRPr lang="en-US" sz="2800" baseline="-25000" dirty="0">
              <a:latin typeface="Calibri Light" pitchFamily="34" charset="0"/>
            </a:endParaRPr>
          </a:p>
        </p:txBody>
      </p:sp>
      <p:sp>
        <p:nvSpPr>
          <p:cNvPr id="8" name="TextBox 7"/>
          <p:cNvSpPr txBox="1"/>
          <p:nvPr/>
        </p:nvSpPr>
        <p:spPr>
          <a:xfrm>
            <a:off x="76200" y="5867400"/>
            <a:ext cx="8153400" cy="830997"/>
          </a:xfrm>
          <a:prstGeom prst="rect">
            <a:avLst/>
          </a:prstGeom>
          <a:noFill/>
        </p:spPr>
        <p:txBody>
          <a:bodyPr wrap="square" rtlCol="0">
            <a:spAutoFit/>
          </a:bodyPr>
          <a:lstStyle/>
          <a:p>
            <a:r>
              <a:rPr lang="en-US" sz="1600" b="1" dirty="0" err="1" smtClean="0">
                <a:latin typeface="Calibri Light" pitchFamily="34" charset="0"/>
              </a:rPr>
              <a:t>Srinivasamurthy</a:t>
            </a:r>
            <a:r>
              <a:rPr lang="en-US" sz="1600" b="1" dirty="0" smtClean="0">
                <a:latin typeface="Calibri Light" pitchFamily="34" charset="0"/>
              </a:rPr>
              <a:t>, A.</a:t>
            </a:r>
            <a:r>
              <a:rPr lang="en-US" sz="1600" dirty="0" smtClean="0">
                <a:latin typeface="Calibri Light" pitchFamily="34" charset="0"/>
              </a:rPr>
              <a:t>, &amp; Serra, X. (2014, May). A Supervised Approach to Hierarchical Metrical Cycle Tracking from Audio Music Recordings. In Proc. of the 39th IEEE International Conference on Acoustics, Speech and Signal Processing (ICASSP 2014) (pp. 5237–5241). Florence, Italy.</a:t>
            </a:r>
            <a:endParaRPr lang="en-US" sz="1600" dirty="0">
              <a:latin typeface="Calibri Light" pitchFamily="34" charset="0"/>
            </a:endParaRPr>
          </a:p>
        </p:txBody>
      </p:sp>
      <p:sp>
        <p:nvSpPr>
          <p:cNvPr id="9" name="TextBox 8"/>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music rhythm dataset</a:t>
            </a:r>
            <a:endParaRPr lang="en-US" dirty="0"/>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838200" y="1219200"/>
            <a:ext cx="6019800" cy="2400300"/>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000125" y="3886200"/>
            <a:ext cx="5705475" cy="2428875"/>
          </a:xfrm>
          <a:prstGeom prst="rect">
            <a:avLst/>
          </a:prstGeom>
          <a:noFill/>
          <a:ln w="9525">
            <a:noFill/>
            <a:miter lim="800000"/>
            <a:headEnd/>
            <a:tailEnd/>
          </a:ln>
        </p:spPr>
      </p:pic>
      <p:sp>
        <p:nvSpPr>
          <p:cNvPr id="6" name="TextBox 5"/>
          <p:cNvSpPr txBox="1"/>
          <p:nvPr/>
        </p:nvSpPr>
        <p:spPr>
          <a:xfrm>
            <a:off x="7089429" y="2286000"/>
            <a:ext cx="944489" cy="523220"/>
          </a:xfrm>
          <a:prstGeom prst="rect">
            <a:avLst/>
          </a:prstGeom>
          <a:noFill/>
        </p:spPr>
        <p:txBody>
          <a:bodyPr wrap="none" rtlCol="0">
            <a:spAutoFit/>
          </a:bodyPr>
          <a:lstStyle/>
          <a:p>
            <a:r>
              <a:rPr lang="en-US" sz="2800" dirty="0" smtClean="0">
                <a:latin typeface="Calibri Light" pitchFamily="34" charset="0"/>
              </a:rPr>
              <a:t>CMR</a:t>
            </a:r>
            <a:r>
              <a:rPr lang="en-US" sz="2800" baseline="-25000" dirty="0" smtClean="0">
                <a:latin typeface="Calibri Light" pitchFamily="34" charset="0"/>
              </a:rPr>
              <a:t>f</a:t>
            </a:r>
            <a:endParaRPr lang="en-US" sz="2800" baseline="-25000" dirty="0">
              <a:latin typeface="Calibri Light" pitchFamily="34" charset="0"/>
            </a:endParaRPr>
          </a:p>
        </p:txBody>
      </p:sp>
      <p:sp>
        <p:nvSpPr>
          <p:cNvPr id="7" name="TextBox 6"/>
          <p:cNvSpPr txBox="1"/>
          <p:nvPr/>
        </p:nvSpPr>
        <p:spPr>
          <a:xfrm>
            <a:off x="7089429" y="4800600"/>
            <a:ext cx="878767" cy="523220"/>
          </a:xfrm>
          <a:prstGeom prst="rect">
            <a:avLst/>
          </a:prstGeom>
          <a:noFill/>
        </p:spPr>
        <p:txBody>
          <a:bodyPr wrap="none" rtlCol="0">
            <a:spAutoFit/>
          </a:bodyPr>
          <a:lstStyle/>
          <a:p>
            <a:r>
              <a:rPr lang="en-US" sz="2800" dirty="0" smtClean="0">
                <a:latin typeface="Calibri Light" pitchFamily="34" charset="0"/>
              </a:rPr>
              <a:t>CMR</a:t>
            </a:r>
            <a:endParaRPr lang="en-US" sz="2800" baseline="-25000" dirty="0">
              <a:latin typeface="Calibri Light" pitchFamily="34" charset="0"/>
            </a:endParaRPr>
          </a:p>
        </p:txBody>
      </p:sp>
      <p:sp>
        <p:nvSpPr>
          <p:cNvPr id="8" name="TextBox 7"/>
          <p:cNvSpPr txBox="1"/>
          <p:nvPr/>
        </p:nvSpPr>
        <p:spPr>
          <a:xfrm>
            <a:off x="6703615" y="5257800"/>
            <a:ext cx="2135585" cy="369332"/>
          </a:xfrm>
          <a:prstGeom prst="rect">
            <a:avLst/>
          </a:prstGeom>
          <a:noFill/>
        </p:spPr>
        <p:txBody>
          <a:bodyPr wrap="none" rtlCol="0">
            <a:spAutoFit/>
          </a:bodyPr>
          <a:lstStyle/>
          <a:p>
            <a:r>
              <a:rPr lang="en-US" dirty="0" smtClean="0">
                <a:solidFill>
                  <a:srgbClr val="FF0000"/>
                </a:solidFill>
              </a:rPr>
              <a:t>Two minute excerpts</a:t>
            </a:r>
            <a:endParaRPr lang="en-US" dirty="0">
              <a:solidFill>
                <a:srgbClr val="FF0000"/>
              </a:solidFill>
            </a:endParaRPr>
          </a:p>
        </p:txBody>
      </p:sp>
      <p:sp>
        <p:nvSpPr>
          <p:cNvPr id="9" name="TextBox 8"/>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
        <p:nvSpPr>
          <p:cNvPr id="10" name="TextBox 9"/>
          <p:cNvSpPr txBox="1"/>
          <p:nvPr/>
        </p:nvSpPr>
        <p:spPr>
          <a:xfrm>
            <a:off x="2067020" y="6336268"/>
            <a:ext cx="5009961" cy="369332"/>
          </a:xfrm>
          <a:prstGeom prst="rect">
            <a:avLst/>
          </a:prstGeom>
          <a:noFill/>
        </p:spPr>
        <p:txBody>
          <a:bodyPr wrap="none" rtlCol="0">
            <a:spAutoFit/>
          </a:bodyPr>
          <a:lstStyle/>
          <a:p>
            <a:r>
              <a:rPr lang="en-US" dirty="0" smtClean="0">
                <a:latin typeface="Calibri Light" pitchFamily="34" charset="0"/>
                <a:hlinkClick r:id="rId5"/>
              </a:rPr>
              <a:t>http://compmusic.upf.edu/carnatic-rhythm-dataset</a:t>
            </a:r>
            <a:endParaRPr lang="en-US" dirty="0">
              <a:latin typeface="Calibri Light" pitchFamily="34"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music rhythm dataset</a:t>
            </a:r>
            <a:endParaRPr lang="en-US" dirty="0"/>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838200" y="1219200"/>
            <a:ext cx="6019800" cy="2400300"/>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000125" y="3886200"/>
            <a:ext cx="5705475" cy="2428875"/>
          </a:xfrm>
          <a:prstGeom prst="rect">
            <a:avLst/>
          </a:prstGeom>
          <a:noFill/>
          <a:ln w="9525">
            <a:noFill/>
            <a:miter lim="800000"/>
            <a:headEnd/>
            <a:tailEnd/>
          </a:ln>
        </p:spPr>
      </p:pic>
      <p:sp>
        <p:nvSpPr>
          <p:cNvPr id="6" name="TextBox 5"/>
          <p:cNvSpPr txBox="1"/>
          <p:nvPr/>
        </p:nvSpPr>
        <p:spPr>
          <a:xfrm>
            <a:off x="7089429" y="2286000"/>
            <a:ext cx="944489" cy="523220"/>
          </a:xfrm>
          <a:prstGeom prst="rect">
            <a:avLst/>
          </a:prstGeom>
          <a:noFill/>
        </p:spPr>
        <p:txBody>
          <a:bodyPr wrap="none" rtlCol="0">
            <a:spAutoFit/>
          </a:bodyPr>
          <a:lstStyle/>
          <a:p>
            <a:r>
              <a:rPr lang="en-US" sz="2800" dirty="0" smtClean="0">
                <a:latin typeface="Calibri Light" pitchFamily="34" charset="0"/>
              </a:rPr>
              <a:t>CMR</a:t>
            </a:r>
            <a:r>
              <a:rPr lang="en-US" sz="2800" baseline="-25000" dirty="0" smtClean="0">
                <a:latin typeface="Calibri Light" pitchFamily="34" charset="0"/>
              </a:rPr>
              <a:t>f</a:t>
            </a:r>
            <a:endParaRPr lang="en-US" sz="2800" baseline="-25000" dirty="0">
              <a:latin typeface="Calibri Light" pitchFamily="34" charset="0"/>
            </a:endParaRPr>
          </a:p>
        </p:txBody>
      </p:sp>
      <p:sp>
        <p:nvSpPr>
          <p:cNvPr id="7" name="TextBox 6"/>
          <p:cNvSpPr txBox="1"/>
          <p:nvPr/>
        </p:nvSpPr>
        <p:spPr>
          <a:xfrm>
            <a:off x="7089429" y="4800600"/>
            <a:ext cx="878767" cy="523220"/>
          </a:xfrm>
          <a:prstGeom prst="rect">
            <a:avLst/>
          </a:prstGeom>
          <a:noFill/>
        </p:spPr>
        <p:txBody>
          <a:bodyPr wrap="none" rtlCol="0">
            <a:spAutoFit/>
          </a:bodyPr>
          <a:lstStyle/>
          <a:p>
            <a:r>
              <a:rPr lang="en-US" sz="2800" dirty="0" smtClean="0">
                <a:latin typeface="Calibri Light" pitchFamily="34" charset="0"/>
              </a:rPr>
              <a:t>CMR</a:t>
            </a:r>
            <a:endParaRPr lang="en-US" sz="2800" baseline="-25000" dirty="0">
              <a:latin typeface="Calibri Light" pitchFamily="34" charset="0"/>
            </a:endParaRPr>
          </a:p>
        </p:txBody>
      </p:sp>
      <p:sp>
        <p:nvSpPr>
          <p:cNvPr id="8" name="Rectangle 7"/>
          <p:cNvSpPr/>
          <p:nvPr/>
        </p:nvSpPr>
        <p:spPr>
          <a:xfrm>
            <a:off x="834570" y="3162300"/>
            <a:ext cx="6019800" cy="4191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124" y="5843814"/>
            <a:ext cx="5705475" cy="4191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music rhythm dataset – tempo</a:t>
            </a:r>
            <a:endParaRPr lang="en-US" dirty="0"/>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3" cstate="print"/>
          <a:srcRect/>
          <a:stretch>
            <a:fillRect/>
          </a:stretch>
        </p:blipFill>
        <p:spPr bwMode="auto">
          <a:xfrm>
            <a:off x="838200" y="1447800"/>
            <a:ext cx="5972175" cy="178117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809625" y="3962400"/>
            <a:ext cx="5972175" cy="1781175"/>
          </a:xfrm>
          <a:prstGeom prst="rect">
            <a:avLst/>
          </a:prstGeom>
          <a:noFill/>
          <a:ln w="9525">
            <a:noFill/>
            <a:miter lim="800000"/>
            <a:headEnd/>
            <a:tailEnd/>
          </a:ln>
        </p:spPr>
      </p:pic>
      <p:sp>
        <p:nvSpPr>
          <p:cNvPr id="6" name="TextBox 5"/>
          <p:cNvSpPr txBox="1"/>
          <p:nvPr/>
        </p:nvSpPr>
        <p:spPr>
          <a:xfrm>
            <a:off x="7089429" y="2286000"/>
            <a:ext cx="944489" cy="523220"/>
          </a:xfrm>
          <a:prstGeom prst="rect">
            <a:avLst/>
          </a:prstGeom>
          <a:noFill/>
        </p:spPr>
        <p:txBody>
          <a:bodyPr wrap="none" rtlCol="0">
            <a:spAutoFit/>
          </a:bodyPr>
          <a:lstStyle/>
          <a:p>
            <a:r>
              <a:rPr lang="en-US" sz="2800" dirty="0" smtClean="0">
                <a:latin typeface="Calibri Light" pitchFamily="34" charset="0"/>
              </a:rPr>
              <a:t>CMR</a:t>
            </a:r>
            <a:r>
              <a:rPr lang="en-US" sz="2800" baseline="-25000" dirty="0" smtClean="0">
                <a:latin typeface="Calibri Light" pitchFamily="34" charset="0"/>
              </a:rPr>
              <a:t>f</a:t>
            </a:r>
            <a:endParaRPr lang="en-US" sz="2800" baseline="-25000" dirty="0">
              <a:latin typeface="Calibri Light" pitchFamily="34" charset="0"/>
            </a:endParaRPr>
          </a:p>
        </p:txBody>
      </p:sp>
      <p:sp>
        <p:nvSpPr>
          <p:cNvPr id="7" name="TextBox 6"/>
          <p:cNvSpPr txBox="1"/>
          <p:nvPr/>
        </p:nvSpPr>
        <p:spPr>
          <a:xfrm>
            <a:off x="7089429" y="4582180"/>
            <a:ext cx="878767" cy="523220"/>
          </a:xfrm>
          <a:prstGeom prst="rect">
            <a:avLst/>
          </a:prstGeom>
          <a:noFill/>
        </p:spPr>
        <p:txBody>
          <a:bodyPr wrap="none" rtlCol="0">
            <a:spAutoFit/>
          </a:bodyPr>
          <a:lstStyle/>
          <a:p>
            <a:r>
              <a:rPr lang="en-US" sz="2800" dirty="0" smtClean="0">
                <a:latin typeface="Calibri Light" pitchFamily="34" charset="0"/>
              </a:rPr>
              <a:t>CMR</a:t>
            </a:r>
            <a:endParaRPr lang="en-US" sz="2800" baseline="-25000" dirty="0">
              <a:latin typeface="Calibri Light" pitchFamily="34" charset="0"/>
            </a:endParaRPr>
          </a:p>
        </p:txBody>
      </p:sp>
      <p:sp>
        <p:nvSpPr>
          <p:cNvPr id="8" name="TextBox 7"/>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music rhythm dataset – tempo</a:t>
            </a:r>
            <a:endParaRPr lang="en-US" dirty="0"/>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3" cstate="print"/>
          <a:srcRect/>
          <a:stretch>
            <a:fillRect/>
          </a:stretch>
        </p:blipFill>
        <p:spPr bwMode="auto">
          <a:xfrm>
            <a:off x="838200" y="1447800"/>
            <a:ext cx="5972175" cy="178117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809625" y="3962400"/>
            <a:ext cx="5972175" cy="1781175"/>
          </a:xfrm>
          <a:prstGeom prst="rect">
            <a:avLst/>
          </a:prstGeom>
          <a:noFill/>
          <a:ln w="9525">
            <a:noFill/>
            <a:miter lim="800000"/>
            <a:headEnd/>
            <a:tailEnd/>
          </a:ln>
        </p:spPr>
      </p:pic>
      <p:sp>
        <p:nvSpPr>
          <p:cNvPr id="6" name="TextBox 5"/>
          <p:cNvSpPr txBox="1"/>
          <p:nvPr/>
        </p:nvSpPr>
        <p:spPr>
          <a:xfrm>
            <a:off x="7089429" y="2286000"/>
            <a:ext cx="944489" cy="523220"/>
          </a:xfrm>
          <a:prstGeom prst="rect">
            <a:avLst/>
          </a:prstGeom>
          <a:noFill/>
        </p:spPr>
        <p:txBody>
          <a:bodyPr wrap="none" rtlCol="0">
            <a:spAutoFit/>
          </a:bodyPr>
          <a:lstStyle/>
          <a:p>
            <a:r>
              <a:rPr lang="en-US" sz="2800" dirty="0" smtClean="0">
                <a:latin typeface="Calibri Light" pitchFamily="34" charset="0"/>
              </a:rPr>
              <a:t>CMR</a:t>
            </a:r>
            <a:r>
              <a:rPr lang="en-US" sz="2800" baseline="-25000" dirty="0" smtClean="0">
                <a:latin typeface="Calibri Light" pitchFamily="34" charset="0"/>
              </a:rPr>
              <a:t>f</a:t>
            </a:r>
            <a:endParaRPr lang="en-US" sz="2800" baseline="-25000" dirty="0">
              <a:latin typeface="Calibri Light" pitchFamily="34" charset="0"/>
            </a:endParaRPr>
          </a:p>
        </p:txBody>
      </p:sp>
      <p:sp>
        <p:nvSpPr>
          <p:cNvPr id="7" name="TextBox 6"/>
          <p:cNvSpPr txBox="1"/>
          <p:nvPr/>
        </p:nvSpPr>
        <p:spPr>
          <a:xfrm>
            <a:off x="7089429" y="4582180"/>
            <a:ext cx="878767" cy="523220"/>
          </a:xfrm>
          <a:prstGeom prst="rect">
            <a:avLst/>
          </a:prstGeom>
          <a:noFill/>
        </p:spPr>
        <p:txBody>
          <a:bodyPr wrap="none" rtlCol="0">
            <a:spAutoFit/>
          </a:bodyPr>
          <a:lstStyle/>
          <a:p>
            <a:r>
              <a:rPr lang="en-US" sz="2800" dirty="0" smtClean="0">
                <a:latin typeface="Calibri Light" pitchFamily="34" charset="0"/>
              </a:rPr>
              <a:t>CMR</a:t>
            </a:r>
            <a:endParaRPr lang="en-US" sz="2800" baseline="-25000" dirty="0">
              <a:latin typeface="Calibri Light" pitchFamily="34" charset="0"/>
            </a:endParaRPr>
          </a:p>
        </p:txBody>
      </p:sp>
      <p:sp>
        <p:nvSpPr>
          <p:cNvPr id="8" name="Rectangle 7"/>
          <p:cNvSpPr/>
          <p:nvPr/>
        </p:nvSpPr>
        <p:spPr>
          <a:xfrm>
            <a:off x="5410200" y="1524000"/>
            <a:ext cx="1371600" cy="16383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90458" y="4061733"/>
            <a:ext cx="1447800" cy="16383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music rhythm dataset – tempo</a:t>
            </a:r>
            <a:endParaRPr lang="en-US" dirty="0"/>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3" cstate="print"/>
          <a:srcRect/>
          <a:stretch>
            <a:fillRect/>
          </a:stretch>
        </p:blipFill>
        <p:spPr bwMode="auto">
          <a:xfrm>
            <a:off x="838200" y="1447800"/>
            <a:ext cx="5972175" cy="178117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809625" y="3962400"/>
            <a:ext cx="5972175" cy="1781175"/>
          </a:xfrm>
          <a:prstGeom prst="rect">
            <a:avLst/>
          </a:prstGeom>
          <a:noFill/>
          <a:ln w="9525">
            <a:noFill/>
            <a:miter lim="800000"/>
            <a:headEnd/>
            <a:tailEnd/>
          </a:ln>
        </p:spPr>
      </p:pic>
      <p:sp>
        <p:nvSpPr>
          <p:cNvPr id="6" name="TextBox 5"/>
          <p:cNvSpPr txBox="1"/>
          <p:nvPr/>
        </p:nvSpPr>
        <p:spPr>
          <a:xfrm>
            <a:off x="7089429" y="2286000"/>
            <a:ext cx="944489" cy="523220"/>
          </a:xfrm>
          <a:prstGeom prst="rect">
            <a:avLst/>
          </a:prstGeom>
          <a:noFill/>
        </p:spPr>
        <p:txBody>
          <a:bodyPr wrap="none" rtlCol="0">
            <a:spAutoFit/>
          </a:bodyPr>
          <a:lstStyle/>
          <a:p>
            <a:r>
              <a:rPr lang="en-US" sz="2800" dirty="0" smtClean="0">
                <a:latin typeface="Calibri Light" pitchFamily="34" charset="0"/>
              </a:rPr>
              <a:t>CMR</a:t>
            </a:r>
            <a:r>
              <a:rPr lang="en-US" sz="2800" baseline="-25000" dirty="0" smtClean="0">
                <a:latin typeface="Calibri Light" pitchFamily="34" charset="0"/>
              </a:rPr>
              <a:t>f</a:t>
            </a:r>
            <a:endParaRPr lang="en-US" sz="2800" baseline="-25000" dirty="0">
              <a:latin typeface="Calibri Light" pitchFamily="34" charset="0"/>
            </a:endParaRPr>
          </a:p>
        </p:txBody>
      </p:sp>
      <p:sp>
        <p:nvSpPr>
          <p:cNvPr id="7" name="TextBox 6"/>
          <p:cNvSpPr txBox="1"/>
          <p:nvPr/>
        </p:nvSpPr>
        <p:spPr>
          <a:xfrm>
            <a:off x="7089429" y="4582180"/>
            <a:ext cx="878767" cy="523220"/>
          </a:xfrm>
          <a:prstGeom prst="rect">
            <a:avLst/>
          </a:prstGeom>
          <a:noFill/>
        </p:spPr>
        <p:txBody>
          <a:bodyPr wrap="none" rtlCol="0">
            <a:spAutoFit/>
          </a:bodyPr>
          <a:lstStyle/>
          <a:p>
            <a:r>
              <a:rPr lang="en-US" sz="2800" dirty="0" smtClean="0">
                <a:latin typeface="Calibri Light" pitchFamily="34" charset="0"/>
              </a:rPr>
              <a:t>CMR</a:t>
            </a:r>
            <a:endParaRPr lang="en-US" sz="2800" baseline="-25000" dirty="0">
              <a:latin typeface="Calibri Light" pitchFamily="34" charset="0"/>
            </a:endParaRPr>
          </a:p>
        </p:txBody>
      </p:sp>
      <p:sp>
        <p:nvSpPr>
          <p:cNvPr id="8" name="Rectangle 7"/>
          <p:cNvSpPr/>
          <p:nvPr/>
        </p:nvSpPr>
        <p:spPr>
          <a:xfrm>
            <a:off x="3810000" y="1524000"/>
            <a:ext cx="1524000" cy="16383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10000" y="4061733"/>
            <a:ext cx="1524000" cy="16383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tempo distribution – ISI </a:t>
            </a:r>
            <a:endParaRPr lang="en-US" dirty="0"/>
          </a:p>
        </p:txBody>
      </p:sp>
      <p:sp>
        <p:nvSpPr>
          <p:cNvPr id="3" name="Content Placeholder 2"/>
          <p:cNvSpPr>
            <a:spLocks noGrp="1"/>
          </p:cNvSpPr>
          <p:nvPr>
            <p:ph idx="1"/>
          </p:nvPr>
        </p:nvSpPr>
        <p:spPr>
          <a:xfrm>
            <a:off x="457200" y="1219200"/>
            <a:ext cx="8229600" cy="4876800"/>
          </a:xfrm>
        </p:spPr>
        <p:txBody>
          <a:bodyPr/>
          <a:lstStyle/>
          <a:p>
            <a:endParaRPr lang="en-US"/>
          </a:p>
        </p:txBody>
      </p:sp>
      <p:pic>
        <p:nvPicPr>
          <p:cNvPr id="17410" name="Picture 2"/>
          <p:cNvPicPr>
            <a:picLocks noChangeAspect="1" noChangeArrowheads="1"/>
          </p:cNvPicPr>
          <p:nvPr/>
        </p:nvPicPr>
        <p:blipFill>
          <a:blip r:embed="rId2" cstate="print"/>
          <a:srcRect/>
          <a:stretch>
            <a:fillRect/>
          </a:stretch>
        </p:blipFill>
        <p:spPr bwMode="auto">
          <a:xfrm>
            <a:off x="304800" y="1266825"/>
            <a:ext cx="4181475" cy="4981575"/>
          </a:xfrm>
          <a:prstGeom prst="rect">
            <a:avLst/>
          </a:prstGeom>
          <a:noFill/>
          <a:ln w="9525">
            <a:solidFill>
              <a:srgbClr val="E72825"/>
            </a:solid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552950" y="1274302"/>
            <a:ext cx="4286250" cy="4924425"/>
          </a:xfrm>
          <a:prstGeom prst="rect">
            <a:avLst/>
          </a:prstGeom>
          <a:noFill/>
          <a:ln w="9525">
            <a:no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 . . of rhythmic structures and patterns  . . .</a:t>
            </a:r>
            <a:endParaRPr lang="en-US" sz="3200" dirty="0"/>
          </a:p>
        </p:txBody>
      </p:sp>
      <p:sp>
        <p:nvSpPr>
          <p:cNvPr id="3" name="Content Placeholder 2"/>
          <p:cNvSpPr>
            <a:spLocks noGrp="1"/>
          </p:cNvSpPr>
          <p:nvPr>
            <p:ph idx="1"/>
          </p:nvPr>
        </p:nvSpPr>
        <p:spPr/>
        <p:txBody>
          <a:bodyPr/>
          <a:lstStyle/>
          <a:p>
            <a:r>
              <a:rPr lang="en-US" dirty="0" smtClean="0"/>
              <a:t>Analysis of </a:t>
            </a:r>
            <a:r>
              <a:rPr lang="en-US" b="1" dirty="0" smtClean="0"/>
              <a:t>metrical structures</a:t>
            </a:r>
          </a:p>
          <a:p>
            <a:r>
              <a:rPr lang="en-US" dirty="0" smtClean="0"/>
              <a:t>Discovery of rhythm and </a:t>
            </a:r>
            <a:r>
              <a:rPr lang="en-US" b="1" dirty="0" smtClean="0"/>
              <a:t>percussion patterns</a:t>
            </a:r>
          </a:p>
          <a:p>
            <a:endParaRPr lang="en-US" dirty="0"/>
          </a:p>
        </p:txBody>
      </p:sp>
      <p:sp>
        <p:nvSpPr>
          <p:cNvPr id="4" name="TextBox 3"/>
          <p:cNvSpPr txBox="1"/>
          <p:nvPr/>
        </p:nvSpPr>
        <p:spPr>
          <a:xfrm>
            <a:off x="381000" y="5634335"/>
            <a:ext cx="8229600" cy="923330"/>
          </a:xfrm>
          <a:prstGeom prst="rect">
            <a:avLst/>
          </a:prstGeom>
          <a:noFill/>
        </p:spPr>
        <p:txBody>
          <a:bodyPr wrap="square" rtlCol="0">
            <a:spAutoFit/>
          </a:bodyPr>
          <a:lstStyle/>
          <a:p>
            <a:r>
              <a:rPr lang="en-US" dirty="0" smtClean="0">
                <a:latin typeface="Calibri Light" pitchFamily="34" charset="0"/>
              </a:rPr>
              <a:t>Culture-aware and data-driven signal processing and machine learning approaches </a:t>
            </a:r>
          </a:p>
          <a:p>
            <a:r>
              <a:rPr lang="en-US" dirty="0" smtClean="0">
                <a:latin typeface="Calibri Light" pitchFamily="34" charset="0"/>
              </a:rPr>
              <a:t>for automatic analysis, description and discovery </a:t>
            </a:r>
            <a:r>
              <a:rPr lang="en-US" b="1" dirty="0" smtClean="0">
                <a:solidFill>
                  <a:srgbClr val="FF0000"/>
                </a:solidFill>
                <a:latin typeface="Calibri Light" pitchFamily="34" charset="0"/>
              </a:rPr>
              <a:t>of</a:t>
            </a:r>
            <a:r>
              <a:rPr lang="en-US" dirty="0" smtClean="0">
                <a:latin typeface="Calibri Light" pitchFamily="34" charset="0"/>
              </a:rPr>
              <a:t> </a:t>
            </a:r>
            <a:r>
              <a:rPr lang="en-US" b="1" dirty="0" smtClean="0">
                <a:solidFill>
                  <a:srgbClr val="FF0000"/>
                </a:solidFill>
                <a:latin typeface="Calibri Light" pitchFamily="34" charset="0"/>
              </a:rPr>
              <a:t>rhythmic structures and patterns</a:t>
            </a:r>
            <a:r>
              <a:rPr lang="en-US" dirty="0" smtClean="0">
                <a:latin typeface="Calibri Light" pitchFamily="34" charset="0"/>
              </a:rPr>
              <a:t> in audio music collections of Indian art music</a:t>
            </a:r>
            <a:endParaRPr lang="en-US" dirty="0">
              <a:latin typeface="Calibri Light" pitchFamily="34" charset="0"/>
            </a:endParaRPr>
          </a:p>
        </p:txBody>
      </p:sp>
      <p:pic>
        <p:nvPicPr>
          <p:cNvPr id="5" name="Picture 4" descr="E:\UPFWork\PhD\Papers\ChennaiWorkshop\seminar\illustrations\TalaImage.png"/>
          <p:cNvPicPr>
            <a:picLocks noChangeAspect="1" noChangeArrowheads="1"/>
          </p:cNvPicPr>
          <p:nvPr/>
        </p:nvPicPr>
        <p:blipFill>
          <a:blip r:embed="rId3" cstate="print"/>
          <a:srcRect r="46070" b="13669"/>
          <a:stretch>
            <a:fillRect/>
          </a:stretch>
        </p:blipFill>
        <p:spPr bwMode="auto">
          <a:xfrm>
            <a:off x="914400" y="3657600"/>
            <a:ext cx="2804160" cy="1219200"/>
          </a:xfrm>
          <a:prstGeom prst="rect">
            <a:avLst/>
          </a:prstGeom>
          <a:ln w="3175" cap="sq">
            <a:solidFill>
              <a:schemeClr val="tx1"/>
            </a:solidFill>
            <a:prstDash val="solid"/>
            <a:miter lim="800000"/>
          </a:ln>
          <a:effectLst>
            <a:outerShdw blurRad="50800" dist="38100" dir="2700000" algn="tl" rotWithShape="0">
              <a:srgbClr val="000000">
                <a:alpha val="43000"/>
              </a:srgbClr>
            </a:outerShdw>
          </a:effectLst>
        </p:spPr>
      </p:pic>
      <p:pic>
        <p:nvPicPr>
          <p:cNvPr id="6" name="Picture 2" descr="E:\UPFWork\PhD\Papers\CompMusicWorkshop2013\seminar\Examples\Transcription\SpecWaveform_prntScr.png"/>
          <p:cNvPicPr>
            <a:picLocks noChangeAspect="1" noChangeArrowheads="1"/>
          </p:cNvPicPr>
          <p:nvPr/>
        </p:nvPicPr>
        <p:blipFill>
          <a:blip r:embed="rId4" cstate="print"/>
          <a:srcRect/>
          <a:stretch>
            <a:fillRect/>
          </a:stretch>
        </p:blipFill>
        <p:spPr bwMode="auto">
          <a:xfrm>
            <a:off x="5269342" y="3657600"/>
            <a:ext cx="2371598" cy="1321910"/>
          </a:xfrm>
          <a:prstGeom prst="rect">
            <a:avLst/>
          </a:prstGeom>
          <a:noFill/>
        </p:spPr>
      </p:pic>
      <p:sp>
        <p:nvSpPr>
          <p:cNvPr id="7" name="TextBox 6"/>
          <p:cNvSpPr txBox="1"/>
          <p:nvPr/>
        </p:nvSpPr>
        <p:spPr>
          <a:xfrm>
            <a:off x="8229600" y="6443246"/>
            <a:ext cx="774571" cy="338554"/>
          </a:xfrm>
          <a:prstGeom prst="rect">
            <a:avLst/>
          </a:prstGeom>
          <a:noFill/>
        </p:spPr>
        <p:txBody>
          <a:bodyPr wrap="none" rtlCol="0">
            <a:spAutoFit/>
          </a:bodyPr>
          <a:lstStyle/>
          <a:p>
            <a:r>
              <a:rPr lang="en-US" sz="1600" dirty="0" smtClean="0">
                <a:solidFill>
                  <a:schemeClr val="bg1">
                    <a:lumMod val="50000"/>
                  </a:schemeClr>
                </a:solidFill>
              </a:rPr>
              <a:t>Sec 1.3</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tempo distribution – ISI </a:t>
            </a:r>
            <a:endParaRPr lang="en-US" dirty="0"/>
          </a:p>
        </p:txBody>
      </p:sp>
      <p:sp>
        <p:nvSpPr>
          <p:cNvPr id="3" name="Content Placeholder 2"/>
          <p:cNvSpPr>
            <a:spLocks noGrp="1"/>
          </p:cNvSpPr>
          <p:nvPr>
            <p:ph idx="1"/>
          </p:nvPr>
        </p:nvSpPr>
        <p:spPr>
          <a:xfrm>
            <a:off x="457200" y="1219200"/>
            <a:ext cx="8229600" cy="4876800"/>
          </a:xfrm>
        </p:spPr>
        <p:txBody>
          <a:bodyPr/>
          <a:lstStyle/>
          <a:p>
            <a:endParaRPr lang="en-US"/>
          </a:p>
        </p:txBody>
      </p:sp>
      <p:pic>
        <p:nvPicPr>
          <p:cNvPr id="17410" name="Picture 2"/>
          <p:cNvPicPr>
            <a:picLocks noChangeAspect="1" noChangeArrowheads="1"/>
          </p:cNvPicPr>
          <p:nvPr/>
        </p:nvPicPr>
        <p:blipFill>
          <a:blip r:embed="rId2" cstate="print"/>
          <a:srcRect/>
          <a:stretch>
            <a:fillRect/>
          </a:stretch>
        </p:blipFill>
        <p:spPr bwMode="auto">
          <a:xfrm>
            <a:off x="304800" y="1266825"/>
            <a:ext cx="4181475" cy="4981575"/>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552950" y="1274302"/>
            <a:ext cx="4286250" cy="4924425"/>
          </a:xfrm>
          <a:prstGeom prst="rect">
            <a:avLst/>
          </a:prstGeom>
          <a:noFill/>
          <a:ln w="9525">
            <a:solidFill>
              <a:srgbClr val="E72825"/>
            </a:solid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tempo distribution – IBI</a:t>
            </a:r>
            <a:endParaRPr lang="en-US" dirty="0"/>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cstate="print"/>
          <a:srcRect/>
          <a:stretch>
            <a:fillRect/>
          </a:stretch>
        </p:blipFill>
        <p:spPr bwMode="auto">
          <a:xfrm>
            <a:off x="342900" y="1265237"/>
            <a:ext cx="4229100" cy="4972050"/>
          </a:xfrm>
          <a:prstGeom prst="rect">
            <a:avLst/>
          </a:prstGeom>
          <a:noFill/>
          <a:ln w="9525">
            <a:solidFill>
              <a:srgbClr val="E72825"/>
            </a:solid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4619625" y="1232848"/>
            <a:ext cx="4219575" cy="4933950"/>
          </a:xfrm>
          <a:prstGeom prst="rect">
            <a:avLst/>
          </a:prstGeom>
          <a:noFill/>
          <a:ln w="9525">
            <a:no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Carnatic</a:t>
            </a:r>
            <a:r>
              <a:rPr lang="en-US" dirty="0" smtClean="0"/>
              <a:t> tempo distribution – IBI</a:t>
            </a:r>
            <a:endParaRPr lang="en-US" dirty="0"/>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3" cstate="print"/>
          <a:srcRect/>
          <a:stretch>
            <a:fillRect/>
          </a:stretch>
        </p:blipFill>
        <p:spPr bwMode="auto">
          <a:xfrm>
            <a:off x="342900" y="1265237"/>
            <a:ext cx="4229100" cy="4972050"/>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4619625" y="1232848"/>
            <a:ext cx="4219575" cy="4933950"/>
          </a:xfrm>
          <a:prstGeom prst="rect">
            <a:avLst/>
          </a:prstGeom>
          <a:noFill/>
          <a:ln w="9525">
            <a:solidFill>
              <a:srgbClr val="E72825"/>
            </a:solid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4.2.1</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Hindustani music rhythm dataset</a:t>
            </a:r>
            <a:endParaRPr lang="en-US" dirty="0"/>
          </a:p>
        </p:txBody>
      </p:sp>
      <p:sp>
        <p:nvSpPr>
          <p:cNvPr id="3" name="Content Placeholder 2"/>
          <p:cNvSpPr>
            <a:spLocks noGrp="1"/>
          </p:cNvSpPr>
          <p:nvPr>
            <p:ph idx="1"/>
          </p:nvPr>
        </p:nvSpPr>
        <p:spPr/>
        <p:txBody>
          <a:bodyPr/>
          <a:lstStyle/>
          <a:p>
            <a:r>
              <a:rPr lang="en-US" dirty="0" err="1" smtClean="0"/>
              <a:t>HMR</a:t>
            </a:r>
            <a:r>
              <a:rPr lang="en-US" baseline="-25000" dirty="0" err="1" smtClean="0"/>
              <a:t>f</a:t>
            </a:r>
            <a:r>
              <a:rPr lang="en-US" dirty="0" smtClean="0"/>
              <a:t> dataset, two minute excerpts from full pieces</a:t>
            </a:r>
            <a:endParaRPr lang="en-US" dirty="0"/>
          </a:p>
        </p:txBody>
      </p:sp>
      <p:pic>
        <p:nvPicPr>
          <p:cNvPr id="14338" name="Picture 2"/>
          <p:cNvPicPr>
            <a:picLocks noChangeAspect="1" noChangeArrowheads="1"/>
          </p:cNvPicPr>
          <p:nvPr/>
        </p:nvPicPr>
        <p:blipFill>
          <a:blip r:embed="rId3" cstate="print"/>
          <a:srcRect/>
          <a:stretch>
            <a:fillRect/>
          </a:stretch>
        </p:blipFill>
        <p:spPr bwMode="auto">
          <a:xfrm>
            <a:off x="1762125" y="1847850"/>
            <a:ext cx="5248275" cy="2495550"/>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1600200" y="4267200"/>
            <a:ext cx="5638800" cy="1800225"/>
          </a:xfrm>
          <a:prstGeom prst="rect">
            <a:avLst/>
          </a:prstGeom>
          <a:noFill/>
          <a:ln w="9525">
            <a:no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
        <p:nvSpPr>
          <p:cNvPr id="7" name="TextBox 6"/>
          <p:cNvSpPr txBox="1"/>
          <p:nvPr/>
        </p:nvSpPr>
        <p:spPr>
          <a:xfrm>
            <a:off x="76200" y="5956852"/>
            <a:ext cx="7848600" cy="738664"/>
          </a:xfrm>
          <a:prstGeom prst="rect">
            <a:avLst/>
          </a:prstGeom>
          <a:noFill/>
        </p:spPr>
        <p:txBody>
          <a:bodyPr wrap="square" rtlCol="0">
            <a:spAutoFit/>
          </a:bodyPr>
          <a:lstStyle/>
          <a:p>
            <a:r>
              <a:rPr lang="en-US" sz="1400" b="1" dirty="0" err="1" smtClean="0">
                <a:solidFill>
                  <a:schemeClr val="tx1">
                    <a:lumMod val="75000"/>
                    <a:lumOff val="25000"/>
                  </a:schemeClr>
                </a:solidFill>
              </a:rPr>
              <a:t>Srinivasamurthy</a:t>
            </a:r>
            <a:r>
              <a:rPr lang="en-US" sz="1400" b="1" dirty="0" smtClean="0">
                <a:solidFill>
                  <a:schemeClr val="tx1">
                    <a:lumMod val="75000"/>
                    <a:lumOff val="25000"/>
                  </a:schemeClr>
                </a:solidFill>
              </a:rPr>
              <a:t>, A.</a:t>
            </a:r>
            <a:r>
              <a:rPr lang="en-US" sz="1400" dirty="0" smtClean="0">
                <a:solidFill>
                  <a:schemeClr val="tx1">
                    <a:lumMod val="75000"/>
                    <a:lumOff val="25000"/>
                  </a:schemeClr>
                </a:solidFill>
              </a:rPr>
              <a:t>, </a:t>
            </a:r>
            <a:r>
              <a:rPr lang="en-US" sz="1400" dirty="0" err="1" smtClean="0">
                <a:solidFill>
                  <a:schemeClr val="tx1">
                    <a:lumMod val="75000"/>
                    <a:lumOff val="25000"/>
                  </a:schemeClr>
                </a:solidFill>
              </a:rPr>
              <a:t>Holzapfel</a:t>
            </a:r>
            <a:r>
              <a:rPr lang="en-US" sz="1400" dirty="0" smtClean="0">
                <a:solidFill>
                  <a:schemeClr val="tx1">
                    <a:lumMod val="75000"/>
                    <a:lumOff val="25000"/>
                  </a:schemeClr>
                </a:solidFill>
              </a:rPr>
              <a:t>, A., </a:t>
            </a:r>
            <a:r>
              <a:rPr lang="en-US" sz="1400" dirty="0" err="1" smtClean="0">
                <a:solidFill>
                  <a:schemeClr val="tx1">
                    <a:lumMod val="75000"/>
                    <a:lumOff val="25000"/>
                  </a:schemeClr>
                </a:solidFill>
              </a:rPr>
              <a:t>Cemgil</a:t>
            </a:r>
            <a:r>
              <a:rPr lang="en-US" sz="1400" dirty="0" smtClean="0">
                <a:solidFill>
                  <a:schemeClr val="tx1">
                    <a:lumMod val="75000"/>
                    <a:lumOff val="25000"/>
                  </a:schemeClr>
                </a:solidFill>
              </a:rPr>
              <a:t>, A. T., &amp; Serra, X. (2016, March). A generalized Bayesian model for tracking long metrical cycles in acoustic music signals. In Proceedings of the 41st IEEE International Conference on Acoustics, Speech and Signal Processing (ICASSP 2016) (pp. 76–80). Shanghai, China.</a:t>
            </a:r>
            <a:endParaRPr lang="en-US" sz="1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Hindustani music rhythm dataset</a:t>
            </a:r>
            <a:endParaRPr lang="en-US" dirty="0"/>
          </a:p>
        </p:txBody>
      </p:sp>
      <p:sp>
        <p:nvSpPr>
          <p:cNvPr id="3" name="Content Placeholder 2"/>
          <p:cNvSpPr>
            <a:spLocks noGrp="1"/>
          </p:cNvSpPr>
          <p:nvPr>
            <p:ph idx="1"/>
          </p:nvPr>
        </p:nvSpPr>
        <p:spPr/>
        <p:txBody>
          <a:bodyPr/>
          <a:lstStyle/>
          <a:p>
            <a:r>
              <a:rPr lang="en-US" dirty="0" err="1" smtClean="0"/>
              <a:t>HMR</a:t>
            </a:r>
            <a:r>
              <a:rPr lang="en-US" baseline="-25000" dirty="0" err="1" smtClean="0"/>
              <a:t>f</a:t>
            </a:r>
            <a:r>
              <a:rPr lang="en-US" dirty="0" smtClean="0"/>
              <a:t> dataset</a:t>
            </a:r>
            <a:endParaRPr lang="en-US" dirty="0"/>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pic>
        <p:nvPicPr>
          <p:cNvPr id="8" name="Picture 2"/>
          <p:cNvPicPr>
            <a:picLocks noChangeAspect="1" noChangeArrowheads="1"/>
          </p:cNvPicPr>
          <p:nvPr/>
        </p:nvPicPr>
        <p:blipFill>
          <a:blip r:embed="rId3" cstate="print"/>
          <a:srcRect/>
          <a:stretch>
            <a:fillRect/>
          </a:stretch>
        </p:blipFill>
        <p:spPr bwMode="auto">
          <a:xfrm>
            <a:off x="1762125" y="1847850"/>
            <a:ext cx="5248275" cy="2495550"/>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a:stretch>
            <a:fillRect/>
          </a:stretch>
        </p:blipFill>
        <p:spPr bwMode="auto">
          <a:xfrm>
            <a:off x="1600200" y="4267200"/>
            <a:ext cx="5638800" cy="1800225"/>
          </a:xfrm>
          <a:prstGeom prst="rect">
            <a:avLst/>
          </a:prstGeom>
          <a:noFill/>
          <a:ln w="9525">
            <a:noFill/>
            <a:miter lim="800000"/>
            <a:headEnd/>
            <a:tailEnd/>
          </a:ln>
        </p:spPr>
      </p:pic>
      <p:sp>
        <p:nvSpPr>
          <p:cNvPr id="6" name="Rectangle 5"/>
          <p:cNvSpPr/>
          <p:nvPr/>
        </p:nvSpPr>
        <p:spPr>
          <a:xfrm>
            <a:off x="5791200" y="4343400"/>
            <a:ext cx="1371600" cy="163830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987158" y="6336268"/>
            <a:ext cx="5169685" cy="369332"/>
          </a:xfrm>
          <a:prstGeom prst="rect">
            <a:avLst/>
          </a:prstGeom>
          <a:noFill/>
        </p:spPr>
        <p:txBody>
          <a:bodyPr wrap="none" rtlCol="0">
            <a:spAutoFit/>
          </a:bodyPr>
          <a:lstStyle/>
          <a:p>
            <a:r>
              <a:rPr lang="en-US" dirty="0" smtClean="0">
                <a:latin typeface="Calibri Light" pitchFamily="34" charset="0"/>
                <a:hlinkClick r:id="rId5"/>
              </a:rPr>
              <a:t>http://compmusic.upf.edu/hindustani-rhythm-dataset</a:t>
            </a:r>
            <a:endParaRPr lang="en-US" dirty="0">
              <a:latin typeface="Calibri Light" pitchFamily="34"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cycle (duration) subset </a:t>
            </a:r>
            <a:endParaRPr lang="en-US" dirty="0"/>
          </a:p>
        </p:txBody>
      </p:sp>
      <p:sp>
        <p:nvSpPr>
          <p:cNvPr id="3" name="Content Placeholder 2"/>
          <p:cNvSpPr>
            <a:spLocks noGrp="1"/>
          </p:cNvSpPr>
          <p:nvPr>
            <p:ph idx="1"/>
          </p:nvPr>
        </p:nvSpPr>
        <p:spPr/>
        <p:txBody>
          <a:bodyPr/>
          <a:lstStyle/>
          <a:p>
            <a:r>
              <a:rPr lang="en-US" dirty="0" smtClean="0"/>
              <a:t>HMR</a:t>
            </a:r>
            <a:r>
              <a:rPr lang="en-US" baseline="-25000" dirty="0" smtClean="0"/>
              <a:t>l</a:t>
            </a:r>
            <a:r>
              <a:rPr lang="en-US" dirty="0" smtClean="0"/>
              <a:t> dataset (&lt; 60 MPM, </a:t>
            </a:r>
            <a:r>
              <a:rPr lang="en-US" dirty="0" err="1" smtClean="0"/>
              <a:t>vilaṁbit</a:t>
            </a:r>
            <a:r>
              <a:rPr lang="en-US" dirty="0" smtClean="0"/>
              <a:t>)</a:t>
            </a:r>
            <a:endParaRPr lang="en-US" dirty="0"/>
          </a:p>
        </p:txBody>
      </p:sp>
      <p:pic>
        <p:nvPicPr>
          <p:cNvPr id="16386" name="Picture 2"/>
          <p:cNvPicPr>
            <a:picLocks noChangeAspect="1" noChangeArrowheads="1"/>
          </p:cNvPicPr>
          <p:nvPr/>
        </p:nvPicPr>
        <p:blipFill>
          <a:blip r:embed="rId3" cstate="print"/>
          <a:srcRect/>
          <a:stretch>
            <a:fillRect/>
          </a:stretch>
        </p:blipFill>
        <p:spPr bwMode="auto">
          <a:xfrm>
            <a:off x="1876425" y="1857375"/>
            <a:ext cx="5229225" cy="2486025"/>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676400" y="4648200"/>
            <a:ext cx="5629275" cy="1790700"/>
          </a:xfrm>
          <a:prstGeom prst="rect">
            <a:avLst/>
          </a:prstGeom>
          <a:noFill/>
          <a:ln w="9525">
            <a:noFill/>
            <a:miter lim="800000"/>
            <a:headEnd/>
            <a:tailEnd/>
          </a:ln>
        </p:spPr>
      </p:pic>
      <p:sp>
        <p:nvSpPr>
          <p:cNvPr id="6" name="Rectangle 5"/>
          <p:cNvSpPr/>
          <p:nvPr/>
        </p:nvSpPr>
        <p:spPr>
          <a:xfrm>
            <a:off x="1942684" y="3855554"/>
            <a:ext cx="5057775" cy="36195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cycle (duration) subset</a:t>
            </a:r>
            <a:endParaRPr lang="en-US" dirty="0"/>
          </a:p>
        </p:txBody>
      </p:sp>
      <p:sp>
        <p:nvSpPr>
          <p:cNvPr id="3" name="Content Placeholder 2"/>
          <p:cNvSpPr>
            <a:spLocks noGrp="1"/>
          </p:cNvSpPr>
          <p:nvPr>
            <p:ph idx="1"/>
          </p:nvPr>
        </p:nvSpPr>
        <p:spPr/>
        <p:txBody>
          <a:bodyPr/>
          <a:lstStyle/>
          <a:p>
            <a:r>
              <a:rPr lang="en-US" dirty="0" smtClean="0"/>
              <a:t>HMR</a:t>
            </a:r>
            <a:r>
              <a:rPr lang="en-US" baseline="-25000" dirty="0" smtClean="0"/>
              <a:t>s</a:t>
            </a:r>
            <a:r>
              <a:rPr lang="en-US" dirty="0" smtClean="0"/>
              <a:t> dataset (&gt; 60 MPM, </a:t>
            </a:r>
            <a:r>
              <a:rPr lang="en-US" dirty="0" err="1" smtClean="0"/>
              <a:t>madhya</a:t>
            </a:r>
            <a:r>
              <a:rPr lang="en-US" dirty="0" smtClean="0"/>
              <a:t> and </a:t>
            </a:r>
            <a:r>
              <a:rPr lang="en-US" dirty="0" err="1" smtClean="0"/>
              <a:t>drut</a:t>
            </a:r>
            <a:r>
              <a:rPr lang="en-US" dirty="0" smtClean="0"/>
              <a:t>)</a:t>
            </a:r>
          </a:p>
          <a:p>
            <a:endParaRPr lang="en-US" dirty="0"/>
          </a:p>
        </p:txBody>
      </p:sp>
      <p:pic>
        <p:nvPicPr>
          <p:cNvPr id="15362" name="Picture 2"/>
          <p:cNvPicPr>
            <a:picLocks noChangeAspect="1" noChangeArrowheads="1"/>
          </p:cNvPicPr>
          <p:nvPr/>
        </p:nvPicPr>
        <p:blipFill>
          <a:blip r:embed="rId3" cstate="print"/>
          <a:srcRect/>
          <a:stretch>
            <a:fillRect/>
          </a:stretch>
        </p:blipFill>
        <p:spPr bwMode="auto">
          <a:xfrm>
            <a:off x="1857375" y="1828800"/>
            <a:ext cx="5305425" cy="256222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828800" y="4648200"/>
            <a:ext cx="5572125" cy="1866900"/>
          </a:xfrm>
          <a:prstGeom prst="rect">
            <a:avLst/>
          </a:prstGeom>
          <a:noFill/>
          <a:ln w="9525">
            <a:noFill/>
            <a:miter lim="800000"/>
            <a:headEnd/>
            <a:tailEnd/>
          </a:ln>
        </p:spPr>
      </p:pic>
      <p:sp>
        <p:nvSpPr>
          <p:cNvPr id="6" name="Rectangle 5"/>
          <p:cNvSpPr/>
          <p:nvPr/>
        </p:nvSpPr>
        <p:spPr>
          <a:xfrm>
            <a:off x="1969188" y="3882058"/>
            <a:ext cx="5057775" cy="361950"/>
          </a:xfrm>
          <a:prstGeom prst="rect">
            <a:avLst/>
          </a:prstGeom>
          <a:solidFill>
            <a:schemeClr val="accent6">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HMR</a:t>
            </a:r>
            <a:r>
              <a:rPr lang="en-US" baseline="-25000" dirty="0" smtClean="0"/>
              <a:t>l</a:t>
            </a:r>
            <a:r>
              <a:rPr lang="en-US" dirty="0" smtClean="0"/>
              <a:t> tempo distribution – ISI </a:t>
            </a:r>
            <a:endParaRPr lang="en-US" dirty="0"/>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3" cstate="print"/>
          <a:srcRect/>
          <a:stretch>
            <a:fillRect/>
          </a:stretch>
        </p:blipFill>
        <p:spPr bwMode="auto">
          <a:xfrm>
            <a:off x="381000" y="1219200"/>
            <a:ext cx="4105275" cy="4953000"/>
          </a:xfrm>
          <a:prstGeom prst="rect">
            <a:avLst/>
          </a:prstGeom>
          <a:noFill/>
          <a:ln w="9525">
            <a:solidFill>
              <a:srgbClr val="E72825"/>
            </a:solidFill>
            <a:miter lim="800000"/>
            <a:headEnd/>
            <a:tailEnd/>
          </a:ln>
        </p:spPr>
      </p:pic>
      <p:pic>
        <p:nvPicPr>
          <p:cNvPr id="18435" name="Picture 3"/>
          <p:cNvPicPr>
            <a:picLocks noChangeAspect="1" noChangeArrowheads="1"/>
          </p:cNvPicPr>
          <p:nvPr/>
        </p:nvPicPr>
        <p:blipFill>
          <a:blip r:embed="rId4" cstate="print"/>
          <a:srcRect/>
          <a:stretch>
            <a:fillRect/>
          </a:stretch>
        </p:blipFill>
        <p:spPr bwMode="auto">
          <a:xfrm>
            <a:off x="4572000" y="1257300"/>
            <a:ext cx="4343400" cy="4762500"/>
          </a:xfrm>
          <a:prstGeom prst="rect">
            <a:avLst/>
          </a:prstGeom>
          <a:noFill/>
          <a:ln w="9525">
            <a:no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HMR</a:t>
            </a:r>
            <a:r>
              <a:rPr lang="en-US" baseline="-25000" dirty="0" smtClean="0"/>
              <a:t>l</a:t>
            </a:r>
            <a:r>
              <a:rPr lang="en-US" dirty="0" smtClean="0"/>
              <a:t> tempo distribution – ISI </a:t>
            </a:r>
            <a:endParaRPr lang="en-US" dirty="0"/>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cstate="print"/>
          <a:srcRect/>
          <a:stretch>
            <a:fillRect/>
          </a:stretch>
        </p:blipFill>
        <p:spPr bwMode="auto">
          <a:xfrm>
            <a:off x="381000" y="1219200"/>
            <a:ext cx="4105275" cy="495300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572000" y="1257300"/>
            <a:ext cx="4343400" cy="4762500"/>
          </a:xfrm>
          <a:prstGeom prst="rect">
            <a:avLst/>
          </a:prstGeom>
          <a:noFill/>
          <a:ln w="9525">
            <a:solidFill>
              <a:srgbClr val="E72825"/>
            </a:solid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HMR</a:t>
            </a:r>
            <a:r>
              <a:rPr lang="en-US" baseline="-25000" dirty="0" smtClean="0"/>
              <a:t>l</a:t>
            </a:r>
            <a:r>
              <a:rPr lang="en-US" dirty="0" smtClean="0"/>
              <a:t> tempo distribution – IBI</a:t>
            </a:r>
            <a:endParaRPr lang="en-US" dirty="0"/>
          </a:p>
        </p:txBody>
      </p:sp>
      <p:sp>
        <p:nvSpPr>
          <p:cNvPr id="3" name="Content Placeholder 2"/>
          <p:cNvSpPr>
            <a:spLocks noGrp="1"/>
          </p:cNvSpPr>
          <p:nvPr>
            <p:ph idx="1"/>
          </p:nvPr>
        </p:nvSpPr>
        <p:spPr>
          <a:xfrm>
            <a:off x="381000" y="1371600"/>
            <a:ext cx="8229600" cy="4876800"/>
          </a:xfrm>
        </p:spPr>
        <p:txBody>
          <a:bodyPr/>
          <a:lstStyle/>
          <a:p>
            <a:endParaRPr lang="en-US"/>
          </a:p>
        </p:txBody>
      </p:sp>
      <p:pic>
        <p:nvPicPr>
          <p:cNvPr id="19458" name="Picture 2"/>
          <p:cNvPicPr>
            <a:picLocks noChangeAspect="1" noChangeArrowheads="1"/>
          </p:cNvPicPr>
          <p:nvPr/>
        </p:nvPicPr>
        <p:blipFill>
          <a:blip r:embed="rId2" cstate="print"/>
          <a:srcRect/>
          <a:stretch>
            <a:fillRect/>
          </a:stretch>
        </p:blipFill>
        <p:spPr bwMode="auto">
          <a:xfrm>
            <a:off x="352425" y="1295400"/>
            <a:ext cx="4219575" cy="4953000"/>
          </a:xfrm>
          <a:prstGeom prst="rect">
            <a:avLst/>
          </a:prstGeom>
          <a:noFill/>
          <a:ln w="9525">
            <a:solidFill>
              <a:srgbClr val="E72825"/>
            </a:solid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4657725" y="1314450"/>
            <a:ext cx="4333875" cy="4857750"/>
          </a:xfrm>
          <a:prstGeom prst="rect">
            <a:avLst/>
          </a:prstGeom>
          <a:noFill/>
          <a:ln w="9525">
            <a:noFill/>
            <a:miter lim="800000"/>
            <a:headEnd/>
            <a:tailEnd/>
          </a:ln>
        </p:spPr>
      </p:pic>
      <p:sp>
        <p:nvSpPr>
          <p:cNvPr id="6" name="TextBox 5"/>
          <p:cNvSpPr txBox="1"/>
          <p:nvPr/>
        </p:nvSpPr>
        <p:spPr>
          <a:xfrm>
            <a:off x="8229600" y="6443246"/>
            <a:ext cx="930063" cy="338554"/>
          </a:xfrm>
          <a:prstGeom prst="rect">
            <a:avLst/>
          </a:prstGeom>
          <a:noFill/>
        </p:spPr>
        <p:txBody>
          <a:bodyPr wrap="none" rtlCol="0">
            <a:spAutoFit/>
          </a:bodyPr>
          <a:lstStyle/>
          <a:p>
            <a:r>
              <a:rPr lang="en-US" sz="1600" dirty="0" smtClean="0">
                <a:solidFill>
                  <a:schemeClr val="bg1">
                    <a:lumMod val="50000"/>
                  </a:schemeClr>
                </a:solidFill>
              </a:rPr>
              <a:t>Sec 4.2.2</a:t>
            </a:r>
            <a:endParaRPr lang="en-US" sz="1600" dirty="0">
              <a:solidFill>
                <a:schemeClr val="bg1">
                  <a:lumMod val="50000"/>
                </a:schemeClr>
              </a:solidFill>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AJAY@WQVEKMNFUVWZY5H8" val="4705"/>
</p:tagLst>
</file>

<file path=ppt/theme/theme1.xml><?xml version="1.0" encoding="utf-8"?>
<a:theme xmlns:a="http://schemas.openxmlformats.org/drawingml/2006/main" name="2013_Tools_CompMusicWorkshop_w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2013_Tools_CompMusicWorkshop_win</Template>
  <TotalTime>29961</TotalTime>
  <Words>14709</Words>
  <Application>Microsoft Office PowerPoint</Application>
  <PresentationFormat>On-screen Show (4:3)</PresentationFormat>
  <Paragraphs>1732</Paragraphs>
  <Slides>262</Slides>
  <Notes>203</Notes>
  <HiddenSlides>90</HiddenSlides>
  <MMClips>15</MMClips>
  <ScaleCrop>false</ScaleCrop>
  <HeadingPairs>
    <vt:vector size="4" baseType="variant">
      <vt:variant>
        <vt:lpstr>Theme</vt:lpstr>
      </vt:variant>
      <vt:variant>
        <vt:i4>1</vt:i4>
      </vt:variant>
      <vt:variant>
        <vt:lpstr>Slide Titles</vt:lpstr>
      </vt:variant>
      <vt:variant>
        <vt:i4>262</vt:i4>
      </vt:variant>
    </vt:vector>
  </HeadingPairs>
  <TitlesOfParts>
    <vt:vector size="263" baseType="lpstr">
      <vt:lpstr>2013_Tools_CompMusicWorkshop_win</vt:lpstr>
      <vt:lpstr>A Data-driven Bayesian Approach to  Automatic Rhythm Analysis of  Indian Art Music</vt:lpstr>
      <vt:lpstr>Acknowledgements</vt:lpstr>
      <vt:lpstr>Outline</vt:lpstr>
      <vt:lpstr>Introduction</vt:lpstr>
      <vt:lpstr>Context – CompMusic</vt:lpstr>
      <vt:lpstr>Motivation – Automatic rhythm analysis        </vt:lpstr>
      <vt:lpstr>Scope and Objectives – Long title</vt:lpstr>
      <vt:lpstr>… automatic analysis, description and discovery …</vt:lpstr>
      <vt:lpstr>. . . of rhythmic structures and patterns  . . .</vt:lpstr>
      <vt:lpstr>Culture-aware and data-driven . . .</vt:lpstr>
      <vt:lpstr> . . . signal processing and machine learning approaches . . .</vt:lpstr>
      <vt:lpstr>. . . audio music collections . . .</vt:lpstr>
      <vt:lpstr>. . . Indian art music</vt:lpstr>
      <vt:lpstr>Additionally . . . </vt:lpstr>
      <vt:lpstr>Primary research questions</vt:lpstr>
      <vt:lpstr>Primary research questions</vt:lpstr>
      <vt:lpstr>Topics</vt:lpstr>
      <vt:lpstr>Topics</vt:lpstr>
      <vt:lpstr>Topics</vt:lpstr>
      <vt:lpstr>Topics</vt:lpstr>
      <vt:lpstr>Topics</vt:lpstr>
      <vt:lpstr>Topics – not discussed</vt:lpstr>
      <vt:lpstr>Background</vt:lpstr>
      <vt:lpstr>Rhythm in Carnatic music</vt:lpstr>
      <vt:lpstr>Tāla in Carnatic music</vt:lpstr>
      <vt:lpstr>Popular tālas</vt:lpstr>
      <vt:lpstr>An example</vt:lpstr>
      <vt:lpstr>Rhythm in Hindustani music </vt:lpstr>
      <vt:lpstr>Tāl in Hindustani music</vt:lpstr>
      <vt:lpstr>Tāl in Hindustani music</vt:lpstr>
      <vt:lpstr>Popular tāls</vt:lpstr>
      <vt:lpstr>An example</vt:lpstr>
      <vt:lpstr>Some observations</vt:lpstr>
      <vt:lpstr>Syllabic percussion systems</vt:lpstr>
      <vt:lpstr>Bōl in Hindustani music</vt:lpstr>
      <vt:lpstr>Bōl in Hindustani music</vt:lpstr>
      <vt:lpstr>Canonical patterns of a tāl (ṭhēkā)</vt:lpstr>
      <vt:lpstr>Carnatic music – Solkattu </vt:lpstr>
      <vt:lpstr>Summary – Indian art music </vt:lpstr>
      <vt:lpstr>Turkish Makam music</vt:lpstr>
      <vt:lpstr>Beijing opera (Jingju)</vt:lpstr>
      <vt:lpstr>Rhythm and percussion in Beijing opera</vt:lpstr>
      <vt:lpstr>Percussion instruments</vt:lpstr>
      <vt:lpstr>Percussion syllables</vt:lpstr>
      <vt:lpstr>Percussion patterns</vt:lpstr>
      <vt:lpstr>Rhythm in MIR</vt:lpstr>
      <vt:lpstr>Bayesian models </vt:lpstr>
      <vt:lpstr>Automatic rhythm analysis problems</vt:lpstr>
      <vt:lpstr>Challenges </vt:lpstr>
      <vt:lpstr>Opportunities</vt:lpstr>
      <vt:lpstr>Characteristics of Indian Art Music</vt:lpstr>
      <vt:lpstr>Automatic rhythm analysis in Indian art music</vt:lpstr>
      <vt:lpstr>Different problems</vt:lpstr>
      <vt:lpstr>Automatic rhythm analysis in Indian art music</vt:lpstr>
      <vt:lpstr>Thesis problems</vt:lpstr>
      <vt:lpstr>Onset detection</vt:lpstr>
      <vt:lpstr>Onset detection</vt:lpstr>
      <vt:lpstr>Onset detection</vt:lpstr>
      <vt:lpstr>Instrument-wise onset detection</vt:lpstr>
      <vt:lpstr>Tāla recognition</vt:lpstr>
      <vt:lpstr>Rhythm based structural segmentation: Concert</vt:lpstr>
      <vt:lpstr>Structural segmentation: Kriti</vt:lpstr>
      <vt:lpstr>Data corpora for research</vt:lpstr>
      <vt:lpstr>Data corpora for research</vt:lpstr>
      <vt:lpstr>Data corpora for research</vt:lpstr>
      <vt:lpstr>Data corpora for research</vt:lpstr>
      <vt:lpstr>Test datasets</vt:lpstr>
      <vt:lpstr>Test datasets</vt:lpstr>
      <vt:lpstr>Building research corpora</vt:lpstr>
      <vt:lpstr>Carnatic Music Corpus</vt:lpstr>
      <vt:lpstr>Carnatic corpus: Considerations</vt:lpstr>
      <vt:lpstr>Carnatic corpus: Content</vt:lpstr>
      <vt:lpstr>Coverage and Completeness</vt:lpstr>
      <vt:lpstr>Hindustani Music Corpus</vt:lpstr>
      <vt:lpstr>Hindustani corpus: Considerations</vt:lpstr>
      <vt:lpstr>Hindustani corpus: Content</vt:lpstr>
      <vt:lpstr>Coverage and Completeness</vt:lpstr>
      <vt:lpstr>Creative Commons music collections</vt:lpstr>
      <vt:lpstr>Datasets for rhythm analysis</vt:lpstr>
      <vt:lpstr>Datasets for rhythm analysis</vt:lpstr>
      <vt:lpstr>Datasets for rhythm analysis</vt:lpstr>
      <vt:lpstr>Corpus level analysis</vt:lpstr>
      <vt:lpstr>Carnatic music rhythm dataset</vt:lpstr>
      <vt:lpstr>Carnatic music rhythm dataset</vt:lpstr>
      <vt:lpstr>Carnatic music rhythm dataset</vt:lpstr>
      <vt:lpstr>Carnatic music rhythm dataset – tempo</vt:lpstr>
      <vt:lpstr>Carnatic music rhythm dataset – tempo</vt:lpstr>
      <vt:lpstr>Carnatic music rhythm dataset – tempo</vt:lpstr>
      <vt:lpstr>Carnatic tempo distribution – ISI </vt:lpstr>
      <vt:lpstr>Carnatic tempo distribution – ISI </vt:lpstr>
      <vt:lpstr>Carnatic tempo distribution – IBI</vt:lpstr>
      <vt:lpstr>Carnatic tempo distribution – IBI</vt:lpstr>
      <vt:lpstr>Hindustani music rhythm dataset</vt:lpstr>
      <vt:lpstr>Hindustani music rhythm dataset</vt:lpstr>
      <vt:lpstr>Long cycle (duration) subset </vt:lpstr>
      <vt:lpstr>Short cycle (duration) subset</vt:lpstr>
      <vt:lpstr>HMRl tempo distribution – ISI </vt:lpstr>
      <vt:lpstr>HMRl tempo distribution – ISI </vt:lpstr>
      <vt:lpstr>HMRl tempo distribution – IBI</vt:lpstr>
      <vt:lpstr>HMRl tempo distribution – IBI</vt:lpstr>
      <vt:lpstr>HMRs tempo distribution – ISI </vt:lpstr>
      <vt:lpstr>HMRs tempo distribution – ISI </vt:lpstr>
      <vt:lpstr>HMRs tempo distribution – IBI </vt:lpstr>
      <vt:lpstr>HMRs tempo distribution – IBI </vt:lpstr>
      <vt:lpstr>Intra-cycle tempo variation</vt:lpstr>
      <vt:lpstr>Intra-cycle tempo variation</vt:lpstr>
      <vt:lpstr>Corpus level analysis</vt:lpstr>
      <vt:lpstr>Cycle length rhythm patterns</vt:lpstr>
      <vt:lpstr>Cycle length rhythm patterns</vt:lpstr>
      <vt:lpstr>Cycle length rhythm patterns</vt:lpstr>
      <vt:lpstr>Rhythm patterns in CMRf dataset</vt:lpstr>
      <vt:lpstr>Rhythm patterns in CMRf dataset</vt:lpstr>
      <vt:lpstr>Rhythm patterns in CMRf dataset</vt:lpstr>
      <vt:lpstr>Rhythm patterns in CMRf dataset</vt:lpstr>
      <vt:lpstr>Rhythm patterns in CMRf dataset</vt:lpstr>
      <vt:lpstr>Rhythm patterns in HMRl dataset</vt:lpstr>
      <vt:lpstr>Rhythm patterns in HMRl dataset</vt:lpstr>
      <vt:lpstr>Rhythm patterns in HMRl dataset</vt:lpstr>
      <vt:lpstr>Rhythm patterns in HMRl dataset</vt:lpstr>
      <vt:lpstr>Rhythm patterns in HMRl dataset</vt:lpstr>
      <vt:lpstr>Rhythm patterns in HMRl dataset</vt:lpstr>
      <vt:lpstr>Rhythm patterns in HMRl dataset</vt:lpstr>
      <vt:lpstr>Rhythm patterns in HMRl dataset</vt:lpstr>
      <vt:lpstr>Rhythm patterns in HMRs dataset</vt:lpstr>
      <vt:lpstr>Rhythm patterns in HMRs dataset</vt:lpstr>
      <vt:lpstr>Rhythm patterns in HMRs dataset</vt:lpstr>
      <vt:lpstr>Rhythm patterns in HMRs dataset</vt:lpstr>
      <vt:lpstr>Rhythm patterns in HMRs dataset</vt:lpstr>
      <vt:lpstr>Mulgaonkar Tabla Solo (MTS) dataset</vt:lpstr>
      <vt:lpstr>UKS Mridangam Solo (UMS) dataset</vt:lpstr>
      <vt:lpstr>Ballroom dataset</vt:lpstr>
      <vt:lpstr>Meter inference and tracking</vt:lpstr>
      <vt:lpstr>Meter analysis</vt:lpstr>
      <vt:lpstr>Meter analysis</vt:lpstr>
      <vt:lpstr>The goal !</vt:lpstr>
      <vt:lpstr>Meter analysis tasks</vt:lpstr>
      <vt:lpstr>Meter analysis tasks</vt:lpstr>
      <vt:lpstr>Meter analysis tasks</vt:lpstr>
      <vt:lpstr>Meter analysis tasks</vt:lpstr>
      <vt:lpstr>State of the art</vt:lpstr>
      <vt:lpstr>State of the art</vt:lpstr>
      <vt:lpstr>Evaluation of meter analysis tasks </vt:lpstr>
      <vt:lpstr>Preliminary check – MIR state of the art</vt:lpstr>
      <vt:lpstr>Preliminary approach – dynamic programming</vt:lpstr>
      <vt:lpstr>Preliminary results</vt:lpstr>
      <vt:lpstr>Bayesian models for meter analysis</vt:lpstr>
      <vt:lpstr>Bayesian models for meter analysis</vt:lpstr>
      <vt:lpstr>Bar pointer model – idea </vt:lpstr>
      <vt:lpstr>Bar pointer model (BP-model)</vt:lpstr>
      <vt:lpstr>Model structure</vt:lpstr>
      <vt:lpstr>Latent variables</vt:lpstr>
      <vt:lpstr>Observation model</vt:lpstr>
      <vt:lpstr>Transition model</vt:lpstr>
      <vt:lpstr>Transition model</vt:lpstr>
      <vt:lpstr>Transition model</vt:lpstr>
      <vt:lpstr>Transition model</vt:lpstr>
      <vt:lpstr>Inference</vt:lpstr>
      <vt:lpstr>Hidden Markov model</vt:lpstr>
      <vt:lpstr>Particle filters</vt:lpstr>
      <vt:lpstr>Particle filters</vt:lpstr>
      <vt:lpstr>Particle filters: Quick overview</vt:lpstr>
      <vt:lpstr>Sequential Importance Sampling (SIS)</vt:lpstr>
      <vt:lpstr>Sequential Importance Sampling (SIS)</vt:lpstr>
      <vt:lpstr>Particle filter extensions (1)</vt:lpstr>
      <vt:lpstr>Particle filter extensions (2)</vt:lpstr>
      <vt:lpstr>Particle filter extensions (3)</vt:lpstr>
      <vt:lpstr>BP-model: Novel contributions</vt:lpstr>
      <vt:lpstr>Model extensions: MO-model</vt:lpstr>
      <vt:lpstr>Model extensions: SP-model</vt:lpstr>
      <vt:lpstr>Section pointer model</vt:lpstr>
      <vt:lpstr>Section pointer model: Section transitions</vt:lpstr>
      <vt:lpstr>Simplified SP-model</vt:lpstr>
      <vt:lpstr>Inference extensions to BP-model</vt:lpstr>
      <vt:lpstr>Inference extensions to BP-model</vt:lpstr>
      <vt:lpstr>Summary of models</vt:lpstr>
      <vt:lpstr>Summary of models</vt:lpstr>
      <vt:lpstr>Summary of models</vt:lpstr>
      <vt:lpstr>Summary of models</vt:lpstr>
      <vt:lpstr>Experiments and results</vt:lpstr>
      <vt:lpstr>Experiments: Goals</vt:lpstr>
      <vt:lpstr>Experimental setup (1)</vt:lpstr>
      <vt:lpstr>Experimental setup (2)</vt:lpstr>
      <vt:lpstr>Meter inference</vt:lpstr>
      <vt:lpstr>Meter inference</vt:lpstr>
      <vt:lpstr>Meter inference</vt:lpstr>
      <vt:lpstr>Meter inference</vt:lpstr>
      <vt:lpstr>Meter inference</vt:lpstr>
      <vt:lpstr>Meter inference</vt:lpstr>
      <vt:lpstr>Meter inference</vt:lpstr>
      <vt:lpstr>Meter inference</vt:lpstr>
      <vt:lpstr>Meter inference</vt:lpstr>
      <vt:lpstr>Meter tracking: BP-model</vt:lpstr>
      <vt:lpstr>Meter tracking: MO-model (AMPFm)</vt:lpstr>
      <vt:lpstr>Meter tracking: SP-model (AMPFs)</vt:lpstr>
      <vt:lpstr>Meter tracking: Inference extensions</vt:lpstr>
      <vt:lpstr>Tempo informed meter tracking</vt:lpstr>
      <vt:lpstr>Tempo-sama informed meter tracking</vt:lpstr>
      <vt:lpstr>Summary of results: Indian art music</vt:lpstr>
      <vt:lpstr>Summary of results: Indian art music</vt:lpstr>
      <vt:lpstr>Statistical significance tests</vt:lpstr>
      <vt:lpstr>Statistical significance tests</vt:lpstr>
      <vt:lpstr>Inference extensions: Indian music</vt:lpstr>
      <vt:lpstr>Some observations</vt:lpstr>
      <vt:lpstr>Summary</vt:lpstr>
      <vt:lpstr>Percussion pattern discovery</vt:lpstr>
      <vt:lpstr>Rhythm and percussion patterns</vt:lpstr>
      <vt:lpstr>Percussion pattern discovery</vt:lpstr>
      <vt:lpstr>Transcription: Instrument mixtures</vt:lpstr>
      <vt:lpstr>Transcription of percussion patterns</vt:lpstr>
      <vt:lpstr>The case of Beijing opera</vt:lpstr>
      <vt:lpstr>Transcription and classification</vt:lpstr>
      <vt:lpstr>Dataset</vt:lpstr>
      <vt:lpstr>Approach</vt:lpstr>
      <vt:lpstr>Results</vt:lpstr>
      <vt:lpstr>Confusion!</vt:lpstr>
      <vt:lpstr>Slide 216</vt:lpstr>
      <vt:lpstr>The case of Indian art music</vt:lpstr>
      <vt:lpstr>Percussion pattern discovery</vt:lpstr>
      <vt:lpstr>Pattern discovery: Block diagram</vt:lpstr>
      <vt:lpstr>Pattern library</vt:lpstr>
      <vt:lpstr>Automatic transcription</vt:lpstr>
      <vt:lpstr>Automatic transcription</vt:lpstr>
      <vt:lpstr>Automatic transcription</vt:lpstr>
      <vt:lpstr>Automatic transcription</vt:lpstr>
      <vt:lpstr>Automatic transcription</vt:lpstr>
      <vt:lpstr>Automatic transcription</vt:lpstr>
      <vt:lpstr>Transcription errors</vt:lpstr>
      <vt:lpstr>Approximate pattern search</vt:lpstr>
      <vt:lpstr>Experiments</vt:lpstr>
      <vt:lpstr>MTS dataset: Transcription</vt:lpstr>
      <vt:lpstr>MTS dataset: Transcription</vt:lpstr>
      <vt:lpstr>MTS dataset: Pattern search</vt:lpstr>
      <vt:lpstr>MTS dataset: Pattern search</vt:lpstr>
      <vt:lpstr>MTS dataset: Pattern search</vt:lpstr>
      <vt:lpstr>Summary: MTS dataset</vt:lpstr>
      <vt:lpstr>Summary: MTS dataset</vt:lpstr>
      <vt:lpstr>UMS dataset: Transcription</vt:lpstr>
      <vt:lpstr>UMS dataset: Pattern search</vt:lpstr>
      <vt:lpstr>UMS dataset: Pattern search</vt:lpstr>
      <vt:lpstr>UMS dataset: Pattern search</vt:lpstr>
      <vt:lpstr>Summary</vt:lpstr>
      <vt:lpstr>Percussion pattern discovery: Summary</vt:lpstr>
      <vt:lpstr>Summary and conclusions</vt:lpstr>
      <vt:lpstr>Applications: Dunya</vt:lpstr>
      <vt:lpstr>Applications: Sarāga</vt:lpstr>
      <vt:lpstr>Contributions: Data corpora</vt:lpstr>
      <vt:lpstr>Technical and scientific contributions (1)</vt:lpstr>
      <vt:lpstr>Technical and scientific contributions (2)</vt:lpstr>
      <vt:lpstr>Publications (1)</vt:lpstr>
      <vt:lpstr>Publications (2)</vt:lpstr>
      <vt:lpstr>Publications (3)</vt:lpstr>
      <vt:lpstr>Resources</vt:lpstr>
      <vt:lpstr>Examples, datasets and code</vt:lpstr>
      <vt:lpstr>Results: Audio examples</vt:lpstr>
      <vt:lpstr>Meter analysis results (audio examples)</vt:lpstr>
      <vt:lpstr>Percussion pattern discovery results (audio examples from tabla solo dataset)</vt:lpstr>
      <vt:lpstr>Impact and personal comments</vt:lpstr>
      <vt:lpstr>Many open ends!</vt:lpstr>
      <vt:lpstr>Companion page</vt:lpstr>
      <vt:lpstr>Meter analysis example: Carnatic</vt:lpstr>
      <vt:lpstr>Meter analysis example: Hindustani</vt:lpstr>
      <vt:lpstr>A Data-driven Bayesian Approach to  Automatic Rhythm Analysis of  Indian Art Music</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Ajay</dc:creator>
  <cp:lastModifiedBy>Ajay Srinivasamurthy</cp:lastModifiedBy>
  <cp:revision>4077</cp:revision>
  <dcterms:created xsi:type="dcterms:W3CDTF">2013-11-30T11:19:08Z</dcterms:created>
  <dcterms:modified xsi:type="dcterms:W3CDTF">2016-11-18T10:15:03Z</dcterms:modified>
</cp:coreProperties>
</file>